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3" r:id="rId2"/>
    <p:sldId id="277" r:id="rId3"/>
    <p:sldId id="267" r:id="rId4"/>
    <p:sldId id="290" r:id="rId5"/>
    <p:sldId id="291" r:id="rId6"/>
    <p:sldId id="274" r:id="rId7"/>
    <p:sldId id="292" r:id="rId8"/>
    <p:sldId id="268" r:id="rId9"/>
    <p:sldId id="269" r:id="rId10"/>
    <p:sldId id="275" r:id="rId11"/>
    <p:sldId id="300" r:id="rId12"/>
    <p:sldId id="293" r:id="rId13"/>
    <p:sldId id="276" r:id="rId14"/>
    <p:sldId id="295" r:id="rId15"/>
    <p:sldId id="298" r:id="rId16"/>
    <p:sldId id="270" r:id="rId17"/>
    <p:sldId id="301" r:id="rId18"/>
    <p:sldId id="279" r:id="rId19"/>
    <p:sldId id="302" r:id="rId20"/>
    <p:sldId id="281" r:id="rId21"/>
    <p:sldId id="303" r:id="rId22"/>
    <p:sldId id="283" r:id="rId23"/>
    <p:sldId id="284" r:id="rId24"/>
    <p:sldId id="287" r:id="rId25"/>
    <p:sldId id="289" r:id="rId26"/>
    <p:sldId id="299" r:id="rId27"/>
    <p:sldId id="294" r:id="rId28"/>
    <p:sldId id="266" r:id="rId29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146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293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44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586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33" algn="l" defTabSz="91429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2879" algn="l" defTabSz="91429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026" algn="l" defTabSz="91429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172" algn="l" defTabSz="91429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C94"/>
    <a:srgbClr val="28159B"/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7" autoAdjust="0"/>
    <p:restoredTop sz="94876" autoAdjust="0"/>
  </p:normalViewPr>
  <p:slideViewPr>
    <p:cSldViewPr snapToGrid="0">
      <p:cViewPr>
        <p:scale>
          <a:sx n="100" d="100"/>
          <a:sy n="100" d="100"/>
        </p:scale>
        <p:origin x="-1380" y="-6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358" y="-114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2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979B-2744-4E42-9439-F3DC9811E908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2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2574-3F7E-4376-88F8-5B98D55C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31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2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2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4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9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4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8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1" y="1363664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1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6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1" y="103189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6" y="103189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6" y="977901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9" y="977901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1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0" bIns="45714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Janusz Malka </a:t>
            </a:r>
            <a:r>
              <a:rPr lang="en-GB" sz="900" dirty="0" smtClean="0">
                <a:solidFill>
                  <a:schemeClr val="bg2"/>
                </a:solidFill>
              </a:rPr>
              <a:t>|  A</a:t>
            </a:r>
            <a:r>
              <a:rPr lang="en-GB" sz="900" baseline="0" dirty="0" smtClean="0">
                <a:solidFill>
                  <a:schemeClr val="bg2"/>
                </a:solidFill>
              </a:rPr>
              <a:t> review of diffraction at HERA </a:t>
            </a:r>
            <a:r>
              <a:rPr lang="en-GB" sz="900" dirty="0" smtClean="0">
                <a:solidFill>
                  <a:schemeClr val="bg2"/>
                </a:solidFill>
              </a:rPr>
              <a:t>|  29/04/14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14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2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44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58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082" indent="-265082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577" indent="-184129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518" indent="-228573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458" indent="-228573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159" indent="-228573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306" indent="-228573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453" indent="-228573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8599" indent="-228573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5746" indent="-228573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review of diffraction at </a:t>
            </a:r>
            <a:r>
              <a:rPr lang="en-US" dirty="0" smtClean="0"/>
              <a:t>HERA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3448280" y="4125508"/>
            <a:ext cx="5514327" cy="485775"/>
          </a:xfrm>
        </p:spPr>
        <p:txBody>
          <a:bodyPr/>
          <a:lstStyle/>
          <a:p>
            <a:r>
              <a:rPr lang="de-DE" dirty="0" smtClean="0"/>
              <a:t>Janusz </a:t>
            </a:r>
            <a:r>
              <a:rPr lang="de-DE" dirty="0" err="1" smtClean="0"/>
              <a:t>Malka</a:t>
            </a:r>
            <a:r>
              <a:rPr lang="de-DE" dirty="0" smtClean="0"/>
              <a:t> (DESY)</a:t>
            </a:r>
          </a:p>
          <a:p>
            <a:r>
              <a:rPr lang="en-US" b="0" dirty="0"/>
              <a:t>on behalf of H1 and ZEUS Collaborations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3458657" y="5044540"/>
            <a:ext cx="4731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r>
              <a:rPr lang="en-US" dirty="0" smtClean="0"/>
              <a:t>XXII</a:t>
            </a:r>
            <a:r>
              <a:rPr lang="en-US" dirty="0"/>
              <a:t>. International Workshop on Deep-Inelastic Scattering and Related Subjects </a:t>
            </a:r>
            <a:endParaRPr lang="en-US" dirty="0" smtClean="0"/>
          </a:p>
          <a:p>
            <a:r>
              <a:rPr lang="en-US" dirty="0" smtClean="0"/>
              <a:t>Warsaw</a:t>
            </a:r>
            <a:r>
              <a:rPr lang="de-DE" dirty="0" smtClean="0"/>
              <a:t>, 29/04/2014</a:t>
            </a:r>
            <a:endParaRPr lang="en-GB" dirty="0"/>
          </a:p>
        </p:txBody>
      </p:sp>
      <p:pic>
        <p:nvPicPr>
          <p:cNvPr id="5" name="Obraz 5" descr="zeus_small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611" y="1859033"/>
            <a:ext cx="1629579" cy="1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1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16" y="1859033"/>
            <a:ext cx="1805540" cy="131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Inclusive Diffractive DIS </a:t>
            </a:r>
            <a:r>
              <a:rPr lang="fr-FR" dirty="0" err="1"/>
              <a:t>at</a:t>
            </a:r>
            <a:r>
              <a:rPr lang="fr-FR" dirty="0"/>
              <a:t> HERA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900272" y="1669902"/>
            <a:ext cx="2139097" cy="345342"/>
          </a:xfrm>
          <a:prstGeom prst="rect">
            <a:avLst/>
          </a:prstGeom>
          <a:ln cmpd="dbl"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GB" dirty="0"/>
              <a:t>EPJ C72 (2012) 2074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14" y="888929"/>
            <a:ext cx="43148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55" y="947452"/>
            <a:ext cx="4505846" cy="4792663"/>
          </a:xfrm>
        </p:spPr>
        <p:txBody>
          <a:bodyPr/>
          <a:lstStyle/>
          <a:p>
            <a:r>
              <a:rPr lang="en-US" dirty="0" smtClean="0"/>
              <a:t>Combined </a:t>
            </a:r>
            <a:r>
              <a:rPr lang="en-GB" dirty="0" smtClean="0"/>
              <a:t>H1 measurements </a:t>
            </a:r>
          </a:p>
          <a:p>
            <a:r>
              <a:rPr lang="en-US" dirty="0" smtClean="0"/>
              <a:t>LRG method </a:t>
            </a:r>
          </a:p>
          <a:p>
            <a:r>
              <a:rPr lang="en-GB" dirty="0"/>
              <a:t>Increase in </a:t>
            </a:r>
            <a:r>
              <a:rPr lang="en-GB" dirty="0" smtClean="0"/>
              <a:t>statistics</a:t>
            </a:r>
          </a:p>
          <a:p>
            <a:r>
              <a:rPr lang="en-GB" dirty="0"/>
              <a:t>reduction of uncertainties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dipole </a:t>
            </a:r>
            <a:r>
              <a:rPr lang="en-US" dirty="0" smtClean="0"/>
              <a:t>model </a:t>
            </a:r>
            <a:r>
              <a:rPr lang="en-US" dirty="0"/>
              <a:t>can describe </a:t>
            </a:r>
            <a:r>
              <a:rPr lang="en-US" dirty="0" smtClean="0"/>
              <a:t>            the low 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kinematic domain better than H1 DPDF ﬁts. </a:t>
            </a:r>
            <a:endParaRPr lang="en-US" dirty="0" smtClean="0"/>
          </a:p>
          <a:p>
            <a:r>
              <a:rPr lang="en-US" dirty="0" smtClean="0"/>
              <a:t>DPDF </a:t>
            </a:r>
            <a:r>
              <a:rPr lang="en-US" dirty="0"/>
              <a:t>ﬁts are </a:t>
            </a:r>
            <a:r>
              <a:rPr lang="en-US" dirty="0" smtClean="0"/>
              <a:t>more successful </a:t>
            </a:r>
            <a:r>
              <a:rPr lang="en-US" dirty="0"/>
              <a:t> </a:t>
            </a:r>
            <a:r>
              <a:rPr lang="en-US" dirty="0" smtClean="0"/>
              <a:t>                to </a:t>
            </a:r>
            <a:r>
              <a:rPr lang="en-US" dirty="0"/>
              <a:t>describe the region of high Q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5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986784" y="4067250"/>
            <a:ext cx="1748333" cy="760781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15" name="Oval 14"/>
          <p:cNvSpPr/>
          <p:nvPr/>
        </p:nvSpPr>
        <p:spPr bwMode="auto">
          <a:xfrm>
            <a:off x="5648023" y="4045315"/>
            <a:ext cx="1748333" cy="760781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18" name="Oval 17"/>
          <p:cNvSpPr/>
          <p:nvPr/>
        </p:nvSpPr>
        <p:spPr bwMode="auto">
          <a:xfrm>
            <a:off x="6049672" y="1337154"/>
            <a:ext cx="1748333" cy="760781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20" name="Oval 19"/>
          <p:cNvSpPr/>
          <p:nvPr/>
        </p:nvSpPr>
        <p:spPr bwMode="auto">
          <a:xfrm>
            <a:off x="3761842" y="1341110"/>
            <a:ext cx="2287829" cy="760781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Factorisation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98877"/>
            <a:ext cx="8520113" cy="451391"/>
          </a:xfrm>
        </p:spPr>
        <p:txBody>
          <a:bodyPr/>
          <a:lstStyle/>
          <a:p>
            <a:r>
              <a:rPr lang="en-US" dirty="0" smtClean="0"/>
              <a:t>QCD </a:t>
            </a:r>
            <a:r>
              <a:rPr lang="en-GB" dirty="0" smtClean="0"/>
              <a:t>factorisation - rigorously proven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28" y="1511199"/>
            <a:ext cx="6635676" cy="41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04" y="4228189"/>
            <a:ext cx="6096000" cy="40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9832" y="3582346"/>
            <a:ext cx="8520113" cy="46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proton vertex factorisation - </a:t>
            </a:r>
            <a:r>
              <a:rPr lang="en-GB" dirty="0" smtClean="0"/>
              <a:t>conjecture</a:t>
            </a:r>
            <a:endParaRPr lang="en-US" kern="0" dirty="0" smtClean="0"/>
          </a:p>
          <a:p>
            <a:endParaRPr lang="en-US" kern="0" dirty="0" smtClean="0"/>
          </a:p>
          <a:p>
            <a:endParaRPr lang="en-GB" kern="0" dirty="0"/>
          </a:p>
        </p:txBody>
      </p:sp>
      <p:sp>
        <p:nvSpPr>
          <p:cNvPr id="4" name="Rectangle 3"/>
          <p:cNvSpPr/>
          <p:nvPr/>
        </p:nvSpPr>
        <p:spPr>
          <a:xfrm>
            <a:off x="3668573" y="5279965"/>
            <a:ext cx="1934870" cy="58476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en-GB" dirty="0"/>
          </a:p>
          <a:p>
            <a:r>
              <a:rPr lang="en-GB" dirty="0" err="1"/>
              <a:t>pomeron</a:t>
            </a:r>
            <a:r>
              <a:rPr lang="en-GB" dirty="0"/>
              <a:t> flux factor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2163" y="5279965"/>
            <a:ext cx="1613002" cy="58477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en-GB" dirty="0"/>
          </a:p>
          <a:p>
            <a:r>
              <a:rPr lang="en-GB" dirty="0" err="1"/>
              <a:t>pomeron</a:t>
            </a:r>
            <a:r>
              <a:rPr lang="en-GB" dirty="0"/>
              <a:t> PDF </a:t>
            </a:r>
          </a:p>
        </p:txBody>
      </p:sp>
      <p:sp>
        <p:nvSpPr>
          <p:cNvPr id="10" name="Right Arrow 9"/>
          <p:cNvSpPr/>
          <p:nvPr/>
        </p:nvSpPr>
        <p:spPr bwMode="auto">
          <a:xfrm rot="17389040">
            <a:off x="4393570" y="5068341"/>
            <a:ext cx="587045" cy="2633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16" name="Right Arrow 15"/>
          <p:cNvSpPr/>
          <p:nvPr/>
        </p:nvSpPr>
        <p:spPr bwMode="auto">
          <a:xfrm rot="13416419">
            <a:off x="6881009" y="5045349"/>
            <a:ext cx="587045" cy="2633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71179" y="2661122"/>
            <a:ext cx="1623976" cy="58477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GB" dirty="0" smtClean="0"/>
              <a:t>hard </a:t>
            </a:r>
            <a:r>
              <a:rPr lang="en-GB" dirty="0"/>
              <a:t>scattering </a:t>
            </a:r>
            <a:endParaRPr lang="en-GB" dirty="0" smtClean="0"/>
          </a:p>
          <a:p>
            <a:pPr algn="ctr"/>
            <a:r>
              <a:rPr lang="en-GB" dirty="0" smtClean="0"/>
              <a:t>cross </a:t>
            </a:r>
            <a:r>
              <a:rPr lang="en-GB" dirty="0"/>
              <a:t>section </a:t>
            </a:r>
          </a:p>
        </p:txBody>
      </p:sp>
      <p:sp>
        <p:nvSpPr>
          <p:cNvPr id="19" name="Right Arrow 18"/>
          <p:cNvSpPr/>
          <p:nvPr/>
        </p:nvSpPr>
        <p:spPr bwMode="auto">
          <a:xfrm rot="13416419">
            <a:off x="7098024" y="2268006"/>
            <a:ext cx="587045" cy="2633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21" name="Right Arrow 20"/>
          <p:cNvSpPr/>
          <p:nvPr/>
        </p:nvSpPr>
        <p:spPr bwMode="auto">
          <a:xfrm rot="18592815">
            <a:off x="4389683" y="2281713"/>
            <a:ext cx="587045" cy="2633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304220" y="2723059"/>
            <a:ext cx="2351892" cy="58476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GB" dirty="0" smtClean="0"/>
              <a:t>DPDFs </a:t>
            </a:r>
            <a:r>
              <a:rPr lang="en-GB" dirty="0"/>
              <a:t>– obey DGLAP, </a:t>
            </a:r>
            <a:endParaRPr lang="en-GB" dirty="0" smtClean="0"/>
          </a:p>
          <a:p>
            <a:r>
              <a:rPr lang="en-GB" dirty="0" smtClean="0"/>
              <a:t>universal </a:t>
            </a:r>
            <a:r>
              <a:rPr lang="en-GB" dirty="0"/>
              <a:t>for diff. </a:t>
            </a:r>
            <a:r>
              <a:rPr lang="en-GB" dirty="0" err="1"/>
              <a:t>ep</a:t>
            </a:r>
            <a:r>
              <a:rPr lang="en-GB" dirty="0"/>
              <a:t> </a:t>
            </a:r>
            <a:r>
              <a:rPr lang="en-GB" dirty="0" smtClean="0"/>
              <a:t>DIS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6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919742"/>
            <a:ext cx="8520113" cy="4792663"/>
          </a:xfrm>
        </p:spPr>
        <p:txBody>
          <a:bodyPr/>
          <a:lstStyle/>
          <a:p>
            <a:r>
              <a:rPr lang="en-US" dirty="0" smtClean="0"/>
              <a:t>DPDFs </a:t>
            </a:r>
            <a:r>
              <a:rPr lang="en-US" dirty="0"/>
              <a:t>obtained by H1 and ZEUS from inclusive, </a:t>
            </a:r>
            <a:r>
              <a:rPr lang="en-US" dirty="0" err="1" smtClean="0"/>
              <a:t>dijet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800" dirty="0"/>
              <a:t>z</a:t>
            </a:r>
            <a:r>
              <a:rPr lang="en-US" dirty="0" smtClean="0"/>
              <a:t> - </a:t>
            </a:r>
            <a:r>
              <a:rPr lang="en-US" sz="1600" dirty="0"/>
              <a:t>the longitudinal four-momentum fraction of the </a:t>
            </a:r>
            <a:r>
              <a:rPr lang="en-US" sz="1600" dirty="0" err="1"/>
              <a:t>parton</a:t>
            </a:r>
            <a:r>
              <a:rPr lang="en-US" sz="1600" dirty="0"/>
              <a:t> entering the hard sub-process with respect to </a:t>
            </a:r>
            <a:r>
              <a:rPr lang="en-US" sz="1600" dirty="0" err="1"/>
              <a:t>pomeron</a:t>
            </a:r>
            <a:endParaRPr lang="en-GB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96" y="1298900"/>
            <a:ext cx="629412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Diffractive </a:t>
            </a:r>
            <a:r>
              <a:rPr lang="en-GB" dirty="0"/>
              <a:t>PDFs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2359919" y="3064400"/>
            <a:ext cx="5058392" cy="345342"/>
          </a:xfrm>
          <a:prstGeom prst="rect">
            <a:avLst/>
          </a:prstGeom>
          <a:ln cmpd="dbl"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dirty="0" err="1"/>
              <a:t>R.Zlebcik,K.Cerny,A.Valkarova,EPJ</a:t>
            </a:r>
            <a:r>
              <a:rPr lang="en-US" dirty="0"/>
              <a:t> C71, (2011) 1741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8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59" y="3496298"/>
            <a:ext cx="8520113" cy="2190114"/>
          </a:xfrm>
        </p:spPr>
        <p:txBody>
          <a:bodyPr/>
          <a:lstStyle/>
          <a:p>
            <a:r>
              <a:rPr lang="en-GB" dirty="0" smtClean="0"/>
              <a:t>No Q</a:t>
            </a:r>
            <a:r>
              <a:rPr lang="en-GB" baseline="30000" dirty="0" smtClean="0"/>
              <a:t>2</a:t>
            </a:r>
            <a:r>
              <a:rPr lang="en-GB" dirty="0" smtClean="0"/>
              <a:t> dependence observed </a:t>
            </a:r>
          </a:p>
          <a:p>
            <a:r>
              <a:rPr lang="en-GB" dirty="0" smtClean="0"/>
              <a:t>Agreement with previous measurements</a:t>
            </a:r>
          </a:p>
          <a:p>
            <a:r>
              <a:rPr lang="en-GB" dirty="0" smtClean="0"/>
              <a:t>Consisted with “soft” </a:t>
            </a:r>
            <a:r>
              <a:rPr lang="en-GB" dirty="0" err="1" smtClean="0"/>
              <a:t>pomeron</a:t>
            </a:r>
            <a:endParaRPr lang="en-GB" dirty="0" smtClean="0"/>
          </a:p>
          <a:p>
            <a:r>
              <a:rPr lang="en-GB" dirty="0" smtClean="0"/>
              <a:t>Supports proton vertex factorisation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1" y="978319"/>
            <a:ext cx="8082773" cy="128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48" y="3041051"/>
            <a:ext cx="3241129" cy="29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Inclusive Diffractive DIS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smtClean="0"/>
              <a:t>HERA: </a:t>
            </a:r>
            <a:r>
              <a:rPr lang="en-GB" dirty="0" err="1"/>
              <a:t>Pomeron</a:t>
            </a:r>
            <a:r>
              <a:rPr lang="en-GB" dirty="0"/>
              <a:t> Trajectory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900272" y="1669902"/>
            <a:ext cx="2139097" cy="345342"/>
          </a:xfrm>
          <a:prstGeom prst="rect">
            <a:avLst/>
          </a:prstGeom>
          <a:ln cmpd="dbl"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GB" dirty="0"/>
              <a:t>EPJ C72 (2012) 2074</a:t>
            </a:r>
          </a:p>
        </p:txBody>
      </p:sp>
      <p:sp>
        <p:nvSpPr>
          <p:cNvPr id="9" name="Rectangle 8"/>
          <p:cNvSpPr/>
          <p:nvPr/>
        </p:nvSpPr>
        <p:spPr>
          <a:xfrm>
            <a:off x="6917741" y="2065553"/>
            <a:ext cx="1613002" cy="58477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en-GB" dirty="0"/>
          </a:p>
          <a:p>
            <a:r>
              <a:rPr lang="en-GB" dirty="0" smtClean="0"/>
              <a:t>parameterised 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7384526" y="1893935"/>
            <a:ext cx="416084" cy="2633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39437" y="2541574"/>
            <a:ext cx="5164008" cy="49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i="1" kern="0" dirty="0" smtClean="0">
                <a:solidFill>
                  <a:srgbClr val="0070C0"/>
                </a:solidFill>
                <a:sym typeface="Symbol"/>
              </a:rPr>
              <a:t></a:t>
            </a:r>
            <a:r>
              <a:rPr lang="en-GB" i="1" kern="0" baseline="-25000" dirty="0" smtClean="0">
                <a:solidFill>
                  <a:srgbClr val="0070C0"/>
                </a:solidFill>
                <a:sym typeface="Symbol"/>
              </a:rPr>
              <a:t>IP</a:t>
            </a:r>
            <a:r>
              <a:rPr lang="en-GB" i="1" kern="0" dirty="0" smtClean="0">
                <a:solidFill>
                  <a:srgbClr val="0070C0"/>
                </a:solidFill>
                <a:sym typeface="Symbol"/>
              </a:rPr>
              <a:t>(0) = 1.113  0.002 (</a:t>
            </a:r>
            <a:r>
              <a:rPr lang="en-GB" i="1" kern="0" dirty="0" err="1" smtClean="0">
                <a:solidFill>
                  <a:srgbClr val="0070C0"/>
                </a:solidFill>
                <a:sym typeface="Symbol"/>
              </a:rPr>
              <a:t>exp</a:t>
            </a:r>
            <a:r>
              <a:rPr lang="en-GB" i="1" kern="0" dirty="0" smtClean="0">
                <a:solidFill>
                  <a:srgbClr val="0070C0"/>
                </a:solidFill>
                <a:sym typeface="Symbol"/>
              </a:rPr>
              <a:t>)</a:t>
            </a:r>
            <a:r>
              <a:rPr lang="en-GB" i="1" kern="0" baseline="30000" dirty="0" smtClean="0">
                <a:solidFill>
                  <a:srgbClr val="0070C0"/>
                </a:solidFill>
                <a:sym typeface="Symbol"/>
              </a:rPr>
              <a:t>+0.029</a:t>
            </a:r>
            <a:r>
              <a:rPr lang="en-GB" i="1" kern="0" baseline="-25000" dirty="0" smtClean="0">
                <a:solidFill>
                  <a:srgbClr val="0070C0"/>
                </a:solidFill>
                <a:sym typeface="Symbol"/>
              </a:rPr>
              <a:t>-0.015 </a:t>
            </a:r>
            <a:r>
              <a:rPr lang="en-GB" i="1" kern="0" dirty="0" smtClean="0">
                <a:solidFill>
                  <a:srgbClr val="0070C0"/>
                </a:solidFill>
                <a:sym typeface="Symbol"/>
              </a:rPr>
              <a:t>(mod)</a:t>
            </a:r>
            <a:endParaRPr lang="en-GB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Diffractive </a:t>
            </a:r>
            <a:r>
              <a:rPr lang="en-GB" dirty="0" err="1"/>
              <a:t>dijets</a:t>
            </a:r>
            <a:r>
              <a:rPr lang="en-GB" dirty="0"/>
              <a:t> in 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18" y="898878"/>
            <a:ext cx="4887987" cy="4792663"/>
          </a:xfrm>
        </p:spPr>
        <p:txBody>
          <a:bodyPr/>
          <a:lstStyle/>
          <a:p>
            <a:r>
              <a:rPr lang="en-US" dirty="0"/>
              <a:t>two hard </a:t>
            </a:r>
            <a:r>
              <a:rPr lang="en-US" dirty="0" smtClean="0"/>
              <a:t>scales in </a:t>
            </a:r>
            <a:r>
              <a:rPr lang="en-US" dirty="0"/>
              <a:t>the </a:t>
            </a:r>
            <a:r>
              <a:rPr lang="en-US" dirty="0" smtClean="0"/>
              <a:t>process: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virtuality</a:t>
            </a:r>
            <a:r>
              <a:rPr lang="en-US" dirty="0"/>
              <a:t> of the photon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transverse energy of the </a:t>
            </a:r>
            <a:r>
              <a:rPr lang="en-US" dirty="0" smtClean="0"/>
              <a:t>jets</a:t>
            </a:r>
          </a:p>
          <a:p>
            <a:r>
              <a:rPr lang="en-US" dirty="0" smtClean="0"/>
              <a:t>sensitivity </a:t>
            </a:r>
            <a:r>
              <a:rPr lang="en-US" dirty="0"/>
              <a:t>to the </a:t>
            </a:r>
            <a:r>
              <a:rPr lang="en-US" dirty="0" smtClean="0"/>
              <a:t>gluon </a:t>
            </a:r>
            <a:r>
              <a:rPr lang="en-US" dirty="0"/>
              <a:t>given by the </a:t>
            </a:r>
            <a:r>
              <a:rPr lang="en-US" dirty="0" smtClean="0"/>
              <a:t>production mechanism </a:t>
            </a:r>
            <a:r>
              <a:rPr lang="en-US" dirty="0"/>
              <a:t>of the </a:t>
            </a:r>
            <a:r>
              <a:rPr lang="en-US" dirty="0" err="1" smtClean="0"/>
              <a:t>dijets</a:t>
            </a:r>
            <a:endParaRPr lang="en-US" dirty="0" smtClean="0"/>
          </a:p>
          <a:p>
            <a:pPr lvl="1"/>
            <a:r>
              <a:rPr lang="en-GB" dirty="0" smtClean="0"/>
              <a:t>Boson-Gluon Fusion processes</a:t>
            </a:r>
          </a:p>
          <a:p>
            <a:pPr lvl="1"/>
            <a:endParaRPr lang="en-GB" dirty="0" smtClean="0"/>
          </a:p>
          <a:p>
            <a:pPr marL="423813" indent="-342860"/>
            <a:r>
              <a:rPr lang="en-US" dirty="0"/>
              <a:t>The </a:t>
            </a:r>
            <a:r>
              <a:rPr lang="en-US" dirty="0" err="1"/>
              <a:t>dijets</a:t>
            </a:r>
            <a:r>
              <a:rPr lang="en-US" dirty="0"/>
              <a:t> in </a:t>
            </a:r>
            <a:r>
              <a:rPr lang="en-US" dirty="0" smtClean="0"/>
              <a:t>DDIS as </a:t>
            </a:r>
            <a:r>
              <a:rPr lang="en-US" dirty="0"/>
              <a:t>a </a:t>
            </a:r>
            <a:r>
              <a:rPr lang="en-US" dirty="0" smtClean="0"/>
              <a:t>benchmark for </a:t>
            </a:r>
            <a:r>
              <a:rPr lang="en-US" dirty="0"/>
              <a:t>the </a:t>
            </a:r>
            <a:r>
              <a:rPr lang="en-US" dirty="0" err="1"/>
              <a:t>dPDFs</a:t>
            </a:r>
            <a:r>
              <a:rPr lang="en-US" dirty="0"/>
              <a:t> and the </a:t>
            </a:r>
            <a:r>
              <a:rPr lang="en-GB" dirty="0"/>
              <a:t>factorisation </a:t>
            </a:r>
            <a:r>
              <a:rPr lang="en-US" dirty="0" smtClean="0"/>
              <a:t>theorem</a:t>
            </a:r>
          </a:p>
          <a:p>
            <a:pPr marL="423813" indent="-342860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Supports universality of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DPDFs</a:t>
            </a:r>
            <a:endParaRPr lang="en-US" dirty="0" smtClean="0"/>
          </a:p>
          <a:p>
            <a:pPr marL="423813" indent="-342860"/>
            <a:r>
              <a:rPr lang="en-US" dirty="0"/>
              <a:t>The </a:t>
            </a:r>
            <a:r>
              <a:rPr lang="en-US" dirty="0" err="1"/>
              <a:t>dijets</a:t>
            </a:r>
            <a:r>
              <a:rPr lang="en-US" dirty="0"/>
              <a:t> data </a:t>
            </a:r>
            <a:r>
              <a:rPr lang="en-US" dirty="0" smtClean="0"/>
              <a:t>can </a:t>
            </a:r>
            <a:r>
              <a:rPr lang="en-US" dirty="0"/>
              <a:t>be used to </a:t>
            </a:r>
            <a:r>
              <a:rPr lang="en-US" dirty="0" smtClean="0"/>
              <a:t>constrain </a:t>
            </a:r>
            <a:r>
              <a:rPr lang="en-US" dirty="0"/>
              <a:t>the </a:t>
            </a:r>
            <a:r>
              <a:rPr lang="en-US" dirty="0" err="1"/>
              <a:t>dPDFs</a:t>
            </a:r>
            <a:r>
              <a:rPr lang="en-US" dirty="0"/>
              <a:t> in a </a:t>
            </a:r>
            <a:r>
              <a:rPr lang="en-US" dirty="0" smtClean="0"/>
              <a:t>combined with </a:t>
            </a:r>
            <a:r>
              <a:rPr lang="en-US" dirty="0"/>
              <a:t>the </a:t>
            </a:r>
            <a:r>
              <a:rPr lang="en-US" dirty="0" smtClean="0"/>
              <a:t>inclusive </a:t>
            </a:r>
            <a:r>
              <a:rPr lang="en-US" dirty="0"/>
              <a:t>data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58" y="271664"/>
            <a:ext cx="1670882" cy="133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-1381173" y="2099555"/>
            <a:ext cx="3100899" cy="345342"/>
          </a:xfrm>
          <a:prstGeom prst="rect">
            <a:avLst/>
          </a:prstGeom>
          <a:ln cmpd="dbl"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dirty="0" err="1"/>
              <a:t>Nucl</a:t>
            </a:r>
            <a:r>
              <a:rPr lang="en-US" dirty="0"/>
              <a:t>. Physics B 831 (2010) </a:t>
            </a:r>
            <a:r>
              <a:rPr lang="en-US" dirty="0" smtClean="0"/>
              <a:t>1-25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39" y="1872939"/>
            <a:ext cx="2042160" cy="217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00" y="1872939"/>
            <a:ext cx="1969770" cy="20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14" y="4048449"/>
            <a:ext cx="3722370" cy="20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6200000">
            <a:off x="-900274" y="4769678"/>
            <a:ext cx="2139097" cy="345342"/>
          </a:xfrm>
          <a:prstGeom prst="rect">
            <a:avLst/>
          </a:prstGeom>
          <a:ln cmpd="dbl"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GB" dirty="0"/>
              <a:t>EPJ C72 (2012) 1970</a:t>
            </a:r>
          </a:p>
        </p:txBody>
      </p:sp>
    </p:spTree>
    <p:extLst>
      <p:ext uri="{BB962C8B-B14F-4D97-AF65-F5344CB8AC3E}">
        <p14:creationId xmlns:p14="http://schemas.microsoft.com/office/powerpoint/2010/main" val="37305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Diffractive </a:t>
            </a:r>
            <a:r>
              <a:rPr lang="en-GB" dirty="0" err="1"/>
              <a:t>dijets</a:t>
            </a:r>
            <a:r>
              <a:rPr lang="en-GB" dirty="0"/>
              <a:t> in </a:t>
            </a:r>
            <a:r>
              <a:rPr lang="en-GB" dirty="0" err="1"/>
              <a:t>PhP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69" y="927432"/>
            <a:ext cx="20478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03" y="1306604"/>
            <a:ext cx="2160270" cy="1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48" y="1131511"/>
            <a:ext cx="1295607" cy="46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7" y="1100418"/>
            <a:ext cx="4728336" cy="2006701"/>
          </a:xfrm>
        </p:spPr>
        <p:txBody>
          <a:bodyPr/>
          <a:lstStyle/>
          <a:p>
            <a:r>
              <a:rPr lang="en-US" sz="1400" dirty="0"/>
              <a:t>For </a:t>
            </a:r>
            <a:r>
              <a:rPr lang="en-US" sz="1400" dirty="0" err="1"/>
              <a:t>dijet</a:t>
            </a:r>
            <a:r>
              <a:rPr lang="en-US" sz="1400" dirty="0"/>
              <a:t> in DIS: the </a:t>
            </a:r>
            <a:r>
              <a:rPr lang="en-US" sz="1400" dirty="0" err="1" smtClean="0"/>
              <a:t>factorisation</a:t>
            </a:r>
            <a:r>
              <a:rPr lang="en-US" sz="1400" dirty="0" smtClean="0"/>
              <a:t> </a:t>
            </a:r>
            <a:r>
              <a:rPr lang="en-US" sz="1400" dirty="0"/>
              <a:t>holds</a:t>
            </a:r>
          </a:p>
          <a:p>
            <a:r>
              <a:rPr lang="en-US" sz="1400" dirty="0"/>
              <a:t>For </a:t>
            </a:r>
            <a:r>
              <a:rPr lang="en-GB" sz="1400" dirty="0" err="1"/>
              <a:t>dijets</a:t>
            </a:r>
            <a:r>
              <a:rPr lang="en-GB" sz="1400" dirty="0"/>
              <a:t> in </a:t>
            </a:r>
            <a:r>
              <a:rPr lang="en-GB" sz="1400" dirty="0" err="1"/>
              <a:t>PhP</a:t>
            </a:r>
            <a:r>
              <a:rPr lang="en-GB" sz="1400" dirty="0"/>
              <a:t> </a:t>
            </a:r>
            <a:r>
              <a:rPr lang="en-US" sz="1400" dirty="0"/>
              <a:t>HERA results not fully decisive</a:t>
            </a:r>
          </a:p>
          <a:p>
            <a:pPr lvl="1"/>
            <a:r>
              <a:rPr lang="en-GB" sz="1100" dirty="0"/>
              <a:t>different phase space</a:t>
            </a:r>
          </a:p>
          <a:p>
            <a:pPr lvl="1"/>
            <a:r>
              <a:rPr lang="en-US" sz="1100" dirty="0"/>
              <a:t>different selection of </a:t>
            </a:r>
            <a:r>
              <a:rPr lang="en-US" sz="1100" dirty="0" err="1"/>
              <a:t>PhP</a:t>
            </a:r>
            <a:r>
              <a:rPr lang="en-US" sz="1100" dirty="0"/>
              <a:t> tagged electron H1 vs. untagged ZEUS</a:t>
            </a:r>
            <a:endParaRPr lang="en-GB" sz="1400" dirty="0"/>
          </a:p>
          <a:p>
            <a:r>
              <a:rPr lang="en-US" sz="1400" dirty="0" err="1" smtClean="0"/>
              <a:t>factorisation</a:t>
            </a:r>
            <a:r>
              <a:rPr lang="en-US" sz="1400" dirty="0" smtClean="0"/>
              <a:t> </a:t>
            </a:r>
            <a:r>
              <a:rPr lang="en-US" sz="1400" dirty="0"/>
              <a:t>breaking observed by H1 but not observed by ZEUS</a:t>
            </a:r>
          </a:p>
          <a:p>
            <a:endParaRPr lang="en-US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73" y="3888494"/>
            <a:ext cx="1703533" cy="197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7107956" y="4269125"/>
            <a:ext cx="382809" cy="361286"/>
          </a:xfrm>
          <a:prstGeom prst="ellipse">
            <a:avLst/>
          </a:prstGeom>
          <a:noFill/>
          <a:ln w="476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368740" y="3603442"/>
            <a:ext cx="448101" cy="923330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5683" y="3509640"/>
            <a:ext cx="5848781" cy="272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kern="0" dirty="0"/>
          </a:p>
          <a:p>
            <a:pPr>
              <a:lnSpc>
                <a:spcPct val="150000"/>
              </a:lnSpc>
            </a:pPr>
            <a:r>
              <a:rPr lang="en-US" sz="1400" kern="0" dirty="0"/>
              <a:t>in p − p collisions (</a:t>
            </a:r>
            <a:r>
              <a:rPr lang="en-US" sz="1400" kern="0" dirty="0" err="1"/>
              <a:t>TeVatron</a:t>
            </a:r>
            <a:r>
              <a:rPr lang="en-US" sz="1400" kern="0" dirty="0"/>
              <a:t>) the </a:t>
            </a:r>
            <a:r>
              <a:rPr lang="en-US" sz="1400" kern="0" dirty="0" err="1" smtClean="0"/>
              <a:t>factorisation</a:t>
            </a:r>
            <a:r>
              <a:rPr lang="en-US" sz="1400" kern="0" dirty="0" smtClean="0"/>
              <a:t> </a:t>
            </a:r>
            <a:r>
              <a:rPr lang="en-US" sz="1400" kern="0" dirty="0"/>
              <a:t>is </a:t>
            </a:r>
            <a:r>
              <a:rPr lang="en-GB" sz="1400" kern="0" dirty="0"/>
              <a:t>broken</a:t>
            </a:r>
          </a:p>
          <a:p>
            <a:pPr>
              <a:lnSpc>
                <a:spcPct val="150000"/>
              </a:lnSpc>
            </a:pPr>
            <a:r>
              <a:rPr lang="en-US" sz="1400" kern="0" dirty="0"/>
              <a:t>real photon (Q</a:t>
            </a:r>
            <a:r>
              <a:rPr lang="en-US" sz="1400" kern="0" baseline="30000" dirty="0"/>
              <a:t>2</a:t>
            </a:r>
            <a:r>
              <a:rPr lang="en-US" sz="1400" kern="0" dirty="0"/>
              <a:t> ≃ 0) can develop a </a:t>
            </a:r>
            <a:r>
              <a:rPr lang="en-US" sz="1400" kern="0" dirty="0" err="1"/>
              <a:t>hadronic</a:t>
            </a:r>
            <a:r>
              <a:rPr lang="en-US" sz="1400" kern="0" dirty="0"/>
              <a:t> structure</a:t>
            </a:r>
            <a:endParaRPr lang="en-GB" sz="1400" kern="0" dirty="0"/>
          </a:p>
          <a:p>
            <a:pPr>
              <a:lnSpc>
                <a:spcPct val="150000"/>
              </a:lnSpc>
            </a:pPr>
            <a:r>
              <a:rPr lang="en-GB" sz="1400" kern="0" dirty="0"/>
              <a:t>resolved </a:t>
            </a:r>
            <a:r>
              <a:rPr lang="en-GB" sz="1400" kern="0" dirty="0" err="1"/>
              <a:t>photoproduction</a:t>
            </a:r>
            <a:r>
              <a:rPr lang="en-GB" sz="1400" kern="0" dirty="0"/>
              <a:t> theory predicts suppression</a:t>
            </a:r>
            <a:endParaRPr lang="en-US" sz="1400" kern="0" dirty="0"/>
          </a:p>
          <a:p>
            <a:r>
              <a:rPr lang="en-US" sz="1400" kern="0" dirty="0"/>
              <a:t>the suppression is supposed to be stronger at low scales and low x, </a:t>
            </a:r>
          </a:p>
          <a:p>
            <a:r>
              <a:rPr lang="en-US" sz="1400" kern="0" dirty="0"/>
              <a:t>however no dependence of suppression-factor visible</a:t>
            </a:r>
            <a:endParaRPr lang="en-GB" sz="1400" kern="0" dirty="0"/>
          </a:p>
        </p:txBody>
      </p:sp>
      <p:sp>
        <p:nvSpPr>
          <p:cNvPr id="13" name="Oval 12"/>
          <p:cNvSpPr/>
          <p:nvPr/>
        </p:nvSpPr>
        <p:spPr bwMode="auto">
          <a:xfrm>
            <a:off x="7195838" y="5530209"/>
            <a:ext cx="382809" cy="361286"/>
          </a:xfrm>
          <a:prstGeom prst="ellipse">
            <a:avLst/>
          </a:prstGeom>
          <a:noFill/>
          <a:ln w="476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</a:t>
            </a:r>
            <a:r>
              <a:rPr lang="en-US" dirty="0" err="1"/>
              <a:t>photoproduction</a:t>
            </a:r>
            <a:r>
              <a:rPr lang="en-US" dirty="0"/>
              <a:t> of D</a:t>
            </a:r>
            <a:r>
              <a:rPr lang="en-US" baseline="30000" dirty="0"/>
              <a:t>∗±</a:t>
            </a:r>
            <a:r>
              <a:rPr lang="en-US" dirty="0"/>
              <a:t>(2010) at HERA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89" y="941415"/>
            <a:ext cx="1869797" cy="207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7" y="977901"/>
            <a:ext cx="4881955" cy="4792663"/>
          </a:xfrm>
        </p:spPr>
        <p:txBody>
          <a:bodyPr/>
          <a:lstStyle/>
          <a:p>
            <a:r>
              <a:rPr lang="en-GB" sz="1600" dirty="0"/>
              <a:t>Charm </a:t>
            </a:r>
            <a:r>
              <a:rPr lang="en-US" sz="1600" dirty="0"/>
              <a:t>provides a hard scale, ensuring                                                  the applicability of </a:t>
            </a:r>
            <a:r>
              <a:rPr lang="en-US" sz="1600" dirty="0" err="1"/>
              <a:t>pQCD</a:t>
            </a:r>
            <a:r>
              <a:rPr lang="en-US" sz="1600" dirty="0"/>
              <a:t> even for low Q</a:t>
            </a:r>
            <a:r>
              <a:rPr lang="en-US" sz="1600" baseline="30000" dirty="0"/>
              <a:t>2</a:t>
            </a:r>
          </a:p>
          <a:p>
            <a:r>
              <a:rPr lang="en-GB" sz="1600" dirty="0"/>
              <a:t>mainly </a:t>
            </a:r>
            <a:r>
              <a:rPr lang="en-US" sz="1600" dirty="0"/>
              <a:t>via direct photon reactions              </a:t>
            </a:r>
          </a:p>
          <a:p>
            <a:r>
              <a:rPr lang="en-US" sz="1600" dirty="0"/>
              <a:t>is sensitive to the gluon content of </a:t>
            </a:r>
            <a:r>
              <a:rPr lang="en-GB" sz="1600" dirty="0"/>
              <a:t>the       diffractive exchange</a:t>
            </a:r>
          </a:p>
          <a:p>
            <a:endParaRPr lang="en-GB" sz="1600" dirty="0"/>
          </a:p>
          <a:p>
            <a:r>
              <a:rPr lang="en-US" sz="1600" dirty="0"/>
              <a:t>The NLO QCD calculations reproduce the </a:t>
            </a:r>
            <a:r>
              <a:rPr lang="en-US" sz="1600" dirty="0" err="1"/>
              <a:t>x</a:t>
            </a:r>
            <a:r>
              <a:rPr lang="en-US" sz="1600" baseline="-25000" dirty="0" err="1"/>
              <a:t>IP</a:t>
            </a:r>
            <a:r>
              <a:rPr lang="en-US" sz="1600" dirty="0"/>
              <a:t> differential cross section in both shape and </a:t>
            </a:r>
            <a:r>
              <a:rPr lang="en-US" sz="1600" dirty="0" smtClean="0"/>
              <a:t>normalization.</a:t>
            </a:r>
            <a:endParaRPr lang="en-US" sz="1600" dirty="0"/>
          </a:p>
          <a:p>
            <a:r>
              <a:rPr lang="en-US" sz="1600" dirty="0"/>
              <a:t>Supports the QCD </a:t>
            </a:r>
            <a:r>
              <a:rPr lang="en-US" sz="1600" dirty="0" err="1" smtClean="0"/>
              <a:t>factorisation</a:t>
            </a:r>
            <a:r>
              <a:rPr lang="en-US" sz="1600" dirty="0" smtClean="0"/>
              <a:t> </a:t>
            </a:r>
            <a:r>
              <a:rPr lang="en-US" sz="1600" dirty="0"/>
              <a:t>theorem in diffraction, implying the universality of diffractive PDFs</a:t>
            </a:r>
          </a:p>
          <a:p>
            <a:r>
              <a:rPr lang="en-US" sz="1600" dirty="0"/>
              <a:t>Large experimental and theoretical uncertainties</a:t>
            </a:r>
          </a:p>
          <a:p>
            <a:endParaRPr lang="en-GB" sz="1600" dirty="0"/>
          </a:p>
          <a:p>
            <a:r>
              <a:rPr lang="en-GB" sz="1600" dirty="0"/>
              <a:t>Fraction R</a:t>
            </a:r>
            <a:r>
              <a:rPr lang="en-GB" sz="1600" baseline="-25000" dirty="0"/>
              <a:t>D</a:t>
            </a:r>
            <a:r>
              <a:rPr lang="en-GB" sz="1600" dirty="0"/>
              <a:t> is approximately independent of Q</a:t>
            </a:r>
            <a:r>
              <a:rPr lang="en-GB" sz="1600" baseline="30000" dirty="0"/>
              <a:t>2</a:t>
            </a:r>
          </a:p>
          <a:p>
            <a:endParaRPr lang="en-US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1516984" y="2099555"/>
            <a:ext cx="3372523" cy="345342"/>
          </a:xfrm>
          <a:prstGeom prst="rect">
            <a:avLst/>
          </a:prstGeom>
          <a:ln cmpd="dbl"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fr-FR" dirty="0"/>
              <a:t> </a:t>
            </a:r>
            <a:r>
              <a:rPr lang="fr-FR" dirty="0" err="1"/>
              <a:t>Eur</a:t>
            </a:r>
            <a:r>
              <a:rPr lang="fr-FR" dirty="0"/>
              <a:t>. Phys. J. </a:t>
            </a:r>
            <a:r>
              <a:rPr lang="en-US" dirty="0"/>
              <a:t>C 51 (2007) 301-315 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87" y="3210854"/>
            <a:ext cx="2703113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73" y="1065851"/>
            <a:ext cx="1924399" cy="18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9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 descr="vectormesone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8762" y="1972875"/>
            <a:ext cx="3815313" cy="2964885"/>
          </a:xfrm>
          <a:prstGeom prst="rect">
            <a:avLst/>
          </a:prstGeom>
          <a:noFill/>
          <a:ln w="44450"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Meson production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9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Meson production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977900"/>
            <a:ext cx="8987247" cy="5396774"/>
          </a:xfrm>
        </p:spPr>
        <p:txBody>
          <a:bodyPr/>
          <a:lstStyle/>
          <a:p>
            <a:r>
              <a:rPr lang="pl-PL" dirty="0"/>
              <a:t>Soft </a:t>
            </a:r>
            <a:r>
              <a:rPr lang="en-GB" dirty="0" smtClean="0"/>
              <a:t>physics: </a:t>
            </a:r>
            <a:r>
              <a:rPr lang="pl-PL" dirty="0" smtClean="0"/>
              <a:t>V</a:t>
            </a:r>
            <a:r>
              <a:rPr lang="en-US" dirty="0" err="1"/>
              <a:t>ector</a:t>
            </a:r>
            <a:r>
              <a:rPr lang="en-US" dirty="0"/>
              <a:t> </a:t>
            </a:r>
            <a:r>
              <a:rPr lang="pl-PL" dirty="0"/>
              <a:t>Dominace </a:t>
            </a:r>
            <a:r>
              <a:rPr lang="pl-PL" dirty="0" smtClean="0"/>
              <a:t>Model</a:t>
            </a:r>
            <a:r>
              <a:rPr lang="en-GB" dirty="0" smtClean="0"/>
              <a:t>, </a:t>
            </a:r>
            <a:r>
              <a:rPr lang="en-GB" dirty="0" err="1"/>
              <a:t>Regge</a:t>
            </a:r>
            <a:r>
              <a:rPr lang="en-GB" dirty="0"/>
              <a:t> </a:t>
            </a:r>
            <a:r>
              <a:rPr lang="en-GB" dirty="0" smtClean="0"/>
              <a:t>theory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 presence of a hard scale (M</a:t>
            </a:r>
            <a:r>
              <a:rPr lang="en-GB" baseline="-25000" dirty="0" smtClean="0"/>
              <a:t>VM</a:t>
            </a:r>
            <a:r>
              <a:rPr lang="en-GB" dirty="0" smtClean="0"/>
              <a:t>, Q</a:t>
            </a:r>
            <a:r>
              <a:rPr lang="en-GB" baseline="30000" dirty="0" smtClean="0"/>
              <a:t>2</a:t>
            </a:r>
            <a:r>
              <a:rPr lang="en-GB" dirty="0" smtClean="0"/>
              <a:t>, t) calculations in </a:t>
            </a:r>
            <a:r>
              <a:rPr lang="en-GB" dirty="0" err="1" smtClean="0"/>
              <a:t>pQCD</a:t>
            </a:r>
            <a:r>
              <a:rPr lang="en-GB" dirty="0" smtClean="0"/>
              <a:t> are possible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Obraz 7" descr="pQDCg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855" y="4490279"/>
            <a:ext cx="2701969" cy="1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8" descr="pQDCggg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831" y="4518490"/>
            <a:ext cx="2583754" cy="122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15" y="1850503"/>
            <a:ext cx="3145136" cy="15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Meson production: </a:t>
            </a:r>
            <a:r>
              <a:rPr lang="en-GB" dirty="0">
                <a:sym typeface="Symbol"/>
              </a:rPr>
              <a:t>W-dependence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846227"/>
            <a:ext cx="8987247" cy="394814"/>
          </a:xfrm>
        </p:spPr>
        <p:txBody>
          <a:bodyPr/>
          <a:lstStyle/>
          <a:p>
            <a:r>
              <a:rPr lang="en-GB" dirty="0" smtClean="0">
                <a:sym typeface="Symbol"/>
              </a:rPr>
              <a:t>The </a:t>
            </a:r>
            <a:r>
              <a:rPr lang="en-GB" dirty="0">
                <a:sym typeface="Symbol"/>
              </a:rPr>
              <a:t>cross section dependence on W can be parameterised </a:t>
            </a:r>
            <a:r>
              <a:rPr lang="en-GB" dirty="0" smtClean="0">
                <a:sym typeface="Symbol"/>
              </a:rPr>
              <a:t>as:  </a:t>
            </a:r>
            <a:r>
              <a:rPr lang="en-GB" sz="2400" dirty="0">
                <a:solidFill>
                  <a:srgbClr val="0070C0"/>
                </a:solidFill>
                <a:sym typeface="Symbol"/>
              </a:rPr>
              <a:t>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  <a:sym typeface="Symbol"/>
              </a:rPr>
              <a:t> </a:t>
            </a:r>
            <a:r>
              <a:rPr lang="en-GB" sz="2400" dirty="0" err="1">
                <a:solidFill>
                  <a:srgbClr val="0070C0"/>
                </a:solidFill>
                <a:sym typeface="Symbol"/>
              </a:rPr>
              <a:t>W</a:t>
            </a:r>
            <a:r>
              <a:rPr lang="en-GB" sz="2400" baseline="-25000" dirty="0" err="1">
                <a:solidFill>
                  <a:srgbClr val="0070C0"/>
                </a:solidFill>
                <a:sym typeface="Symbol"/>
              </a:rPr>
              <a:t></a:t>
            </a:r>
            <a:r>
              <a:rPr lang="en-GB" sz="2400" baseline="-25000" dirty="0" err="1">
                <a:solidFill>
                  <a:srgbClr val="0070C0"/>
                </a:solidFill>
              </a:rPr>
              <a:t>p</a:t>
            </a:r>
            <a:r>
              <a:rPr lang="en-GB" sz="2400" baseline="30000" dirty="0">
                <a:solidFill>
                  <a:srgbClr val="0070C0"/>
                </a:solidFill>
                <a:sym typeface="Symbol"/>
              </a:rPr>
              <a:t> </a:t>
            </a:r>
            <a:endParaRPr lang="en-GB" baseline="30000" dirty="0">
              <a:solidFill>
                <a:srgbClr val="0070C0"/>
              </a:solidFill>
              <a:sym typeface="Symbol"/>
            </a:endParaRPr>
          </a:p>
          <a:p>
            <a:endParaRPr lang="en-GB" baseline="30000" dirty="0">
              <a:sym typeface="Symbol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9000" pressure="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5938" y="1446626"/>
            <a:ext cx="4293512" cy="39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63000"/>
                    </a14:imgEffect>
                    <a14:imgEffect>
                      <a14:colorTemperature colorTemp="8125"/>
                    </a14:imgEffect>
                    <a14:imgEffect>
                      <a14:saturation sat="41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81" y="1803148"/>
            <a:ext cx="2827670" cy="28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PETRA_H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209" y="1890658"/>
            <a:ext cx="8317588" cy="4052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HERA </a:t>
            </a:r>
            <a:r>
              <a:rPr lang="en-GB" b="0" dirty="0" err="1"/>
              <a:t>ep</a:t>
            </a:r>
            <a:r>
              <a:rPr lang="en-GB" b="0" dirty="0"/>
              <a:t> collider (1992 – 2007)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1"/>
            <a:ext cx="8774339" cy="4792663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world’s only electron/positron-proton</a:t>
            </a:r>
            <a:r>
              <a:rPr lang="en-US" dirty="0"/>
              <a:t> collider at DESY, </a:t>
            </a:r>
            <a:r>
              <a:rPr lang="en-US" dirty="0" smtClean="0"/>
              <a:t>Hamburg</a:t>
            </a:r>
          </a:p>
          <a:p>
            <a:r>
              <a:rPr lang="en-US" dirty="0" smtClean="0"/>
              <a:t>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e</a:t>
            </a:r>
            <a:r>
              <a:rPr lang="en-US" b="1" dirty="0" smtClean="0"/>
              <a:t> = </a:t>
            </a:r>
            <a:r>
              <a:rPr lang="en-US" b="1" dirty="0"/>
              <a:t>27.6 </a:t>
            </a:r>
            <a:r>
              <a:rPr lang="en-US" b="1" dirty="0" err="1" smtClean="0"/>
              <a:t>GeV</a:t>
            </a:r>
            <a:r>
              <a:rPr lang="en-US" b="1" dirty="0" smtClean="0"/>
              <a:t>,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p</a:t>
            </a:r>
            <a:r>
              <a:rPr lang="en-US" b="1" dirty="0" smtClean="0"/>
              <a:t> = </a:t>
            </a:r>
            <a:r>
              <a:rPr lang="en-US" b="1" dirty="0"/>
              <a:t>920 </a:t>
            </a:r>
            <a:r>
              <a:rPr lang="en-US" b="1" dirty="0" err="1"/>
              <a:t>GeV</a:t>
            </a:r>
            <a:r>
              <a:rPr lang="en-US" b="1" dirty="0"/>
              <a:t> </a:t>
            </a:r>
            <a:r>
              <a:rPr lang="en-US" dirty="0" smtClean="0"/>
              <a:t>(820</a:t>
            </a:r>
            <a:r>
              <a:rPr lang="en-US" dirty="0"/>
              <a:t>, </a:t>
            </a:r>
            <a:r>
              <a:rPr lang="en-US" dirty="0" smtClean="0"/>
              <a:t>460, 575 </a:t>
            </a:r>
            <a:r>
              <a:rPr lang="en-US" dirty="0" err="1"/>
              <a:t>GeV</a:t>
            </a:r>
            <a:r>
              <a:rPr lang="en-US" dirty="0" smtClean="0"/>
              <a:t>)</a:t>
            </a:r>
          </a:p>
          <a:p>
            <a:r>
              <a:rPr lang="en-GB" b="1" dirty="0" smtClean="0"/>
              <a:t> Two </a:t>
            </a:r>
            <a:r>
              <a:rPr lang="en-GB" b="1" dirty="0"/>
              <a:t>collider experiments: H1 and </a:t>
            </a:r>
            <a:r>
              <a:rPr lang="en-GB" b="1" dirty="0" smtClean="0"/>
              <a:t>ZEUS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dirty="0"/>
          </a:p>
          <a:p>
            <a:r>
              <a:rPr lang="en-GB" b="1" dirty="0"/>
              <a:t>total </a:t>
            </a:r>
            <a:r>
              <a:rPr lang="en-GB" b="1" dirty="0" smtClean="0"/>
              <a:t>luminosity ~ 0.5 </a:t>
            </a:r>
            <a:r>
              <a:rPr lang="en-GB" b="1" dirty="0"/>
              <a:t>fb</a:t>
            </a:r>
            <a:r>
              <a:rPr lang="en-GB" b="1" baseline="30000" dirty="0"/>
              <a:t>-1</a:t>
            </a:r>
            <a:r>
              <a:rPr lang="en-GB" b="1" dirty="0"/>
              <a:t>per experiment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97" y="2932576"/>
            <a:ext cx="2047702" cy="14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72" y="2517323"/>
            <a:ext cx="2954861" cy="258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-h1.desy.de/h1det/det_map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" y="2731911"/>
            <a:ext cx="2034468" cy="19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Meson production: </a:t>
            </a:r>
            <a:r>
              <a:rPr lang="en-GB" dirty="0">
                <a:sym typeface="Symbol"/>
              </a:rPr>
              <a:t>W-dependence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846227"/>
            <a:ext cx="8987247" cy="394814"/>
          </a:xfrm>
        </p:spPr>
        <p:txBody>
          <a:bodyPr/>
          <a:lstStyle/>
          <a:p>
            <a:r>
              <a:rPr lang="en-GB" dirty="0" smtClean="0">
                <a:sym typeface="Symbol"/>
              </a:rPr>
              <a:t>The </a:t>
            </a:r>
            <a:r>
              <a:rPr lang="en-GB" dirty="0">
                <a:sym typeface="Symbol"/>
              </a:rPr>
              <a:t>cross section dependence on W can be parameterised </a:t>
            </a:r>
            <a:r>
              <a:rPr lang="en-GB" dirty="0" smtClean="0">
                <a:sym typeface="Symbol"/>
              </a:rPr>
              <a:t>as:  </a:t>
            </a:r>
            <a:r>
              <a:rPr lang="en-GB" sz="2400" dirty="0">
                <a:solidFill>
                  <a:srgbClr val="0070C0"/>
                </a:solidFill>
                <a:sym typeface="Symbol"/>
              </a:rPr>
              <a:t>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  <a:sym typeface="Symbol"/>
              </a:rPr>
              <a:t> </a:t>
            </a:r>
            <a:r>
              <a:rPr lang="en-GB" sz="2400" dirty="0" err="1">
                <a:solidFill>
                  <a:srgbClr val="0070C0"/>
                </a:solidFill>
                <a:sym typeface="Symbol"/>
              </a:rPr>
              <a:t>W</a:t>
            </a:r>
            <a:r>
              <a:rPr lang="en-GB" sz="2400" baseline="-25000" dirty="0" err="1">
                <a:solidFill>
                  <a:srgbClr val="0070C0"/>
                </a:solidFill>
                <a:sym typeface="Symbol"/>
              </a:rPr>
              <a:t></a:t>
            </a:r>
            <a:r>
              <a:rPr lang="en-GB" sz="2400" baseline="-25000" dirty="0" err="1">
                <a:solidFill>
                  <a:srgbClr val="0070C0"/>
                </a:solidFill>
              </a:rPr>
              <a:t>p</a:t>
            </a:r>
            <a:r>
              <a:rPr lang="en-GB" sz="2400" baseline="30000" dirty="0">
                <a:solidFill>
                  <a:srgbClr val="0070C0"/>
                </a:solidFill>
                <a:sym typeface="Symbol"/>
              </a:rPr>
              <a:t> </a:t>
            </a:r>
            <a:endParaRPr lang="en-GB" baseline="30000" dirty="0">
              <a:solidFill>
                <a:srgbClr val="0070C0"/>
              </a:solidFill>
              <a:sym typeface="Symbol"/>
            </a:endParaRPr>
          </a:p>
          <a:p>
            <a:endParaRPr lang="en-GB" baseline="30000" dirty="0">
              <a:sym typeface="Symbo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0917" y="5497477"/>
            <a:ext cx="8987247" cy="7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The rapid rise of cross section with </a:t>
            </a:r>
            <a:r>
              <a:rPr lang="en-GB" kern="0" dirty="0" err="1" smtClean="0"/>
              <a:t>W</a:t>
            </a:r>
            <a:r>
              <a:rPr lang="en-GB" kern="0" dirty="0" err="1" smtClean="0">
                <a:sym typeface="Symbol"/>
              </a:rPr>
              <a:t></a:t>
            </a:r>
            <a:r>
              <a:rPr lang="en-GB" kern="0" dirty="0" err="1" smtClean="0"/>
              <a:t>p</a:t>
            </a:r>
            <a:r>
              <a:rPr lang="en-GB" kern="0" dirty="0" smtClean="0"/>
              <a:t> , can be explain by increasing gluon density with decreasing of fractional momentum </a:t>
            </a:r>
            <a:r>
              <a:rPr lang="en-GB" kern="0" dirty="0" smtClean="0">
                <a:solidFill>
                  <a:srgbClr val="0070C0"/>
                </a:solidFill>
              </a:rPr>
              <a:t>x </a:t>
            </a:r>
            <a:r>
              <a:rPr lang="en-GB" kern="0" dirty="0" smtClean="0">
                <a:solidFill>
                  <a:srgbClr val="0070C0"/>
                </a:solidFill>
                <a:sym typeface="Symbol"/>
              </a:rPr>
              <a:t> 1/W</a:t>
            </a:r>
            <a:r>
              <a:rPr lang="en-GB" kern="0" baseline="-25000" dirty="0" smtClean="0">
                <a:solidFill>
                  <a:srgbClr val="0070C0"/>
                </a:solidFill>
                <a:sym typeface="Symbol"/>
              </a:rPr>
              <a:t></a:t>
            </a:r>
            <a:r>
              <a:rPr lang="en-GB" kern="0" baseline="-25000" dirty="0" smtClean="0">
                <a:solidFill>
                  <a:srgbClr val="0070C0"/>
                </a:solidFill>
              </a:rPr>
              <a:t>p</a:t>
            </a:r>
            <a:r>
              <a:rPr lang="en-GB" kern="0" baseline="30000" dirty="0" smtClean="0">
                <a:solidFill>
                  <a:srgbClr val="0070C0"/>
                </a:solidFill>
                <a:sym typeface="Symbol"/>
              </a:rPr>
              <a:t>2 </a:t>
            </a:r>
          </a:p>
          <a:p>
            <a:endParaRPr lang="en-GB" sz="300" kern="0" dirty="0">
              <a:sym typeface="Symbol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8" y="1446626"/>
            <a:ext cx="4293512" cy="39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6200000">
            <a:off x="-526732" y="2931553"/>
            <a:ext cx="1697800" cy="345342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photoproduction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harpenSoften amount="-63000"/>
                    </a14:imgEffect>
                    <a14:imgEffect>
                      <a14:colorTemperature colorTemp="8125"/>
                    </a14:imgEffect>
                    <a14:imgEffect>
                      <a14:saturation sat="41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81" y="1803148"/>
            <a:ext cx="2827670" cy="28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Meson production: </a:t>
            </a:r>
            <a:r>
              <a:rPr lang="en-GB" dirty="0">
                <a:sym typeface="Symbol"/>
              </a:rPr>
              <a:t>W-dependence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846227"/>
            <a:ext cx="8987247" cy="394814"/>
          </a:xfrm>
        </p:spPr>
        <p:txBody>
          <a:bodyPr/>
          <a:lstStyle/>
          <a:p>
            <a:r>
              <a:rPr lang="en-GB" dirty="0" smtClean="0">
                <a:sym typeface="Symbol"/>
              </a:rPr>
              <a:t>The </a:t>
            </a:r>
            <a:r>
              <a:rPr lang="en-GB" dirty="0">
                <a:sym typeface="Symbol"/>
              </a:rPr>
              <a:t>cross section dependence on W can be parameterised </a:t>
            </a:r>
            <a:r>
              <a:rPr lang="en-GB" dirty="0" smtClean="0">
                <a:sym typeface="Symbol"/>
              </a:rPr>
              <a:t>as:  </a:t>
            </a:r>
            <a:r>
              <a:rPr lang="en-GB" sz="2400" dirty="0">
                <a:solidFill>
                  <a:srgbClr val="0070C0"/>
                </a:solidFill>
                <a:sym typeface="Symbol"/>
              </a:rPr>
              <a:t>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  <a:sym typeface="Symbol"/>
              </a:rPr>
              <a:t> </a:t>
            </a:r>
            <a:r>
              <a:rPr lang="en-GB" sz="2400" dirty="0" err="1">
                <a:solidFill>
                  <a:srgbClr val="0070C0"/>
                </a:solidFill>
                <a:sym typeface="Symbol"/>
              </a:rPr>
              <a:t>W</a:t>
            </a:r>
            <a:r>
              <a:rPr lang="en-GB" sz="2400" baseline="-25000" dirty="0" err="1">
                <a:solidFill>
                  <a:srgbClr val="0070C0"/>
                </a:solidFill>
                <a:sym typeface="Symbol"/>
              </a:rPr>
              <a:t></a:t>
            </a:r>
            <a:r>
              <a:rPr lang="en-GB" sz="2400" baseline="-25000" dirty="0" err="1">
                <a:solidFill>
                  <a:srgbClr val="0070C0"/>
                </a:solidFill>
              </a:rPr>
              <a:t>p</a:t>
            </a:r>
            <a:r>
              <a:rPr lang="en-GB" sz="2400" baseline="30000" dirty="0">
                <a:solidFill>
                  <a:srgbClr val="0070C0"/>
                </a:solidFill>
                <a:sym typeface="Symbol"/>
              </a:rPr>
              <a:t> </a:t>
            </a:r>
            <a:endParaRPr lang="en-GB" baseline="30000" dirty="0">
              <a:solidFill>
                <a:srgbClr val="0070C0"/>
              </a:solidFill>
              <a:sym typeface="Symbol"/>
            </a:endParaRPr>
          </a:p>
          <a:p>
            <a:endParaRPr lang="en-GB" baseline="30000" dirty="0">
              <a:sym typeface="Symbo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0917" y="5497477"/>
            <a:ext cx="8987247" cy="7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The rapid rise of cross section with </a:t>
            </a:r>
            <a:r>
              <a:rPr lang="en-GB" kern="0" dirty="0" err="1" smtClean="0"/>
              <a:t>W</a:t>
            </a:r>
            <a:r>
              <a:rPr lang="en-GB" kern="0" dirty="0" err="1" smtClean="0">
                <a:sym typeface="Symbol"/>
              </a:rPr>
              <a:t></a:t>
            </a:r>
            <a:r>
              <a:rPr lang="en-GB" kern="0" dirty="0" err="1" smtClean="0"/>
              <a:t>p</a:t>
            </a:r>
            <a:r>
              <a:rPr lang="en-GB" kern="0" dirty="0" smtClean="0"/>
              <a:t> , can be explain by increasing gluon density with decreasing of fractional momentum </a:t>
            </a:r>
            <a:r>
              <a:rPr lang="en-GB" kern="0" dirty="0" smtClean="0">
                <a:solidFill>
                  <a:srgbClr val="0070C0"/>
                </a:solidFill>
              </a:rPr>
              <a:t>x </a:t>
            </a:r>
            <a:r>
              <a:rPr lang="en-GB" kern="0" dirty="0" smtClean="0">
                <a:solidFill>
                  <a:srgbClr val="0070C0"/>
                </a:solidFill>
                <a:sym typeface="Symbol"/>
              </a:rPr>
              <a:t> 1/W</a:t>
            </a:r>
            <a:r>
              <a:rPr lang="en-GB" kern="0" baseline="-25000" dirty="0" smtClean="0">
                <a:solidFill>
                  <a:srgbClr val="0070C0"/>
                </a:solidFill>
                <a:sym typeface="Symbol"/>
              </a:rPr>
              <a:t></a:t>
            </a:r>
            <a:r>
              <a:rPr lang="en-GB" kern="0" baseline="-25000" dirty="0" smtClean="0">
                <a:solidFill>
                  <a:srgbClr val="0070C0"/>
                </a:solidFill>
              </a:rPr>
              <a:t>p</a:t>
            </a:r>
            <a:r>
              <a:rPr lang="en-GB" kern="0" baseline="30000" dirty="0" smtClean="0">
                <a:solidFill>
                  <a:srgbClr val="0070C0"/>
                </a:solidFill>
                <a:sym typeface="Symbol"/>
              </a:rPr>
              <a:t>2 </a:t>
            </a:r>
          </a:p>
          <a:p>
            <a:endParaRPr lang="en-GB" sz="300" kern="0" dirty="0">
              <a:sym typeface="Symbol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8" y="1446626"/>
            <a:ext cx="4293512" cy="39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81" y="1803148"/>
            <a:ext cx="2827670" cy="28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526732" y="2931553"/>
            <a:ext cx="1697800" cy="345342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photoproduction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4317891" y="2931554"/>
            <a:ext cx="2274881" cy="345342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electroproduction</a:t>
            </a:r>
            <a:r>
              <a:rPr lang="en-US" dirty="0" smtClean="0">
                <a:solidFill>
                  <a:srgbClr val="0070C0"/>
                </a:solidFill>
              </a:rPr>
              <a:t> (DIS)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Elastic and </a:t>
            </a:r>
            <a:r>
              <a:rPr lang="en-US" b="0" dirty="0" smtClean="0"/>
              <a:t>p-</a:t>
            </a:r>
            <a:r>
              <a:rPr lang="en-US" b="0" dirty="0" err="1" smtClean="0"/>
              <a:t>diss</a:t>
            </a:r>
            <a:r>
              <a:rPr lang="en-US" b="0" dirty="0" smtClean="0"/>
              <a:t> </a:t>
            </a:r>
            <a:r>
              <a:rPr lang="en-US" b="0" dirty="0"/>
              <a:t>cross sections as a function of </a:t>
            </a:r>
            <a:r>
              <a:rPr lang="en-US" b="0" dirty="0" err="1" smtClean="0"/>
              <a:t>W</a:t>
            </a:r>
            <a:r>
              <a:rPr lang="en-US" b="0" dirty="0" err="1" smtClean="0">
                <a:sym typeface="Symbol"/>
              </a:rPr>
              <a:t></a:t>
            </a:r>
            <a:r>
              <a:rPr lang="en-US" b="0" dirty="0" err="1" smtClean="0"/>
              <a:t>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1958" y="1050090"/>
            <a:ext cx="6112042" cy="4792663"/>
          </a:xfrm>
        </p:spPr>
        <p:txBody>
          <a:bodyPr/>
          <a:lstStyle/>
          <a:p>
            <a:r>
              <a:rPr lang="en-GB" sz="1800" dirty="0"/>
              <a:t>Fit model: </a:t>
            </a:r>
          </a:p>
          <a:p>
            <a:pPr lvl="1"/>
            <a:r>
              <a:rPr lang="en-US" sz="1400" dirty="0" err="1"/>
              <a:t>Parametrisation</a:t>
            </a:r>
            <a:r>
              <a:rPr lang="en-US" sz="1400" dirty="0"/>
              <a:t> (for elastic and p-diss.):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pl-PL" sz="1800" dirty="0"/>
              <a:t>σ =</a:t>
            </a:r>
            <a:r>
              <a:rPr lang="en-GB" sz="1800" dirty="0"/>
              <a:t> </a:t>
            </a:r>
            <a:r>
              <a:rPr lang="pl-PL" sz="1800" dirty="0"/>
              <a:t>N (W</a:t>
            </a:r>
            <a:r>
              <a:rPr lang="pl-PL" sz="1800" baseline="-25000" dirty="0"/>
              <a:t>γp</a:t>
            </a:r>
            <a:r>
              <a:rPr lang="pl-PL" sz="1800" dirty="0"/>
              <a:t> / W</a:t>
            </a:r>
            <a:r>
              <a:rPr lang="pl-PL" sz="1800" baseline="-25000" dirty="0"/>
              <a:t>0</a:t>
            </a:r>
            <a:r>
              <a:rPr lang="pl-PL" sz="1800" dirty="0"/>
              <a:t> )</a:t>
            </a:r>
            <a:r>
              <a:rPr lang="pl-PL" sz="1800" baseline="30000" dirty="0"/>
              <a:t>δ</a:t>
            </a:r>
            <a:r>
              <a:rPr lang="pl-PL" sz="1800" dirty="0"/>
              <a:t> with W</a:t>
            </a:r>
            <a:r>
              <a:rPr lang="pl-PL" sz="1800" baseline="-25000" dirty="0"/>
              <a:t>0</a:t>
            </a:r>
            <a:r>
              <a:rPr lang="pl-PL" sz="1800" dirty="0"/>
              <a:t> = 90GeV</a:t>
            </a:r>
            <a:endParaRPr lang="en-GB" sz="1800" dirty="0"/>
          </a:p>
          <a:p>
            <a:r>
              <a:rPr lang="en-US" sz="1800" dirty="0"/>
              <a:t>Simultaneous fit of elastic and p-</a:t>
            </a:r>
            <a:r>
              <a:rPr lang="en-US" sz="1800" dirty="0" err="1"/>
              <a:t>diss</a:t>
            </a:r>
            <a:r>
              <a:rPr lang="en-US" sz="1800" dirty="0"/>
              <a:t> </a:t>
            </a:r>
            <a:r>
              <a:rPr lang="en-GB" sz="1800" dirty="0"/>
              <a:t>cross sections:</a:t>
            </a:r>
          </a:p>
          <a:p>
            <a:pPr lvl="1"/>
            <a:r>
              <a:rPr lang="en-GB" sz="1400" dirty="0"/>
              <a:t>including correlations, </a:t>
            </a:r>
            <a:r>
              <a:rPr lang="en-US" sz="1400" dirty="0"/>
              <a:t>including previous H1 </a:t>
            </a:r>
            <a:r>
              <a:rPr lang="en-GB" sz="1400" dirty="0"/>
              <a:t>hep-ex/0510016</a:t>
            </a:r>
            <a:endParaRPr lang="pl-PL" sz="1400" dirty="0"/>
          </a:p>
          <a:p>
            <a:r>
              <a:rPr lang="pl-PL" sz="1800" dirty="0"/>
              <a:t>Results:</a:t>
            </a:r>
            <a:endParaRPr lang="en-GB" sz="1800" dirty="0"/>
          </a:p>
          <a:p>
            <a:pPr marL="0" indent="0">
              <a:buNone/>
            </a:pPr>
            <a:r>
              <a:rPr lang="pl-PL" sz="1800" dirty="0">
                <a:sym typeface="Symbol"/>
              </a:rPr>
              <a:t>	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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p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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J/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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p:	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</a:t>
            </a:r>
            <a:r>
              <a:rPr lang="pl-PL" sz="18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el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   =</a:t>
            </a:r>
            <a:r>
              <a:rPr lang="pl-PL" sz="18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	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0.67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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0.03 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	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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p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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J/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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Y:	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</a:t>
            </a:r>
            <a:r>
              <a:rPr lang="pl-PL" sz="18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pd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   =</a:t>
            </a:r>
            <a:r>
              <a:rPr lang="pl-PL" sz="18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	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0.42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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0.05 </a:t>
            </a:r>
          </a:p>
          <a:p>
            <a:endParaRPr lang="pl-PL" sz="1800" dirty="0">
              <a:sym typeface="Symbol"/>
            </a:endParaRPr>
          </a:p>
          <a:p>
            <a:pPr marL="0" indent="0">
              <a:buNone/>
            </a:pPr>
            <a:r>
              <a:rPr lang="pl-PL" sz="1800" dirty="0">
                <a:sym typeface="Symbol"/>
              </a:rPr>
              <a:t>	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</a:t>
            </a:r>
            <a:r>
              <a:rPr lang="pl-PL" sz="18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el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=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</a:t>
            </a:r>
            <a:r>
              <a:rPr lang="pl-PL" sz="18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pd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-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</a:t>
            </a:r>
            <a:r>
              <a:rPr lang="pl-PL" sz="18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el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:	-0.25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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0.06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/>
              <a:t>A dependence of cross section ratio as a function of W</a:t>
            </a:r>
            <a:r>
              <a:rPr lang="pl-PL" sz="1800" baseline="-25000" dirty="0"/>
              <a:t>γp</a:t>
            </a:r>
            <a:r>
              <a:rPr lang="pl-PL" sz="1800" dirty="0"/>
              <a:t> </a:t>
            </a:r>
            <a:r>
              <a:rPr lang="en-US" sz="1800" dirty="0"/>
              <a:t> is observed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212"/>
            <a:ext cx="284077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" y="3717758"/>
            <a:ext cx="2814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39602" y="828123"/>
            <a:ext cx="2512204" cy="3385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dirty="0"/>
              <a:t>Phys. J. C73 (2013) 2466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6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Comparison to </a:t>
            </a:r>
            <a:r>
              <a:rPr lang="en-US" b="0" dirty="0" smtClean="0"/>
              <a:t>other experiments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03" y="744547"/>
            <a:ext cx="4502173" cy="47926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H1 measurement in the transition region from fixed target to previous HERA data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Good agreement with previous HERA measurements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Fixed target data: steeper slope, lower normalization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Fit to H1 data extrapolated to higher </a:t>
            </a:r>
            <a:r>
              <a:rPr lang="en-US" sz="1600" dirty="0" err="1"/>
              <a:t>W</a:t>
            </a:r>
            <a:r>
              <a:rPr lang="en-US" sz="1600" dirty="0" err="1">
                <a:sym typeface="Symbol"/>
              </a:rPr>
              <a:t>p</a:t>
            </a:r>
            <a:r>
              <a:rPr lang="en-US" sz="1600" b="1" dirty="0"/>
              <a:t> </a:t>
            </a:r>
            <a:r>
              <a:rPr lang="en-US" sz="1600" dirty="0"/>
              <a:t>describes the </a:t>
            </a:r>
            <a:r>
              <a:rPr lang="en-US" sz="1600" dirty="0" err="1"/>
              <a:t>LHCb</a:t>
            </a:r>
            <a:r>
              <a:rPr lang="en-US" sz="1600" dirty="0"/>
              <a:t> data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LO and NLO fit to previous J/ψ data and extrapolated to higher </a:t>
            </a:r>
            <a:r>
              <a:rPr lang="en-US" sz="1600" dirty="0" err="1"/>
              <a:t>W</a:t>
            </a:r>
            <a:r>
              <a:rPr lang="en-US" sz="1600" dirty="0" err="1">
                <a:sym typeface="Symbol"/>
              </a:rPr>
              <a:t>p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55" y="829428"/>
            <a:ext cx="4216241" cy="258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-1052127" y="1833478"/>
            <a:ext cx="2489872" cy="3453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dirty="0"/>
              <a:t>Phys. J. C73 (2013) 2466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86" y="3411180"/>
            <a:ext cx="4328577" cy="266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7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851900" cy="544512"/>
          </a:xfrm>
        </p:spPr>
        <p:txBody>
          <a:bodyPr/>
          <a:lstStyle/>
          <a:p>
            <a:r>
              <a:rPr lang="en-US" dirty="0" smtClean="0"/>
              <a:t>p-</a:t>
            </a:r>
            <a:r>
              <a:rPr lang="en-US" dirty="0" err="1" smtClean="0"/>
              <a:t>diss</a:t>
            </a:r>
            <a:r>
              <a:rPr lang="en-US" dirty="0" smtClean="0"/>
              <a:t> </a:t>
            </a:r>
            <a:r>
              <a:rPr lang="en-US" dirty="0"/>
              <a:t>cross sections as a function of </a:t>
            </a:r>
            <a:r>
              <a:rPr lang="en-US" dirty="0" smtClean="0"/>
              <a:t>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91" y="4729947"/>
            <a:ext cx="4497822" cy="1405580"/>
          </a:xfrm>
        </p:spPr>
        <p:txBody>
          <a:bodyPr/>
          <a:lstStyle/>
          <a:p>
            <a:r>
              <a:rPr lang="en-US" dirty="0"/>
              <a:t>The new data extend the reach </a:t>
            </a:r>
            <a:r>
              <a:rPr lang="en-US" dirty="0" smtClean="0"/>
              <a:t>    to </a:t>
            </a:r>
            <a:r>
              <a:rPr lang="en-US" dirty="0"/>
              <a:t>small values of |t</a:t>
            </a:r>
            <a:r>
              <a:rPr lang="en-US" dirty="0" smtClean="0"/>
              <a:t>|</a:t>
            </a:r>
          </a:p>
          <a:p>
            <a:r>
              <a:rPr lang="en-US" dirty="0"/>
              <a:t>Good agreement in overlap region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24" y="3639215"/>
            <a:ext cx="2540889" cy="249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1075659" y="1832528"/>
            <a:ext cx="2489872" cy="3453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dirty="0"/>
              <a:t>Phys. J. C73 (2013) 2466</a:t>
            </a:r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0" y="919104"/>
            <a:ext cx="262604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0406" y="919104"/>
            <a:ext cx="5202665" cy="292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dirty="0">
                <a:sym typeface="Symbol"/>
              </a:rPr>
              <a:t>The t-dependence of elastic cross section carries information about </a:t>
            </a:r>
            <a:r>
              <a:rPr lang="en-GB" sz="1600">
                <a:sym typeface="Symbol"/>
              </a:rPr>
              <a:t>the </a:t>
            </a:r>
            <a:r>
              <a:rPr lang="en-GB" sz="1600" smtClean="0">
                <a:sym typeface="Symbol"/>
              </a:rPr>
              <a:t>transverse size </a:t>
            </a:r>
            <a:r>
              <a:rPr lang="en-GB" sz="1600" dirty="0">
                <a:sym typeface="Symbol"/>
              </a:rPr>
              <a:t>of the interaction region </a:t>
            </a:r>
          </a:p>
          <a:p>
            <a:pPr lvl="1"/>
            <a:r>
              <a:rPr lang="en-GB" kern="0" dirty="0" smtClean="0"/>
              <a:t>elastic:</a:t>
            </a:r>
          </a:p>
          <a:p>
            <a:r>
              <a:rPr lang="en-GB" sz="1800" dirty="0">
                <a:sym typeface="Symbol"/>
              </a:rPr>
              <a:t>p-</a:t>
            </a:r>
            <a:r>
              <a:rPr lang="en-GB" sz="1800" dirty="0" err="1">
                <a:sym typeface="Symbol"/>
              </a:rPr>
              <a:t>diss</a:t>
            </a:r>
            <a:r>
              <a:rPr lang="en-GB" sz="1800" dirty="0">
                <a:sym typeface="Symbol"/>
              </a:rPr>
              <a:t> cross section dominant for  t  &gt; 1 GeV</a:t>
            </a:r>
            <a:r>
              <a:rPr lang="en-GB" sz="1800" baseline="30000" dirty="0">
                <a:sym typeface="Symbol"/>
              </a:rPr>
              <a:t>2</a:t>
            </a:r>
            <a:endParaRPr lang="en-GB" sz="1800" baseline="30000" dirty="0"/>
          </a:p>
          <a:p>
            <a:pPr lvl="1"/>
            <a:r>
              <a:rPr lang="en-GB" kern="0" dirty="0" smtClean="0"/>
              <a:t>p-</a:t>
            </a:r>
            <a:r>
              <a:rPr lang="en-GB" kern="0" dirty="0" err="1" smtClean="0"/>
              <a:t>diss</a:t>
            </a:r>
            <a:r>
              <a:rPr lang="en-GB" kern="0" dirty="0" smtClean="0"/>
              <a:t>:</a:t>
            </a:r>
          </a:p>
          <a:p>
            <a:pPr lvl="2"/>
            <a:endParaRPr lang="en-GB" sz="800" kern="0" dirty="0"/>
          </a:p>
          <a:p>
            <a:pPr lvl="2"/>
            <a:endParaRPr lang="pl-PL" sz="800" kern="0" dirty="0"/>
          </a:p>
          <a:p>
            <a:r>
              <a:rPr lang="pl-PL" kern="0" dirty="0"/>
              <a:t>Results:</a:t>
            </a:r>
            <a:endParaRPr lang="en-GB" kern="0" dirty="0"/>
          </a:p>
          <a:p>
            <a:pPr marL="0" indent="0">
              <a:buNone/>
            </a:pPr>
            <a:r>
              <a:rPr lang="pl-PL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HE:      </a:t>
            </a:r>
            <a:r>
              <a:rPr lang="en-GB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</a:t>
            </a:r>
            <a:r>
              <a:rPr lang="pl-PL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p </a:t>
            </a:r>
            <a:r>
              <a:rPr lang="en-GB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</a:t>
            </a:r>
            <a:r>
              <a:rPr lang="pl-PL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J/</a:t>
            </a:r>
            <a:r>
              <a:rPr lang="en-GB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</a:t>
            </a:r>
            <a:r>
              <a:rPr lang="pl-PL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p:  b</a:t>
            </a:r>
            <a:r>
              <a:rPr lang="pl-PL" sz="1400" kern="0" baseline="-250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el</a:t>
            </a:r>
            <a:r>
              <a:rPr lang="pl-PL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 = (4.88 </a:t>
            </a:r>
            <a:r>
              <a:rPr lang="en-GB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</a:t>
            </a:r>
            <a:r>
              <a:rPr lang="pl-PL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0.15) GeV</a:t>
            </a:r>
            <a:r>
              <a:rPr lang="pl-PL" sz="1400" kern="0" baseline="300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-2</a:t>
            </a:r>
            <a:r>
              <a:rPr lang="pl-PL" sz="1400" kern="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</a:t>
            </a:r>
          </a:p>
          <a:p>
            <a:pPr marL="0" indent="0">
              <a:buNone/>
            </a:pPr>
            <a:r>
              <a:rPr lang="pl-PL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           </a:t>
            </a:r>
            <a:r>
              <a:rPr lang="en-GB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</a:t>
            </a:r>
            <a:r>
              <a:rPr lang="pl-PL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p </a:t>
            </a:r>
            <a:r>
              <a:rPr lang="en-GB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</a:t>
            </a:r>
            <a:r>
              <a:rPr lang="pl-PL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J/</a:t>
            </a:r>
            <a:r>
              <a:rPr lang="en-GB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</a:t>
            </a:r>
            <a:r>
              <a:rPr lang="pl-PL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Y:  b</a:t>
            </a:r>
            <a:r>
              <a:rPr lang="pl-PL" sz="1400" kern="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pd</a:t>
            </a:r>
            <a:r>
              <a:rPr lang="pl-PL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= (1.79 </a:t>
            </a:r>
            <a:r>
              <a:rPr lang="en-GB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</a:t>
            </a:r>
            <a:r>
              <a:rPr lang="pl-PL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0.12) GeV</a:t>
            </a:r>
            <a:r>
              <a:rPr lang="pl-PL" sz="1400" kern="0" baseline="30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-2</a:t>
            </a:r>
            <a:r>
              <a:rPr lang="pl-PL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     n = 3.58</a:t>
            </a:r>
            <a:r>
              <a:rPr lang="en-GB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</a:t>
            </a:r>
            <a:r>
              <a:rPr lang="pl-PL" sz="1400" kern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0.15</a:t>
            </a:r>
            <a:endParaRPr lang="pl-PL" sz="1600" kern="0" dirty="0">
              <a:solidFill>
                <a:schemeClr val="accent1">
                  <a:lumMod val="75000"/>
                </a:schemeClr>
              </a:solidFill>
              <a:sym typeface="Symbol"/>
            </a:endParaRPr>
          </a:p>
          <a:p>
            <a:pPr marL="0" indent="0">
              <a:buNone/>
            </a:pPr>
            <a:endParaRPr lang="pl-PL" sz="1600" kern="0" dirty="0">
              <a:solidFill>
                <a:schemeClr val="accent1">
                  <a:lumMod val="75000"/>
                </a:schemeClr>
              </a:solidFill>
              <a:sym typeface="Symbol"/>
            </a:endParaRPr>
          </a:p>
          <a:p>
            <a:pPr marL="0" indent="0">
              <a:buNone/>
            </a:pPr>
            <a:endParaRPr lang="en-GB" kern="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23" y="1759209"/>
            <a:ext cx="2143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22" y="2556566"/>
            <a:ext cx="3288248" cy="36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3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02" y="1179489"/>
            <a:ext cx="5518099" cy="372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VM production and DVCS: b(Q</a:t>
            </a:r>
            <a:r>
              <a:rPr lang="en-GB" baseline="30000" dirty="0"/>
              <a:t>2</a:t>
            </a:r>
            <a:r>
              <a:rPr lang="en-GB" dirty="0"/>
              <a:t>+M</a:t>
            </a:r>
            <a:r>
              <a:rPr lang="en-GB" baseline="30000" dirty="0"/>
              <a:t>2</a:t>
            </a:r>
            <a:r>
              <a:rPr lang="en-GB" baseline="-25000" dirty="0"/>
              <a:t>VM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9" y="1088956"/>
            <a:ext cx="3565832" cy="3586784"/>
          </a:xfrm>
        </p:spPr>
        <p:txBody>
          <a:bodyPr/>
          <a:lstStyle/>
          <a:p>
            <a:r>
              <a:rPr lang="en-GB" sz="1800" dirty="0"/>
              <a:t>Analysis doubles the explored range</a:t>
            </a:r>
          </a:p>
          <a:p>
            <a:r>
              <a:rPr lang="en-GB" sz="1800" dirty="0"/>
              <a:t>I</a:t>
            </a:r>
            <a:r>
              <a:rPr lang="pl-PL" sz="1800" dirty="0"/>
              <a:t>n agreement with </a:t>
            </a:r>
            <a:r>
              <a:rPr lang="en-GB" sz="1800" dirty="0"/>
              <a:t>                   </a:t>
            </a:r>
            <a:r>
              <a:rPr lang="pl-PL" sz="1800" dirty="0"/>
              <a:t>an </a:t>
            </a:r>
            <a:r>
              <a:rPr lang="en-GB" sz="1800" dirty="0"/>
              <a:t>asymptotic behaviour           of Q</a:t>
            </a:r>
            <a:r>
              <a:rPr lang="en-GB" sz="1800" baseline="30000" dirty="0"/>
              <a:t>2</a:t>
            </a:r>
            <a:r>
              <a:rPr lang="en-GB" sz="1800" dirty="0"/>
              <a:t> + M</a:t>
            </a:r>
            <a:r>
              <a:rPr lang="en-GB" sz="1800" baseline="30000" dirty="0"/>
              <a:t>2</a:t>
            </a:r>
            <a:r>
              <a:rPr lang="en-GB" sz="1800" baseline="-25000" dirty="0"/>
              <a:t>VM</a:t>
            </a:r>
            <a:endParaRPr lang="pl-PL" sz="1800" baseline="-25000" dirty="0"/>
          </a:p>
          <a:p>
            <a:r>
              <a:rPr lang="pl-PL" sz="1800" dirty="0"/>
              <a:t> In optical model approach:</a:t>
            </a:r>
            <a:r>
              <a:rPr lang="en-GB" sz="1800" dirty="0"/>
              <a:t>        b</a:t>
            </a:r>
            <a:r>
              <a:rPr lang="pl-PL" sz="1800" dirty="0"/>
              <a:t> </a:t>
            </a:r>
            <a:r>
              <a:rPr lang="pl-PL" sz="1800" dirty="0">
                <a:sym typeface="Symbol"/>
              </a:rPr>
              <a:t> (R</a:t>
            </a:r>
            <a:r>
              <a:rPr lang="pl-PL" sz="1800" baseline="30000" dirty="0">
                <a:sym typeface="Symbol"/>
              </a:rPr>
              <a:t>2</a:t>
            </a:r>
            <a:r>
              <a:rPr lang="pl-PL" sz="1800" baseline="-25000" dirty="0">
                <a:sym typeface="Symbol"/>
              </a:rPr>
              <a:t>p</a:t>
            </a:r>
            <a:r>
              <a:rPr lang="pl-PL" sz="1800" dirty="0">
                <a:sym typeface="Symbol"/>
              </a:rPr>
              <a:t> + R</a:t>
            </a:r>
            <a:r>
              <a:rPr lang="pl-PL" sz="1800" baseline="30000" dirty="0">
                <a:sym typeface="Symbol"/>
              </a:rPr>
              <a:t>2</a:t>
            </a:r>
            <a:r>
              <a:rPr lang="pl-PL" sz="1800" baseline="-25000" dirty="0">
                <a:sym typeface="Symbol"/>
              </a:rPr>
              <a:t>VM</a:t>
            </a:r>
            <a:r>
              <a:rPr lang="pl-PL" sz="1800" dirty="0">
                <a:sym typeface="Symbol"/>
              </a:rPr>
              <a:t>)/4</a:t>
            </a:r>
            <a:endParaRPr lang="en-GB" sz="1800" dirty="0"/>
          </a:p>
          <a:p>
            <a:r>
              <a:rPr lang="en-GB" sz="1800" dirty="0"/>
              <a:t>The first measurement of        b-slop: </a:t>
            </a:r>
            <a:r>
              <a:rPr lang="en-GB" dirty="0">
                <a:solidFill>
                  <a:srgbClr val="FF0000"/>
                </a:solidFill>
              </a:rPr>
              <a:t>	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      b = 4.3 </a:t>
            </a:r>
            <a:r>
              <a:rPr lang="en-GB" sz="1800" baseline="30000" dirty="0">
                <a:solidFill>
                  <a:srgbClr val="FF0000"/>
                </a:solidFill>
              </a:rPr>
              <a:t>+2.0</a:t>
            </a:r>
            <a:r>
              <a:rPr lang="en-GB" sz="1800" baseline="-25000" dirty="0">
                <a:solidFill>
                  <a:srgbClr val="FF0000"/>
                </a:solidFill>
              </a:rPr>
              <a:t>-1.2</a:t>
            </a:r>
            <a:r>
              <a:rPr lang="en-GB" sz="1800" baseline="30000" dirty="0">
                <a:solidFill>
                  <a:srgbClr val="FF0000"/>
                </a:solidFill>
              </a:rPr>
              <a:t>+0.5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baseline="-25000" dirty="0">
                <a:solidFill>
                  <a:srgbClr val="FF0000"/>
                </a:solidFill>
              </a:rPr>
              <a:t>-0.6 </a:t>
            </a:r>
            <a:r>
              <a:rPr lang="en-GB" sz="1800" dirty="0">
                <a:solidFill>
                  <a:srgbClr val="FF0000"/>
                </a:solidFill>
              </a:rPr>
              <a:t>GeV</a:t>
            </a:r>
            <a:r>
              <a:rPr lang="en-GB" sz="1800" baseline="30000" dirty="0">
                <a:solidFill>
                  <a:srgbClr val="FF0000"/>
                </a:solidFill>
              </a:rPr>
              <a:t>-2</a:t>
            </a:r>
            <a:endParaRPr lang="pl-PL" sz="1800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aseline="-25000" dirty="0" smtClean="0"/>
          </a:p>
          <a:p>
            <a:pPr marL="0" indent="0">
              <a:buNone/>
            </a:pPr>
            <a:endParaRPr lang="en-GB" sz="1200" baseline="-25000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75348" y="719624"/>
            <a:ext cx="2569912" cy="3385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GB" dirty="0" err="1" smtClean="0"/>
              <a:t>Phys.Lett.B</a:t>
            </a:r>
            <a:r>
              <a:rPr lang="en-GB" dirty="0" smtClean="0"/>
              <a:t> 708 (2012) 14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9739" y="4907957"/>
            <a:ext cx="8580885" cy="115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l-PL" sz="600" kern="0" baseline="30000" dirty="0">
              <a:solidFill>
                <a:srgbClr val="FF0000"/>
              </a:solidFill>
            </a:endParaRPr>
          </a:p>
          <a:p>
            <a:r>
              <a:rPr lang="en-GB" kern="0" dirty="0" smtClean="0"/>
              <a:t>consistent </a:t>
            </a:r>
            <a:r>
              <a:rPr lang="en-GB" kern="0" dirty="0"/>
              <a:t>with predictions based on </a:t>
            </a:r>
            <a:r>
              <a:rPr lang="en-GB" kern="0" dirty="0" err="1"/>
              <a:t>pQCD</a:t>
            </a:r>
            <a:r>
              <a:rPr lang="en-GB" kern="0" dirty="0"/>
              <a:t> models (b= 3.68 </a:t>
            </a:r>
            <a:r>
              <a:rPr lang="en-GB" kern="0" dirty="0" smtClean="0"/>
              <a:t>GeV</a:t>
            </a:r>
            <a:r>
              <a:rPr lang="en-GB" kern="0" baseline="30000" dirty="0" smtClean="0"/>
              <a:t>-2</a:t>
            </a:r>
            <a:r>
              <a:rPr lang="en-GB" kern="0" dirty="0" smtClean="0"/>
              <a:t>)     </a:t>
            </a:r>
            <a:r>
              <a:rPr lang="en-GB" sz="1000" dirty="0" smtClean="0"/>
              <a:t>Cox</a:t>
            </a:r>
            <a:r>
              <a:rPr lang="en-GB" sz="1000" dirty="0"/>
              <a:t>, Forshaw, </a:t>
            </a:r>
            <a:r>
              <a:rPr lang="en-GB" sz="1000" dirty="0" err="1"/>
              <a:t>Sandapen</a:t>
            </a:r>
            <a:r>
              <a:rPr lang="en-GB" sz="1000" dirty="0"/>
              <a:t>, JHEP 0906 (2009) 034</a:t>
            </a:r>
            <a:endParaRPr lang="en-GB" sz="1000" kern="0" dirty="0"/>
          </a:p>
          <a:p>
            <a:r>
              <a:rPr lang="en-US" kern="0" dirty="0" smtClean="0"/>
              <a:t>size </a:t>
            </a:r>
            <a:r>
              <a:rPr lang="en-US" kern="0" dirty="0"/>
              <a:t>of </a:t>
            </a:r>
            <a:r>
              <a:rPr lang="en-GB" kern="0" dirty="0"/>
              <a:t>interaction region </a:t>
            </a:r>
            <a:r>
              <a:rPr lang="en-GB" kern="0" dirty="0" smtClean="0"/>
              <a:t>is </a:t>
            </a:r>
            <a:r>
              <a:rPr lang="en-US" kern="0" dirty="0" smtClean="0"/>
              <a:t>getting </a:t>
            </a:r>
            <a:r>
              <a:rPr lang="en-US" kern="0" dirty="0"/>
              <a:t>smaller with </a:t>
            </a:r>
            <a:r>
              <a:rPr lang="en-GB" kern="0" dirty="0"/>
              <a:t>Q</a:t>
            </a:r>
            <a:r>
              <a:rPr lang="en-GB" kern="0" baseline="30000" dirty="0"/>
              <a:t>2</a:t>
            </a:r>
            <a:r>
              <a:rPr lang="en-GB" kern="0" dirty="0"/>
              <a:t> + </a:t>
            </a:r>
            <a:r>
              <a:rPr lang="en-GB" kern="0" dirty="0" smtClean="0"/>
              <a:t>M</a:t>
            </a:r>
            <a:r>
              <a:rPr lang="en-GB" kern="0" baseline="30000" dirty="0" smtClean="0"/>
              <a:t>2</a:t>
            </a:r>
            <a:r>
              <a:rPr lang="en-GB" kern="0" baseline="-25000" dirty="0" smtClean="0"/>
              <a:t>VM</a:t>
            </a:r>
          </a:p>
          <a:p>
            <a:pPr marL="0" indent="0">
              <a:buNone/>
            </a:pPr>
            <a:endParaRPr lang="en-GB" sz="1200" kern="0" baseline="-2500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6834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1"/>
            <a:ext cx="8714669" cy="47926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HERA delivers </a:t>
            </a:r>
            <a:r>
              <a:rPr lang="en-US" dirty="0"/>
              <a:t>diffractive results since </a:t>
            </a:r>
            <a:r>
              <a:rPr lang="en-US" dirty="0" smtClean="0"/>
              <a:t>21 years with many interesting measurements using different experimental methods, and more ...</a:t>
            </a:r>
          </a:p>
          <a:p>
            <a:pPr>
              <a:lnSpc>
                <a:spcPct val="150000"/>
              </a:lnSpc>
            </a:pPr>
            <a:endParaRPr lang="en-US" sz="700" dirty="0"/>
          </a:p>
          <a:p>
            <a:pPr>
              <a:lnSpc>
                <a:spcPct val="150000"/>
              </a:lnSpc>
            </a:pPr>
            <a:endParaRPr lang="en-US" sz="100" dirty="0"/>
          </a:p>
          <a:p>
            <a:pPr marL="444448" lvl="1" indent="0">
              <a:buNone/>
            </a:pPr>
            <a:r>
              <a:rPr lang="en-US" b="1" dirty="0"/>
              <a:t>Session: Small-x, Diffraction and Vector </a:t>
            </a:r>
            <a:r>
              <a:rPr lang="en-US" b="1" dirty="0" smtClean="0"/>
              <a:t>Mesons:</a:t>
            </a:r>
          </a:p>
          <a:p>
            <a:pPr marL="444448" lvl="1" indent="0">
              <a:buNone/>
            </a:pPr>
            <a:endParaRPr lang="en-US" b="1" dirty="0"/>
          </a:p>
          <a:p>
            <a:pPr marL="444448" lvl="1" indent="0">
              <a:buNone/>
            </a:pPr>
            <a:endParaRPr lang="en-US" b="1" dirty="0" smtClean="0"/>
          </a:p>
          <a:p>
            <a:pPr marL="444448" lvl="1" indent="0">
              <a:buNone/>
            </a:pPr>
            <a:endParaRPr lang="en-US" b="1" dirty="0"/>
          </a:p>
          <a:p>
            <a:pPr marL="444448" lvl="1" indent="0">
              <a:buNone/>
            </a:pPr>
            <a:endParaRPr lang="en-US" b="1" dirty="0" smtClean="0"/>
          </a:p>
          <a:p>
            <a:pPr marL="444448" lvl="1" indent="0">
              <a:buNone/>
            </a:pPr>
            <a:endParaRPr lang="en-US" b="1" dirty="0"/>
          </a:p>
          <a:p>
            <a:pPr marL="444448" lvl="1" indent="0">
              <a:buNone/>
            </a:pPr>
            <a:endParaRPr lang="en-US" b="1" dirty="0" smtClean="0"/>
          </a:p>
          <a:p>
            <a:pPr marL="444448" lvl="1" indent="0">
              <a:buNone/>
            </a:pPr>
            <a:r>
              <a:rPr lang="en-US" b="1" dirty="0" smtClean="0"/>
              <a:t>Session</a:t>
            </a:r>
            <a:r>
              <a:rPr lang="en-US" b="1" dirty="0"/>
              <a:t>: Heavy </a:t>
            </a:r>
            <a:r>
              <a:rPr lang="en-US" b="1" dirty="0" err="1" smtClean="0"/>
              <a:t>Flavours</a:t>
            </a:r>
            <a:r>
              <a:rPr lang="en-US" b="1" dirty="0" smtClean="0"/>
              <a:t>:</a:t>
            </a:r>
          </a:p>
          <a:p>
            <a:pPr marL="444448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19597"/>
              </p:ext>
            </p:extLst>
          </p:nvPr>
        </p:nvGraphicFramePr>
        <p:xfrm>
          <a:off x="237700" y="2706991"/>
          <a:ext cx="8726310" cy="2028502"/>
        </p:xfrm>
        <a:graphic>
          <a:graphicData uri="http://schemas.openxmlformats.org/drawingml/2006/table">
            <a:tbl>
              <a:tblPr/>
              <a:tblGrid>
                <a:gridCol w="2124500"/>
                <a:gridCol w="6601810"/>
              </a:tblGrid>
              <a:tr h="338084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Marcin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Guzik</a:t>
                      </a:r>
                      <a:r>
                        <a:rPr lang="en-US" sz="1200" b="1" dirty="0"/>
                        <a:t> (</a:t>
                      </a:r>
                      <a:r>
                        <a:rPr lang="en-US" sz="1200" b="1" dirty="0" smtClean="0"/>
                        <a:t>ZEUS)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/>
                        <a:t>Exclusive dijet production in diffractive deep inelastic scattering at HERA </a:t>
                      </a:r>
                      <a:r>
                        <a:rPr lang="en-US" sz="12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125">
                <a:tc>
                  <a:txBody>
                    <a:bodyPr/>
                    <a:lstStyle/>
                    <a:p>
                      <a:r>
                        <a:rPr lang="en-US" sz="1200" b="1" dirty="0"/>
                        <a:t>Jan Olsson (</a:t>
                      </a:r>
                      <a:r>
                        <a:rPr lang="en-US" sz="1200" b="1" dirty="0" smtClean="0"/>
                        <a:t>H1)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/>
                        <a:t>Analysis of Feynman Scaling in Photon and Neutron Production in the Very Forward Direction in Deep-Inelastic Scattering at HERA </a:t>
                      </a:r>
                      <a:r>
                        <a:rPr lang="en-US" sz="12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84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Radek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Zlebcik</a:t>
                      </a:r>
                      <a:r>
                        <a:rPr lang="en-US" sz="1200" b="1" dirty="0"/>
                        <a:t> (</a:t>
                      </a:r>
                      <a:r>
                        <a:rPr lang="en-US" sz="1200" b="1" dirty="0" smtClean="0"/>
                        <a:t>H1)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/>
                        <a:t>Diffractive Dijet Production with Leading Proton in ep Collisions at HERA </a:t>
                      </a:r>
                      <a:r>
                        <a:rPr lang="en-US" sz="12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125">
                <a:tc>
                  <a:txBody>
                    <a:bodyPr/>
                    <a:lstStyle/>
                    <a:p>
                      <a:r>
                        <a:rPr lang="en-US" sz="1200" b="1" dirty="0"/>
                        <a:t>Sergey </a:t>
                      </a:r>
                      <a:r>
                        <a:rPr lang="en-US" sz="1200" b="1" dirty="0" err="1"/>
                        <a:t>Levonian</a:t>
                      </a:r>
                      <a:r>
                        <a:rPr lang="en-US" sz="1200" b="1" dirty="0"/>
                        <a:t> (</a:t>
                      </a:r>
                      <a:r>
                        <a:rPr lang="en-US" sz="1200" b="1" dirty="0" smtClean="0"/>
                        <a:t>H1)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/>
                        <a:t>Exclusive Photoproduction of Rho Meson with Leading Neutron at HERA </a:t>
                      </a:r>
                      <a:r>
                        <a:rPr lang="en-US" sz="12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84">
                <a:tc>
                  <a:txBody>
                    <a:bodyPr/>
                    <a:lstStyle/>
                    <a:p>
                      <a:r>
                        <a:rPr lang="en-US" sz="1200" b="1" dirty="0"/>
                        <a:t>Boris </a:t>
                      </a:r>
                      <a:r>
                        <a:rPr lang="en-US" sz="1200" b="1" dirty="0" err="1"/>
                        <a:t>Pokorny</a:t>
                      </a:r>
                      <a:r>
                        <a:rPr lang="en-US" sz="1200" b="1" dirty="0"/>
                        <a:t> (</a:t>
                      </a:r>
                      <a:r>
                        <a:rPr lang="en-US" sz="1200" b="1" dirty="0" smtClean="0"/>
                        <a:t>H1)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Dijet production with large rapidity gap in deep-inelastic scattering at HERA 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40833"/>
              </p:ext>
            </p:extLst>
          </p:nvPr>
        </p:nvGraphicFramePr>
        <p:xfrm>
          <a:off x="194793" y="5336465"/>
          <a:ext cx="7788980" cy="188259"/>
        </p:xfrm>
        <a:graphic>
          <a:graphicData uri="http://schemas.openxmlformats.org/drawingml/2006/table">
            <a:tbl>
              <a:tblPr/>
              <a:tblGrid>
                <a:gridCol w="2596090"/>
                <a:gridCol w="5192890"/>
              </a:tblGrid>
              <a:tr h="188259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Nataliia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Kovalchuk</a:t>
                      </a:r>
                      <a:r>
                        <a:rPr lang="en-US" sz="1200" b="1" dirty="0"/>
                        <a:t> (</a:t>
                      </a:r>
                      <a:r>
                        <a:rPr lang="en-US" sz="1200" b="1" dirty="0" smtClean="0"/>
                        <a:t>ZEUS)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Recent results on </a:t>
                      </a:r>
                      <a:r>
                        <a:rPr lang="en-US" sz="1200" i="1" dirty="0" err="1"/>
                        <a:t>Charmonium</a:t>
                      </a:r>
                      <a:r>
                        <a:rPr lang="en-US" sz="1200" i="1" dirty="0"/>
                        <a:t> production at HERA</a:t>
                      </a:r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1029107"/>
            <a:ext cx="8437143" cy="47926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Combined spectrometer data provide better precision 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/>
              <a:t>Hard diffraction is present, dominated by gluons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Inclusive Diffraction measurements support proton vertex </a:t>
            </a:r>
            <a:r>
              <a:rPr lang="en-US" sz="1800" dirty="0" err="1" smtClean="0"/>
              <a:t>factorisation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Diffractive </a:t>
            </a:r>
            <a:r>
              <a:rPr lang="en-US" sz="1800" dirty="0" err="1" smtClean="0"/>
              <a:t>factorisation</a:t>
            </a:r>
            <a:r>
              <a:rPr lang="en-US" sz="1800" dirty="0" smtClean="0"/>
              <a:t> </a:t>
            </a:r>
            <a:r>
              <a:rPr lang="en-US" sz="1800" dirty="0"/>
              <a:t>confirmed by </a:t>
            </a:r>
            <a:r>
              <a:rPr lang="en-US" sz="1800" dirty="0" err="1"/>
              <a:t>dijet</a:t>
            </a:r>
            <a:r>
              <a:rPr lang="en-US" sz="1800" dirty="0"/>
              <a:t> measurements in DIS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 suppression that takes place for the </a:t>
            </a:r>
            <a:r>
              <a:rPr lang="en-US" sz="1800" dirty="0" err="1"/>
              <a:t>dijet</a:t>
            </a:r>
            <a:r>
              <a:rPr lang="en-US" sz="1800" dirty="0"/>
              <a:t> diffractive </a:t>
            </a:r>
            <a:r>
              <a:rPr lang="en-US" sz="1800" dirty="0" err="1"/>
              <a:t>photoproduction</a:t>
            </a:r>
            <a:r>
              <a:rPr lang="en-US" sz="1800" dirty="0"/>
              <a:t> </a:t>
            </a:r>
            <a:r>
              <a:rPr lang="en-GB" sz="1800" dirty="0"/>
              <a:t>is not yet understood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NLO QCD calculations </a:t>
            </a:r>
            <a:r>
              <a:rPr lang="en-GB" sz="1800" dirty="0"/>
              <a:t>provides good description of open charm </a:t>
            </a:r>
            <a:r>
              <a:rPr lang="en-GB" sz="1800" dirty="0" err="1"/>
              <a:t>php</a:t>
            </a:r>
            <a:r>
              <a:rPr lang="en-GB" sz="1800" dirty="0"/>
              <a:t> data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Vector meson production provides opportunity to test the property of diffraction and proton structure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75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 years of diffraction @ HERA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79" y="2123757"/>
            <a:ext cx="5069434" cy="37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685" y="919379"/>
            <a:ext cx="5591531" cy="6316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Thank you for attention 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09" y="824088"/>
            <a:ext cx="4523423" cy="27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</a:t>
            </a:r>
            <a:r>
              <a:rPr lang="en-US" dirty="0"/>
              <a:t>years of diffraction @ HERA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1"/>
            <a:ext cx="4537781" cy="4792663"/>
          </a:xfrm>
        </p:spPr>
        <p:txBody>
          <a:bodyPr/>
          <a:lstStyle/>
          <a:p>
            <a:r>
              <a:rPr lang="en-GB" dirty="0" smtClean="0"/>
              <a:t>First observation of events with a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Large Rapidity Gap </a:t>
            </a:r>
            <a:r>
              <a:rPr lang="en-GB" dirty="0" smtClean="0"/>
              <a:t>in DIS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at HERA</a:t>
            </a:r>
          </a:p>
          <a:p>
            <a:r>
              <a:rPr lang="en-GB" dirty="0"/>
              <a:t>A</a:t>
            </a:r>
            <a:r>
              <a:rPr lang="en-GB" dirty="0" smtClean="0"/>
              <a:t>n object carrying the quantum numbers of vacuum is exchanged between </a:t>
            </a:r>
            <a:r>
              <a:rPr lang="en-GB" dirty="0" smtClean="0">
                <a:sym typeface="Symbol"/>
              </a:rPr>
              <a:t>* and p: 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Pomeron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1630109" y="2385997"/>
            <a:ext cx="3598773" cy="345342"/>
          </a:xfrm>
          <a:prstGeom prst="rect">
            <a:avLst/>
          </a:prstGeom>
          <a:ln cmpd="dbl"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dirty="0"/>
              <a:t>Physics Letters B 315 (1993) 481-493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4" y="3401173"/>
            <a:ext cx="3448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33" y="3648747"/>
            <a:ext cx="2977515" cy="255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2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23879" y="831673"/>
            <a:ext cx="4341303" cy="547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kern="0" dirty="0" smtClean="0"/>
              <a:t>Diffractive Scattering (DDIS)</a:t>
            </a:r>
          </a:p>
          <a:p>
            <a:pPr marL="0" indent="0">
              <a:buNone/>
            </a:pPr>
            <a:endParaRPr lang="en-GB" sz="1800" kern="0" dirty="0" smtClean="0"/>
          </a:p>
          <a:p>
            <a:pPr marL="0" indent="0">
              <a:buNone/>
            </a:pPr>
            <a:endParaRPr lang="en-GB" sz="1800" kern="0" dirty="0" smtClean="0"/>
          </a:p>
          <a:p>
            <a:pPr marL="0" indent="0">
              <a:buNone/>
            </a:pPr>
            <a:endParaRPr lang="en-GB" sz="1800" kern="0" dirty="0" smtClean="0"/>
          </a:p>
          <a:p>
            <a:pPr marL="0" indent="0">
              <a:buNone/>
            </a:pPr>
            <a:endParaRPr lang="en-GB" sz="1800" kern="0" dirty="0" smtClean="0"/>
          </a:p>
          <a:p>
            <a:pPr marL="0" indent="0">
              <a:buNone/>
            </a:pPr>
            <a:endParaRPr lang="en-GB" sz="1800" kern="0" dirty="0" smtClean="0"/>
          </a:p>
          <a:p>
            <a:pPr marL="0" indent="0">
              <a:buNone/>
            </a:pPr>
            <a:endParaRPr lang="en-GB" sz="1800" kern="0" dirty="0" smtClean="0"/>
          </a:p>
          <a:p>
            <a:pPr marL="0" indent="0">
              <a:buNone/>
            </a:pPr>
            <a:r>
              <a:rPr lang="en-GB" sz="1800" kern="0" dirty="0" err="1">
                <a:solidFill>
                  <a:srgbClr val="C00000"/>
                </a:solidFill>
              </a:rPr>
              <a:t>x</a:t>
            </a:r>
            <a:r>
              <a:rPr lang="en-GB" sz="1800" kern="0" baseline="-25000" dirty="0" err="1">
                <a:solidFill>
                  <a:srgbClr val="C00000"/>
                </a:solidFill>
              </a:rPr>
              <a:t>IP</a:t>
            </a:r>
            <a:r>
              <a:rPr lang="en-GB" sz="1800" kern="0" dirty="0"/>
              <a:t>   fraction of proton’s momentum of</a:t>
            </a:r>
          </a:p>
          <a:p>
            <a:pPr marL="0" indent="0">
              <a:buNone/>
            </a:pPr>
            <a:r>
              <a:rPr lang="en-GB" sz="1800" kern="0" dirty="0"/>
              <a:t>the colour singlet system</a:t>
            </a:r>
          </a:p>
          <a:p>
            <a:pPr marL="0" indent="0">
              <a:buNone/>
            </a:pPr>
            <a:r>
              <a:rPr lang="en-GB" sz="1800" kern="0" dirty="0">
                <a:solidFill>
                  <a:srgbClr val="C00000"/>
                </a:solidFill>
              </a:rPr>
              <a:t>t </a:t>
            </a:r>
            <a:r>
              <a:rPr lang="en-GB" sz="1800" kern="0" dirty="0"/>
              <a:t>     = (p-p’)</a:t>
            </a:r>
            <a:r>
              <a:rPr lang="en-GB" sz="1800" kern="0" baseline="30000" dirty="0"/>
              <a:t>2</a:t>
            </a:r>
            <a:r>
              <a:rPr lang="en-GB" sz="1800" kern="0" dirty="0"/>
              <a:t> 4-momentum transfer squared at proton vertex </a:t>
            </a:r>
          </a:p>
          <a:p>
            <a:pPr marL="0" indent="0">
              <a:buNone/>
            </a:pPr>
            <a:r>
              <a:rPr lang="en-GB" sz="1800" kern="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GB" sz="1800" kern="0" dirty="0">
                <a:sym typeface="Symbol"/>
              </a:rPr>
              <a:t>     = x/</a:t>
            </a:r>
            <a:r>
              <a:rPr lang="en-GB" sz="1800" kern="0" dirty="0" err="1">
                <a:sym typeface="Symbol"/>
              </a:rPr>
              <a:t>x</a:t>
            </a:r>
            <a:r>
              <a:rPr lang="en-GB" sz="1800" kern="0" baseline="-25000" dirty="0" err="1">
                <a:sym typeface="Symbol"/>
              </a:rPr>
              <a:t>IP</a:t>
            </a:r>
            <a:r>
              <a:rPr lang="en-GB" sz="1800" kern="0" dirty="0">
                <a:sym typeface="Symbol"/>
              </a:rPr>
              <a:t> </a:t>
            </a:r>
            <a:r>
              <a:rPr lang="en-GB" sz="1800" kern="0" dirty="0"/>
              <a:t>fraction of IP carried by the quark “seen” by photon</a:t>
            </a:r>
          </a:p>
          <a:p>
            <a:pPr marL="0" indent="0">
              <a:buNone/>
            </a:pPr>
            <a:endParaRPr lang="en-GB" sz="1800" kern="0" dirty="0"/>
          </a:p>
          <a:p>
            <a:pPr marL="0" indent="0">
              <a:buNone/>
            </a:pPr>
            <a:endParaRPr lang="en-GB" sz="1800" kern="0" dirty="0"/>
          </a:p>
          <a:p>
            <a:pPr marL="0" indent="0">
              <a:buNone/>
            </a:pPr>
            <a:endParaRPr lang="en-GB" sz="18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149683"/>
            <a:ext cx="8520113" cy="544512"/>
          </a:xfrm>
        </p:spPr>
        <p:txBody>
          <a:bodyPr/>
          <a:lstStyle/>
          <a:p>
            <a:r>
              <a:rPr lang="en-GB" dirty="0" smtClean="0"/>
              <a:t>Diffractive scattering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65" y="809211"/>
            <a:ext cx="4341303" cy="547798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Deep Inelastic Scattering (DIS</a:t>
            </a:r>
            <a:r>
              <a:rPr lang="en-GB" dirty="0" smtClean="0"/>
              <a:t>)</a:t>
            </a:r>
            <a:r>
              <a:rPr lang="en-GB" dirty="0"/>
              <a:t> </a:t>
            </a:r>
            <a:r>
              <a:rPr lang="en-GB" dirty="0" smtClean="0"/>
              <a:t>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>
                <a:solidFill>
                  <a:srgbClr val="C00000"/>
                </a:solidFill>
              </a:rPr>
              <a:t>Q</a:t>
            </a:r>
            <a:r>
              <a:rPr lang="en-GB" sz="1800" baseline="30000" dirty="0">
                <a:solidFill>
                  <a:srgbClr val="C00000"/>
                </a:solidFill>
              </a:rPr>
              <a:t>2</a:t>
            </a:r>
            <a:r>
              <a:rPr lang="en-GB" sz="1800" baseline="30000" dirty="0"/>
              <a:t>  </a:t>
            </a:r>
            <a:r>
              <a:rPr lang="en-GB" sz="1800" dirty="0"/>
              <a:t>= -q</a:t>
            </a:r>
            <a:r>
              <a:rPr lang="en-GB" sz="1800" baseline="30000" dirty="0"/>
              <a:t>2</a:t>
            </a:r>
            <a:r>
              <a:rPr lang="en-GB" sz="1800" dirty="0"/>
              <a:t> - </a:t>
            </a:r>
            <a:r>
              <a:rPr lang="en-GB" sz="1800" dirty="0" err="1"/>
              <a:t>virtuality</a:t>
            </a:r>
            <a:r>
              <a:rPr lang="en-GB" sz="1800" dirty="0"/>
              <a:t> of the photon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GB" sz="1800" baseline="30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 0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photoproduction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, Q</a:t>
            </a:r>
            <a:r>
              <a:rPr lang="en-GB" sz="1800" baseline="30000" dirty="0">
                <a:solidFill>
                  <a:schemeClr val="accent1">
                    <a:lumMod val="75000"/>
                  </a:schemeClr>
                </a:solidFill>
              </a:rPr>
              <a:t>2 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 0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DIS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C00000"/>
                </a:solidFill>
              </a:rPr>
              <a:t>W</a:t>
            </a:r>
            <a:r>
              <a:rPr lang="en-GB" sz="1800" dirty="0"/>
              <a:t>  photon-proton CME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C00000"/>
                </a:solidFill>
              </a:rPr>
              <a:t>x</a:t>
            </a:r>
            <a:r>
              <a:rPr lang="en-GB" sz="1800" dirty="0"/>
              <a:t>    </a:t>
            </a:r>
            <a:r>
              <a:rPr lang="en-GB" sz="1800" dirty="0" err="1"/>
              <a:t>Bjorken</a:t>
            </a:r>
            <a:r>
              <a:rPr lang="en-GB" sz="1800" dirty="0"/>
              <a:t>-x: fraction of proton’s momentum carried by </a:t>
            </a:r>
            <a:r>
              <a:rPr lang="en-GB" sz="1800" dirty="0" smtClean="0"/>
              <a:t>struck </a:t>
            </a:r>
            <a:r>
              <a:rPr lang="en-GB" sz="1800" dirty="0"/>
              <a:t>quark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C00000"/>
                </a:solidFill>
              </a:rPr>
              <a:t>y</a:t>
            </a:r>
            <a:r>
              <a:rPr lang="en-GB" sz="1800" dirty="0"/>
              <a:t> = </a:t>
            </a:r>
            <a:r>
              <a:rPr lang="en-GB" sz="1800" dirty="0" err="1"/>
              <a:t>Pq</a:t>
            </a:r>
            <a:r>
              <a:rPr lang="en-GB" sz="1800" dirty="0"/>
              <a:t>/</a:t>
            </a:r>
            <a:r>
              <a:rPr lang="en-GB" sz="1800" dirty="0" err="1"/>
              <a:t>Pk</a:t>
            </a:r>
            <a:r>
              <a:rPr lang="en-GB" sz="1800" dirty="0"/>
              <a:t> inelasticity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2050" name="Picture 2" descr="C:\Users\jmalka\Desktop\diff\DDIS_di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82" y="1433458"/>
            <a:ext cx="3931694" cy="21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malka\Desktop\diff\DIS_di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3" y="1516795"/>
            <a:ext cx="3498164" cy="199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09" y="824088"/>
            <a:ext cx="4523423" cy="27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Large Rapidity Gap: </a:t>
            </a:r>
          </a:p>
          <a:p>
            <a:pPr lvl="1"/>
            <a:r>
              <a:rPr lang="en-GB" dirty="0"/>
              <a:t>contains proton dissociative background </a:t>
            </a:r>
          </a:p>
          <a:p>
            <a:pPr lvl="1"/>
            <a:r>
              <a:rPr lang="en-GB" dirty="0"/>
              <a:t>high statistics</a:t>
            </a:r>
          </a:p>
          <a:p>
            <a:r>
              <a:rPr lang="en-GB" dirty="0" smtClean="0"/>
              <a:t>proton spectrometer: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lean measurement p-tagging</a:t>
            </a:r>
          </a:p>
          <a:p>
            <a:pPr lvl="1"/>
            <a:r>
              <a:rPr lang="en-GB" dirty="0" smtClean="0"/>
              <a:t>no proton dissociative background </a:t>
            </a:r>
          </a:p>
          <a:p>
            <a:pPr lvl="1"/>
            <a:r>
              <a:rPr lang="en-GB" dirty="0" smtClean="0"/>
              <a:t>low statistics 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74" y="4184473"/>
            <a:ext cx="7505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533" y="4785104"/>
            <a:ext cx="756355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GB" sz="1800" b="1" dirty="0">
                <a:solidFill>
                  <a:srgbClr val="2815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VFPS</a:t>
            </a:r>
          </a:p>
        </p:txBody>
      </p:sp>
      <p:sp>
        <p:nvSpPr>
          <p:cNvPr id="5" name="Rectangle 4"/>
          <p:cNvSpPr/>
          <p:nvPr/>
        </p:nvSpPr>
        <p:spPr>
          <a:xfrm rot="847406">
            <a:off x="626532" y="4304345"/>
            <a:ext cx="756355" cy="76944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GB" sz="4400" b="1" dirty="0">
                <a:solidFill>
                  <a:srgbClr val="281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</a:t>
            </a:r>
            <a:endParaRPr lang="en-GB" sz="4000" b="1" dirty="0">
              <a:solidFill>
                <a:srgbClr val="281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Diffractive </a:t>
            </a:r>
            <a:r>
              <a:rPr lang="en-GB" dirty="0"/>
              <a:t>Structure Function </a:t>
            </a:r>
            <a:r>
              <a:rPr lang="en-GB" dirty="0" smtClean="0"/>
              <a:t>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45697"/>
            <a:ext cx="8520113" cy="4792663"/>
          </a:xfrm>
        </p:spPr>
        <p:txBody>
          <a:bodyPr/>
          <a:lstStyle/>
          <a:p>
            <a:r>
              <a:rPr lang="en-GB" dirty="0" smtClean="0"/>
              <a:t>Experimental summary of H1 F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D</a:t>
            </a:r>
            <a:r>
              <a:rPr lang="en-GB" dirty="0" smtClean="0"/>
              <a:t> measurements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US" dirty="0"/>
              <a:t>The data compare well with H1 Fit B </a:t>
            </a:r>
            <a:r>
              <a:rPr lang="en-US" dirty="0" smtClean="0"/>
              <a:t>prediction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5" y="1241462"/>
            <a:ext cx="818388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8524769" y="2216678"/>
            <a:ext cx="754655" cy="3453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LRG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8524770" y="3532715"/>
            <a:ext cx="754655" cy="3453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VFPS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8524768" y="4896970"/>
            <a:ext cx="754655" cy="3453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FPS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Diffractive cross section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44" y="1140279"/>
            <a:ext cx="8520113" cy="4792663"/>
          </a:xfrm>
        </p:spPr>
        <p:txBody>
          <a:bodyPr/>
          <a:lstStyle/>
          <a:p>
            <a:r>
              <a:rPr lang="en-US" dirty="0"/>
              <a:t>In analogy to the inclusive DIS cross section, the inclusive diffractive cross </a:t>
            </a:r>
            <a:r>
              <a:rPr lang="en-US" dirty="0" smtClean="0"/>
              <a:t>section: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reduced diffractive cross section </a:t>
            </a:r>
            <a:r>
              <a:rPr lang="en-US" dirty="0" smtClean="0"/>
              <a:t>is: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900" dirty="0"/>
          </a:p>
          <a:p>
            <a:r>
              <a:rPr lang="en-US" dirty="0" smtClean="0"/>
              <a:t>Integrate over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dirty="0" smtClean="0"/>
              <a:t> when proton is not tagged </a:t>
            </a:r>
            <a:r>
              <a:rPr lang="en-US" dirty="0" smtClean="0">
                <a:sym typeface="Symbol"/>
              </a:rPr>
              <a:t>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</a:t>
            </a:r>
            <a:r>
              <a:rPr lang="en-US" baseline="-250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r</a:t>
            </a:r>
            <a:r>
              <a:rPr lang="en-US" baseline="300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D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(4)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(,Q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,x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IP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)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ym typeface="Symbol"/>
              </a:rPr>
              <a:t>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baseline="30000" dirty="0" err="1" smtClean="0">
                <a:sym typeface="Symbol"/>
              </a:rPr>
              <a:t>D</a:t>
            </a:r>
            <a:r>
              <a:rPr lang="en-US" baseline="30000" dirty="0" smtClean="0">
                <a:sym typeface="Symbol"/>
              </a:rPr>
              <a:t>(4) </a:t>
            </a:r>
            <a:r>
              <a:rPr lang="en-US" dirty="0">
                <a:sym typeface="Symbol"/>
              </a:rPr>
              <a:t> F</a:t>
            </a:r>
            <a:r>
              <a:rPr lang="en-US" baseline="-25000" dirty="0">
                <a:sym typeface="Symbol"/>
              </a:rPr>
              <a:t>2</a:t>
            </a:r>
            <a:r>
              <a:rPr lang="en-US" baseline="30000" dirty="0">
                <a:sym typeface="Symbol"/>
              </a:rPr>
              <a:t>D(4) </a:t>
            </a:r>
            <a:r>
              <a:rPr lang="en-US" dirty="0" smtClean="0">
                <a:sym typeface="Symbol"/>
              </a:rPr>
              <a:t>at low and medium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y</a:t>
            </a:r>
          </a:p>
          <a:p>
            <a:r>
              <a:rPr lang="en-US" dirty="0">
                <a:sym typeface="Symbol"/>
              </a:rPr>
              <a:t></a:t>
            </a:r>
            <a:r>
              <a:rPr lang="en-US" baseline="-25000" dirty="0" err="1">
                <a:sym typeface="Symbol"/>
              </a:rPr>
              <a:t>r</a:t>
            </a:r>
            <a:r>
              <a:rPr lang="en-US" baseline="30000" dirty="0" err="1">
                <a:sym typeface="Symbol"/>
              </a:rPr>
              <a:t>D</a:t>
            </a:r>
            <a:r>
              <a:rPr lang="en-US" baseline="30000" dirty="0">
                <a:sym typeface="Symbol"/>
              </a:rPr>
              <a:t>(4) </a:t>
            </a:r>
            <a:r>
              <a:rPr lang="en-US" dirty="0">
                <a:sym typeface="Symbol"/>
              </a:rPr>
              <a:t>=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F</a:t>
            </a:r>
            <a:r>
              <a:rPr lang="en-US" baseline="-25000" dirty="0">
                <a:sym typeface="Symbol"/>
              </a:rPr>
              <a:t>2</a:t>
            </a:r>
            <a:r>
              <a:rPr lang="en-US" baseline="30000" dirty="0">
                <a:sym typeface="Symbol"/>
              </a:rPr>
              <a:t>D(4)</a:t>
            </a:r>
            <a:r>
              <a:rPr lang="en-US" baseline="30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if F</a:t>
            </a:r>
            <a:r>
              <a:rPr lang="en-US" baseline="-25000" dirty="0">
                <a:sym typeface="Symbol"/>
              </a:rPr>
              <a:t>L</a:t>
            </a:r>
            <a:r>
              <a:rPr lang="en-US" baseline="30000" dirty="0" smtClean="0">
                <a:sym typeface="Symbol"/>
              </a:rPr>
              <a:t>D(4) </a:t>
            </a:r>
            <a:r>
              <a:rPr lang="en-US" dirty="0" smtClean="0">
                <a:sym typeface="Symbol"/>
              </a:rPr>
              <a:t>= 0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64" y="1926081"/>
            <a:ext cx="58864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4" y="3289059"/>
            <a:ext cx="7724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HERA combined </a:t>
            </a:r>
            <a:r>
              <a:rPr lang="en-GB" dirty="0"/>
              <a:t>inclusive diffractive cross sections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51" y="1057619"/>
            <a:ext cx="4637723" cy="453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1341597" y="2099555"/>
            <a:ext cx="3021748" cy="345342"/>
          </a:xfrm>
          <a:prstGeom prst="rect">
            <a:avLst/>
          </a:prstGeom>
          <a:ln cmpd="dbl"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fr-FR" dirty="0"/>
              <a:t> </a:t>
            </a:r>
            <a:r>
              <a:rPr lang="fr-FR" dirty="0" err="1"/>
              <a:t>Eur</a:t>
            </a:r>
            <a:r>
              <a:rPr lang="fr-FR" dirty="0"/>
              <a:t>. Phys. J. C72 (2012) 2175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09" y="1242305"/>
            <a:ext cx="4256373" cy="479266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Proton spectrometers </a:t>
            </a:r>
            <a:r>
              <a:rPr lang="en-GB" dirty="0"/>
              <a:t>to detect the leading protons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First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combined </a:t>
            </a:r>
            <a:r>
              <a:rPr lang="en-GB" dirty="0" smtClean="0"/>
              <a:t>inclusive diffractive </a:t>
            </a:r>
            <a:r>
              <a:rPr lang="en-GB" dirty="0"/>
              <a:t>cross </a:t>
            </a:r>
            <a:r>
              <a:rPr lang="en-GB" dirty="0" smtClean="0"/>
              <a:t>sections:</a:t>
            </a:r>
          </a:p>
          <a:p>
            <a:pPr lvl="1"/>
            <a:r>
              <a:rPr lang="en-GB" dirty="0"/>
              <a:t>H1: </a:t>
            </a:r>
            <a:r>
              <a:rPr lang="en-GB" dirty="0" smtClean="0"/>
              <a:t>EPJ </a:t>
            </a:r>
            <a:r>
              <a:rPr lang="en-GB" dirty="0"/>
              <a:t>C71 (2011) 1578</a:t>
            </a:r>
          </a:p>
          <a:p>
            <a:pPr lvl="1"/>
            <a:r>
              <a:rPr lang="en-GB" dirty="0" smtClean="0"/>
              <a:t>H1: EPJ </a:t>
            </a:r>
            <a:r>
              <a:rPr lang="en-GB" dirty="0"/>
              <a:t>C48 (2006) 749</a:t>
            </a:r>
          </a:p>
          <a:p>
            <a:pPr lvl="1"/>
            <a:r>
              <a:rPr lang="en-GB" dirty="0"/>
              <a:t>ZEUS: </a:t>
            </a:r>
            <a:r>
              <a:rPr lang="en-US" dirty="0" err="1" smtClean="0"/>
              <a:t>Nucl</a:t>
            </a:r>
            <a:r>
              <a:rPr lang="en-US" dirty="0"/>
              <a:t>. </a:t>
            </a:r>
            <a:r>
              <a:rPr lang="en-US" dirty="0" err="1"/>
              <a:t>Phys</a:t>
            </a:r>
            <a:r>
              <a:rPr lang="en-US" dirty="0"/>
              <a:t> B816 (2009) 1</a:t>
            </a:r>
          </a:p>
          <a:p>
            <a:pPr lvl="1"/>
            <a:r>
              <a:rPr lang="en-GB" dirty="0" smtClean="0"/>
              <a:t>ZEUS: EPJ </a:t>
            </a:r>
            <a:r>
              <a:rPr lang="en-GB" dirty="0"/>
              <a:t>C38 (2004) </a:t>
            </a:r>
            <a:r>
              <a:rPr lang="en-GB" dirty="0" smtClean="0"/>
              <a:t>43</a:t>
            </a:r>
          </a:p>
          <a:p>
            <a:r>
              <a:rPr lang="en-GB" dirty="0" smtClean="0"/>
              <a:t>The input data are consistent with </a:t>
            </a:r>
            <a:r>
              <a:rPr lang="en-GB" dirty="0" smtClean="0">
                <a:sym typeface="Symbol"/>
              </a:rPr>
              <a:t></a:t>
            </a:r>
            <a:r>
              <a:rPr lang="en-GB" baseline="30000" dirty="0" smtClean="0">
                <a:sym typeface="Symbol"/>
              </a:rPr>
              <a:t>2</a:t>
            </a:r>
            <a:r>
              <a:rPr lang="en-GB" baseline="-25000" dirty="0" smtClean="0">
                <a:sym typeface="Symbol"/>
              </a:rPr>
              <a:t>min</a:t>
            </a:r>
            <a:r>
              <a:rPr lang="en-GB" dirty="0" smtClean="0">
                <a:sym typeface="Symbol"/>
              </a:rPr>
              <a:t>/</a:t>
            </a:r>
            <a:r>
              <a:rPr lang="en-GB" dirty="0" err="1" smtClean="0">
                <a:sym typeface="Symbol"/>
              </a:rPr>
              <a:t>ndof</a:t>
            </a:r>
            <a:r>
              <a:rPr lang="en-GB" dirty="0" smtClean="0">
                <a:sym typeface="Symbol"/>
              </a:rPr>
              <a:t> = 133/161</a:t>
            </a:r>
          </a:p>
          <a:p>
            <a:r>
              <a:rPr lang="en-GB" dirty="0" smtClean="0">
                <a:sym typeface="Symbol"/>
              </a:rPr>
              <a:t>Total uncertainty on cross section is 6% for the most precise points</a:t>
            </a:r>
            <a:endParaRPr lang="en-GB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8712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HERA combined inclusive diffractive cross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3705531" cy="4792663"/>
          </a:xfrm>
        </p:spPr>
        <p:txBody>
          <a:bodyPr/>
          <a:lstStyle/>
          <a:p>
            <a:r>
              <a:rPr lang="en-GB" dirty="0" smtClean="0"/>
              <a:t>The combination results in more precise results and </a:t>
            </a:r>
          </a:p>
          <a:p>
            <a:r>
              <a:rPr lang="en-GB" dirty="0" smtClean="0"/>
              <a:t>wide kinematic range:</a:t>
            </a:r>
          </a:p>
          <a:p>
            <a:pPr lvl="1"/>
            <a:r>
              <a:rPr lang="en-GB" dirty="0" smtClean="0"/>
              <a:t>2.5 </a:t>
            </a:r>
            <a:r>
              <a:rPr lang="en-GB" dirty="0" smtClean="0">
                <a:sym typeface="Symbol"/>
              </a:rPr>
              <a:t></a:t>
            </a:r>
            <a:r>
              <a:rPr lang="en-GB" dirty="0" smtClean="0"/>
              <a:t> </a:t>
            </a:r>
            <a:r>
              <a:rPr lang="en-GB" dirty="0"/>
              <a:t>Q</a:t>
            </a:r>
            <a:r>
              <a:rPr lang="en-GB" baseline="30000" dirty="0"/>
              <a:t>2</a:t>
            </a:r>
            <a:r>
              <a:rPr lang="en-GB" dirty="0"/>
              <a:t> </a:t>
            </a:r>
            <a:r>
              <a:rPr lang="en-GB" dirty="0">
                <a:sym typeface="Symbol"/>
              </a:rPr>
              <a:t></a:t>
            </a:r>
            <a:r>
              <a:rPr lang="en-GB" dirty="0" smtClean="0"/>
              <a:t> </a:t>
            </a:r>
            <a:r>
              <a:rPr lang="en-GB" dirty="0"/>
              <a:t>200 </a:t>
            </a:r>
            <a:r>
              <a:rPr lang="en-GB" dirty="0" smtClean="0"/>
              <a:t>GeV</a:t>
            </a:r>
            <a:r>
              <a:rPr lang="en-GB" baseline="30000" dirty="0" smtClean="0"/>
              <a:t>2</a:t>
            </a:r>
            <a:endParaRPr lang="en-GB" dirty="0"/>
          </a:p>
          <a:p>
            <a:pPr lvl="1"/>
            <a:r>
              <a:rPr lang="en-GB" dirty="0" smtClean="0"/>
              <a:t>0.0018 </a:t>
            </a:r>
            <a:r>
              <a:rPr lang="en-GB" dirty="0">
                <a:sym typeface="Symbol"/>
              </a:rPr>
              <a:t> </a:t>
            </a:r>
            <a:r>
              <a:rPr lang="en-GB" dirty="0" smtClean="0">
                <a:sym typeface="Symbol"/>
              </a:rPr>
              <a:t></a:t>
            </a:r>
            <a:r>
              <a:rPr lang="en-GB" dirty="0" smtClean="0"/>
              <a:t> </a:t>
            </a:r>
            <a:r>
              <a:rPr lang="en-GB" dirty="0">
                <a:sym typeface="Symbol"/>
              </a:rPr>
              <a:t></a:t>
            </a:r>
            <a:r>
              <a:rPr lang="en-GB" dirty="0" smtClean="0"/>
              <a:t>  0.816</a:t>
            </a:r>
            <a:endParaRPr lang="en-GB" dirty="0"/>
          </a:p>
          <a:p>
            <a:pPr lvl="1"/>
            <a:r>
              <a:rPr lang="en-GB" dirty="0" smtClean="0"/>
              <a:t>0.00035 </a:t>
            </a:r>
            <a:r>
              <a:rPr lang="en-GB" dirty="0">
                <a:sym typeface="Symbol"/>
              </a:rPr>
              <a:t> </a:t>
            </a:r>
            <a:r>
              <a:rPr lang="en-GB" dirty="0" err="1" smtClean="0"/>
              <a:t>x</a:t>
            </a:r>
            <a:r>
              <a:rPr lang="en-GB" baseline="-25000" dirty="0" err="1" smtClean="0"/>
              <a:t>IP</a:t>
            </a:r>
            <a:r>
              <a:rPr lang="en-GB" dirty="0" smtClean="0"/>
              <a:t> </a:t>
            </a:r>
            <a:r>
              <a:rPr lang="en-GB" dirty="0">
                <a:sym typeface="Symbol"/>
              </a:rPr>
              <a:t></a:t>
            </a:r>
            <a:r>
              <a:rPr lang="en-GB" dirty="0" smtClean="0"/>
              <a:t> 0.09</a:t>
            </a:r>
            <a:endParaRPr lang="en-GB" dirty="0"/>
          </a:p>
          <a:p>
            <a:pPr lvl="1"/>
            <a:r>
              <a:rPr lang="en-GB" dirty="0" smtClean="0"/>
              <a:t>0.09</a:t>
            </a:r>
            <a:r>
              <a:rPr lang="en-GB" dirty="0">
                <a:sym typeface="Symbol"/>
              </a:rPr>
              <a:t> </a:t>
            </a:r>
            <a:r>
              <a:rPr lang="en-GB" dirty="0" smtClean="0"/>
              <a:t> l t l </a:t>
            </a:r>
            <a:r>
              <a:rPr lang="en-GB" dirty="0">
                <a:sym typeface="Symbol"/>
              </a:rPr>
              <a:t></a:t>
            </a:r>
            <a:r>
              <a:rPr lang="en-GB" dirty="0" smtClean="0"/>
              <a:t> </a:t>
            </a:r>
            <a:r>
              <a:rPr lang="en-GB" dirty="0"/>
              <a:t>0.55 </a:t>
            </a:r>
            <a:r>
              <a:rPr lang="en-GB" dirty="0" smtClean="0"/>
              <a:t>GeV</a:t>
            </a:r>
            <a:r>
              <a:rPr lang="en-GB" baseline="30000" dirty="0" smtClean="0"/>
              <a:t>2</a:t>
            </a:r>
          </a:p>
          <a:p>
            <a:pPr lvl="1"/>
            <a:endParaRPr lang="en-GB" baseline="30000" dirty="0"/>
          </a:p>
          <a:p>
            <a:pPr marL="444448" lvl="1" indent="0">
              <a:buNone/>
            </a:pPr>
            <a:endParaRPr lang="en-GB" baseline="30000" dirty="0" smtClean="0"/>
          </a:p>
          <a:p>
            <a:r>
              <a:rPr lang="en-GB" dirty="0" smtClean="0"/>
              <a:t>The results provide the most precise determination of the absolute normalisation of</a:t>
            </a:r>
            <a:r>
              <a:rPr lang="en-GB" dirty="0"/>
              <a:t> </a:t>
            </a:r>
            <a:r>
              <a:rPr lang="en-GB" dirty="0" err="1" smtClean="0"/>
              <a:t>ep</a:t>
            </a:r>
            <a:r>
              <a:rPr lang="en-GB" dirty="0" err="1" smtClean="0">
                <a:sym typeface="Symbol"/>
              </a:rPr>
              <a:t>eXp</a:t>
            </a:r>
            <a:r>
              <a:rPr lang="en-GB" dirty="0" smtClean="0">
                <a:sym typeface="Symbol"/>
              </a:rPr>
              <a:t> cross section</a:t>
            </a: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28" y="1024569"/>
            <a:ext cx="494347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1341597" y="2099555"/>
            <a:ext cx="3021748" cy="345342"/>
          </a:xfrm>
          <a:prstGeom prst="rect">
            <a:avLst/>
          </a:prstGeom>
          <a:ln cmpd="dbl">
            <a:solidFill>
              <a:schemeClr val="accent1"/>
            </a:solidFill>
          </a:ln>
        </p:spPr>
        <p:txBody>
          <a:bodyPr wrap="none" lIns="91429" tIns="45714" rIns="91429" bIns="45714">
            <a:spAutoFit/>
          </a:bodyPr>
          <a:lstStyle/>
          <a:p>
            <a:r>
              <a:rPr lang="fr-FR" dirty="0"/>
              <a:t> </a:t>
            </a:r>
            <a:r>
              <a:rPr lang="fr-FR" dirty="0" err="1"/>
              <a:t>Eur</a:t>
            </a:r>
            <a:r>
              <a:rPr lang="fr-FR" dirty="0"/>
              <a:t>. Phys. J. C72 (2012) 2175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5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1503</Words>
  <Application>Microsoft Office PowerPoint</Application>
  <PresentationFormat>On-screen Show (4:3)</PresentationFormat>
  <Paragraphs>289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PPT-Vorlage_en</vt:lpstr>
      <vt:lpstr>A review of diffraction at HERA</vt:lpstr>
      <vt:lpstr>HERA ep collider (1992 – 2007)</vt:lpstr>
      <vt:lpstr>21 years of diffraction @ HERA</vt:lpstr>
      <vt:lpstr>Diffractive scattering </vt:lpstr>
      <vt:lpstr>Experimental Methods</vt:lpstr>
      <vt:lpstr>Diffractive Structure Function Measurements</vt:lpstr>
      <vt:lpstr>Diffractive cross section</vt:lpstr>
      <vt:lpstr>HERA combined inclusive diffractive cross sections</vt:lpstr>
      <vt:lpstr>HERA combined inclusive diffractive cross sections</vt:lpstr>
      <vt:lpstr>Inclusive Diffractive DIS at HERA</vt:lpstr>
      <vt:lpstr>Factorisation </vt:lpstr>
      <vt:lpstr>Diffractive PDFs</vt:lpstr>
      <vt:lpstr>Inclusive Diffractive DIS at HERA: Pomeron Trajectory</vt:lpstr>
      <vt:lpstr>Diffractive dijets in DIS</vt:lpstr>
      <vt:lpstr>Diffractive dijets in PhP</vt:lpstr>
      <vt:lpstr>Diffractive photoproduction of D∗±(2010) at HERA</vt:lpstr>
      <vt:lpstr>Vector Meson production </vt:lpstr>
      <vt:lpstr>Vector Meson production </vt:lpstr>
      <vt:lpstr>Vector Meson production: W-dependence  </vt:lpstr>
      <vt:lpstr>Vector Meson production: W-dependence  </vt:lpstr>
      <vt:lpstr>Vector Meson production: W-dependence  </vt:lpstr>
      <vt:lpstr>Elastic and p-diss cross sections as a function of Wp</vt:lpstr>
      <vt:lpstr>Comparison to other experiments </vt:lpstr>
      <vt:lpstr>p-diss cross sections as a function of t</vt:lpstr>
      <vt:lpstr>VM production and DVCS: b(Q2+M2VM)</vt:lpstr>
      <vt:lpstr>Summary</vt:lpstr>
      <vt:lpstr>Summary</vt:lpstr>
      <vt:lpstr>21 years of diffraction @ HERA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 of diffraction at HERA</dc:title>
  <dc:creator>Malka, Janusz</dc:creator>
  <cp:lastModifiedBy>Malka, Janusz</cp:lastModifiedBy>
  <cp:revision>167</cp:revision>
  <cp:lastPrinted>2014-04-28T08:32:55Z</cp:lastPrinted>
  <dcterms:created xsi:type="dcterms:W3CDTF">2014-04-16T07:38:59Z</dcterms:created>
  <dcterms:modified xsi:type="dcterms:W3CDTF">2014-04-28T15:51:43Z</dcterms:modified>
</cp:coreProperties>
</file>