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265" r:id="rId2"/>
    <p:sldId id="1452" r:id="rId3"/>
    <p:sldId id="1451" r:id="rId4"/>
    <p:sldId id="1454" r:id="rId5"/>
    <p:sldId id="1506" r:id="rId6"/>
    <p:sldId id="1421" r:id="rId7"/>
    <p:sldId id="1515" r:id="rId8"/>
    <p:sldId id="1455" r:id="rId9"/>
    <p:sldId id="1425" r:id="rId10"/>
    <p:sldId id="1271" r:id="rId11"/>
    <p:sldId id="1502" r:id="rId12"/>
    <p:sldId id="1458" r:id="rId13"/>
    <p:sldId id="1477" r:id="rId14"/>
    <p:sldId id="1530" r:id="rId15"/>
    <p:sldId id="1526" r:id="rId16"/>
    <p:sldId id="1474" r:id="rId17"/>
    <p:sldId id="1472" r:id="rId18"/>
    <p:sldId id="1482" r:id="rId19"/>
    <p:sldId id="1432" r:id="rId20"/>
    <p:sldId id="1517" r:id="rId21"/>
    <p:sldId id="1518" r:id="rId22"/>
    <p:sldId id="1519" r:id="rId23"/>
    <p:sldId id="1520" r:id="rId24"/>
    <p:sldId id="1531" r:id="rId25"/>
    <p:sldId id="1521" r:id="rId26"/>
    <p:sldId id="1528" r:id="rId27"/>
    <p:sldId id="1523" r:id="rId28"/>
    <p:sldId id="1524" r:id="rId29"/>
    <p:sldId id="1525" r:id="rId30"/>
    <p:sldId id="1527" r:id="rId31"/>
    <p:sldId id="1522" r:id="rId32"/>
  </p:sldIdLst>
  <p:sldSz cx="9144000" cy="6858000" type="screen4x3"/>
  <p:notesSz cx="6881813" cy="100155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66FF"/>
    <a:srgbClr val="F7CDDB"/>
    <a:srgbClr val="D60093"/>
    <a:srgbClr val="FF0000"/>
    <a:srgbClr val="FDFFE3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8" autoAdjust="0"/>
    <p:restoredTop sz="86497" autoAdjust="0"/>
  </p:normalViewPr>
  <p:slideViewPr>
    <p:cSldViewPr>
      <p:cViewPr varScale="1">
        <p:scale>
          <a:sx n="74" d="100"/>
          <a:sy n="74" d="100"/>
        </p:scale>
        <p:origin x="6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t" anchorCtr="0" compatLnSpc="1">
            <a:prstTxWarp prst="textNoShape">
              <a:avLst/>
            </a:prstTxWarp>
          </a:bodyPr>
          <a:lstStyle>
            <a:lvl1pPr defTabSz="9223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t" anchorCtr="0" compatLnSpc="1">
            <a:prstTxWarp prst="textNoShape">
              <a:avLst/>
            </a:prstTxWarp>
          </a:bodyPr>
          <a:lstStyle>
            <a:lvl1pPr algn="r" defTabSz="9223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57738"/>
            <a:ext cx="5507037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230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b" anchorCtr="0" compatLnSpc="1">
            <a:prstTxWarp prst="textNoShape">
              <a:avLst/>
            </a:prstTxWarp>
          </a:bodyPr>
          <a:lstStyle>
            <a:lvl1pPr defTabSz="9223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1230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6" tIns="46184" rIns="92366" bIns="46184" numCol="1" anchor="b" anchorCtr="0" compatLnSpc="1">
            <a:prstTxWarp prst="textNoShape">
              <a:avLst/>
            </a:prstTxWarp>
          </a:bodyPr>
          <a:lstStyle>
            <a:lvl1pPr algn="r" defTabSz="922307">
              <a:defRPr sz="1200"/>
            </a:lvl1pPr>
          </a:lstStyle>
          <a:p>
            <a:pPr>
              <a:defRPr/>
            </a:pPr>
            <a:fld id="{48F14207-AAB4-4D51-9A26-978DEE2C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7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F14207-AAB4-4D51-9A26-978DEE2C4D0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6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F14207-AAB4-4D51-9A26-978DEE2C4D0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6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1655-D79B-43D4-A14B-BE77FA607DB1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63C6-EAA0-46F2-BE56-0886D8C618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9639-4489-4B37-ACE1-6B871E9BC218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D0E6-7BEE-4D73-80AD-BA98B4BFD8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CD6E-97C2-43B7-A36F-C21032D34AC7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382E-AEAC-4BED-90B9-6473ACC8F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84D60-DF12-41ED-9811-26AE30ABEC1E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06EE-CAE3-4B99-85C5-D5CB44FEF7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5409-56A3-4F9A-A14F-6EA0EE1131D0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A927-29C4-4DAD-BABC-2BC01DBA58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DE21-CD95-4FBC-87F4-8CE0B8DE7207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95877-D79F-420A-A71E-C0FE35C5E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ABB1-5DFF-4999-9631-AC9B0DFFEF5B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129F-63E7-4D9F-B07F-8EE7F76EE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48C2-234E-4E55-BD0B-4A365DA68C32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490D-B275-421D-AAF1-8109CE131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516F-9A55-419D-A227-30E520505EE6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3B82-4B46-49F5-B793-1209BC95E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D401-897F-4DED-99EF-FACBD0D688C1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5AC1-26BB-4C86-BE73-479FB43FD8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D5A4-AE69-4D4F-8D12-3F6723532625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7C52-5271-44BD-8C73-B8D459425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DEE08E1-98AA-4A0C-901F-EF4582FFD3F5}" type="datetime1">
              <a:rPr lang="en-US"/>
              <a:pPr>
                <a:defRPr/>
              </a:pPr>
              <a:t>8/31/2016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A7065C2-C486-4BC3-94CE-908110642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6075" y="6381750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14348" y="3645024"/>
            <a:ext cx="750099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Proton Structure and Hard QCD </a:t>
            </a:r>
          </a:p>
          <a:p>
            <a:pPr algn="ctr"/>
            <a:r>
              <a:rPr lang="en-GB" dirty="0" smtClean="0"/>
              <a:t>AM Cooper-Sarkar, Oxford</a:t>
            </a:r>
          </a:p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Phys Rev D93(2016)092002</a:t>
            </a:r>
          </a:p>
          <a:p>
            <a:pPr algn="ctr"/>
            <a:endParaRPr lang="en-GB" dirty="0" smtClean="0"/>
          </a:p>
        </p:txBody>
      </p:sp>
      <p:pic>
        <p:nvPicPr>
          <p:cNvPr id="5" name="Picture 4" descr="H1Logo_3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1643042" cy="1196038"/>
          </a:xfrm>
          <a:prstGeom prst="rect">
            <a:avLst/>
          </a:prstGeom>
        </p:spPr>
      </p:pic>
      <p:pic>
        <p:nvPicPr>
          <p:cNvPr id="6" name="Picture 5" descr="zeus_small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9281" y="500042"/>
            <a:ext cx="1594719" cy="1285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6" y="346308"/>
            <a:ext cx="4320000" cy="287918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372200" y="1240937"/>
            <a:ext cx="1368152" cy="3158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>
            <a:off x="1643042" y="1240937"/>
            <a:ext cx="1848838" cy="157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325" y="6395393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59832" y="1916832"/>
            <a:ext cx="9361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Q2&gt;3.5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86751" y="728731"/>
            <a:ext cx="228601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NLO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6663" y="773652"/>
            <a:ext cx="228601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NNLO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</a:t>
            </a:r>
            <a:r>
              <a:rPr lang="en-GB" sz="2000" b="1" dirty="0" smtClean="0"/>
              <a:t>HERAPDF2.0:  NLO and NNLO fits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" y="1175235"/>
            <a:ext cx="4320000" cy="442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25" y="1252523"/>
            <a:ext cx="4320000" cy="426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8052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HERAPDF2.0AG is an alternative gluon parametrisation which is positive definite for all x and all Q</a:t>
            </a:r>
            <a:r>
              <a:rPr lang="en-GB" baseline="30000" dirty="0" smtClean="0"/>
              <a:t>2</a:t>
            </a:r>
            <a:r>
              <a:rPr lang="en-GB" dirty="0" smtClean="0"/>
              <a:t> &gt; Q</a:t>
            </a:r>
            <a:r>
              <a:rPr lang="en-GB" baseline="30000" dirty="0" smtClean="0"/>
              <a:t>2</a:t>
            </a:r>
            <a:r>
              <a:rPr lang="en-GB" baseline="-25000" dirty="0" smtClean="0"/>
              <a:t>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9296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1" y="764704"/>
            <a:ext cx="4680000" cy="448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1" y="886276"/>
            <a:ext cx="4680000" cy="436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HERAPDF2.0 compared to data 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24750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the comparison to the NC e</a:t>
            </a:r>
            <a:r>
              <a:rPr lang="en-GB" baseline="30000" dirty="0" smtClean="0"/>
              <a:t>+</a:t>
            </a:r>
            <a:r>
              <a:rPr lang="en-GB" dirty="0" smtClean="0"/>
              <a:t> data for 2 &lt; Q</a:t>
            </a:r>
            <a:r>
              <a:rPr lang="en-GB" baseline="30000" dirty="0" smtClean="0"/>
              <a:t>2</a:t>
            </a:r>
            <a:r>
              <a:rPr lang="en-GB" dirty="0" smtClean="0"/>
              <a:t> &lt; 30000 GeV</a:t>
            </a:r>
            <a:r>
              <a:rPr lang="en-GB" baseline="30000" dirty="0" smtClean="0"/>
              <a:t>2</a:t>
            </a:r>
          </a:p>
          <a:p>
            <a:endParaRPr lang="en-GB" baseline="30000" dirty="0"/>
          </a:p>
          <a:p>
            <a:r>
              <a:rPr lang="en-GB" dirty="0" smtClean="0"/>
              <a:t>NLO and NNLO fits look very similar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97556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 to HERAPDF1.0 at NLO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108" y="4941168"/>
            <a:ext cx="424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Much more high-x data</a:t>
            </a:r>
          </a:p>
          <a:p>
            <a:r>
              <a:rPr lang="en-GB" dirty="0" smtClean="0"/>
              <a:t>Substantial reductions in high-x uncertainty</a:t>
            </a:r>
          </a:p>
          <a:p>
            <a:r>
              <a:rPr lang="en-GB" dirty="0" smtClean="0"/>
              <a:t>Some change in valence shape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60" y="394360"/>
            <a:ext cx="4424876" cy="44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" y="382032"/>
            <a:ext cx="4320000" cy="432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9655" y="4865680"/>
            <a:ext cx="4857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HERAPDF1.0 (and 1.5) had rather hard high-x sea, harder than the gluon (within large uncertainties).This is no longer the case and uncertainties are much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HERAPDF1.0 and 1.5 had a soft high-x gluon this moves to the top of its previous error band- but is still soft (at NLO)</a:t>
            </a:r>
          </a:p>
        </p:txBody>
      </p:sp>
    </p:spTree>
    <p:extLst>
      <p:ext uri="{BB962C8B-B14F-4D97-AF65-F5344CB8AC3E}">
        <p14:creationId xmlns:p14="http://schemas.microsoft.com/office/powerpoint/2010/main" val="8497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619" y="4843205"/>
            <a:ext cx="4145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Reduction in gluon uncertainty both at low-x and high-x.</a:t>
            </a:r>
          </a:p>
          <a:p>
            <a:r>
              <a:rPr lang="en-GB" dirty="0" smtClean="0"/>
              <a:t>A lot of this reduction is because the model variation due to variation of Q</a:t>
            </a:r>
            <a:r>
              <a:rPr lang="en-GB" baseline="30000" dirty="0" smtClean="0"/>
              <a:t>2</a:t>
            </a:r>
            <a:r>
              <a:rPr lang="en-GB" dirty="0" smtClean="0"/>
              <a:t> cut is not as dramatic now that we have more data.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 to HERAPDF1.5 at NNLO</a:t>
            </a:r>
            <a:endParaRPr lang="en-GB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45" y="417336"/>
            <a:ext cx="4320000" cy="434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" y="370168"/>
            <a:ext cx="4320000" cy="438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7060" y="4758051"/>
            <a:ext cx="4339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The HERAPDF1.5 gluon was not soft compared to global PDFs. However it had a large error band.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This uncertainty on the gluon decreases and </a:t>
            </a:r>
            <a:r>
              <a:rPr lang="en-GB" dirty="0">
                <a:solidFill>
                  <a:srgbClr val="0000FF"/>
                </a:solidFill>
              </a:rPr>
              <a:t>t</a:t>
            </a:r>
            <a:r>
              <a:rPr lang="en-GB" dirty="0" smtClean="0">
                <a:solidFill>
                  <a:srgbClr val="0000FF"/>
                </a:solidFill>
              </a:rPr>
              <a:t>he central value moves to the lower end of its previous error band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704" y="-2"/>
            <a:ext cx="89062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 to other PDFs at NNLO 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20" y="4905552"/>
            <a:ext cx="479623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High-x valence shapes somewhat different  – new high- x data and use of proton target only. </a:t>
            </a:r>
            <a:r>
              <a:rPr lang="en-GB" dirty="0"/>
              <a:t>G</a:t>
            </a:r>
            <a:r>
              <a:rPr lang="en-GB" dirty="0" smtClean="0"/>
              <a:t>luon </a:t>
            </a:r>
            <a:r>
              <a:rPr lang="en-GB" dirty="0"/>
              <a:t>and Sea are both </a:t>
            </a:r>
            <a:r>
              <a:rPr lang="en-GB" dirty="0" smtClean="0"/>
              <a:t>broadly compatible </a:t>
            </a:r>
            <a:r>
              <a:rPr lang="en-GB" dirty="0"/>
              <a:t>with other </a:t>
            </a:r>
            <a:r>
              <a:rPr lang="en-GB" dirty="0" smtClean="0"/>
              <a:t>PDFs</a:t>
            </a:r>
          </a:p>
          <a:p>
            <a:r>
              <a:rPr lang="en-GB" dirty="0" smtClean="0"/>
              <a:t>Comparison of q-</a:t>
            </a:r>
            <a:r>
              <a:rPr lang="en-GB" dirty="0" err="1" smtClean="0"/>
              <a:t>qbar</a:t>
            </a:r>
            <a:r>
              <a:rPr lang="en-GB" dirty="0" smtClean="0"/>
              <a:t> and </a:t>
            </a:r>
            <a:r>
              <a:rPr lang="en-GB" dirty="0" err="1" smtClean="0"/>
              <a:t>glu-glu</a:t>
            </a:r>
            <a:r>
              <a:rPr lang="en-GB" dirty="0" smtClean="0"/>
              <a:t> luminosity</a:t>
            </a:r>
          </a:p>
          <a:p>
            <a:r>
              <a:rPr lang="en-GB" dirty="0"/>
              <a:t>a</a:t>
            </a:r>
            <a:r>
              <a:rPr lang="en-GB" dirty="0" smtClean="0"/>
              <a:t>t 13 </a:t>
            </a:r>
            <a:r>
              <a:rPr lang="en-GB" dirty="0" err="1" smtClean="0"/>
              <a:t>TeV</a:t>
            </a:r>
            <a:r>
              <a:rPr lang="en-GB" dirty="0" smtClean="0"/>
              <a:t> show consequences for LHC 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" b="-294"/>
          <a:stretch/>
        </p:blipFill>
        <p:spPr bwMode="auto">
          <a:xfrm>
            <a:off x="150334" y="548680"/>
            <a:ext cx="4320000" cy="43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8" r="14641"/>
          <a:stretch/>
        </p:blipFill>
        <p:spPr bwMode="auto">
          <a:xfrm>
            <a:off x="3419872" y="1243234"/>
            <a:ext cx="460940" cy="2240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8" r="14641"/>
          <a:stretch/>
        </p:blipFill>
        <p:spPr bwMode="auto">
          <a:xfrm>
            <a:off x="8388424" y="1228759"/>
            <a:ext cx="460940" cy="2240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48680"/>
            <a:ext cx="4362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98" y="3643153"/>
            <a:ext cx="4371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9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original HERAPDF2.0 analysis PDFs were presented for Q</a:t>
            </a:r>
            <a:r>
              <a:rPr lang="en-GB" baseline="30000" dirty="0" smtClean="0"/>
              <a:t>2</a:t>
            </a:r>
            <a:r>
              <a:rPr lang="en-GB" dirty="0" smtClean="0"/>
              <a:t> &gt; 10 GeV</a:t>
            </a:r>
            <a:r>
              <a:rPr lang="en-GB" baseline="30000" dirty="0" smtClean="0"/>
              <a:t>2</a:t>
            </a:r>
            <a:r>
              <a:rPr lang="en-GB" dirty="0" smtClean="0"/>
              <a:t> as well as for Q</a:t>
            </a:r>
            <a:r>
              <a:rPr lang="en-GB" baseline="30000" dirty="0" smtClean="0"/>
              <a:t>2</a:t>
            </a:r>
            <a:r>
              <a:rPr lang="en-GB" dirty="0" smtClean="0"/>
              <a:t>&gt; 3.5 GeV</a:t>
            </a:r>
            <a:r>
              <a:rPr lang="en-GB" baseline="30000" dirty="0" smtClean="0"/>
              <a:t>2</a:t>
            </a:r>
            <a:r>
              <a:rPr lang="en-GB" dirty="0" smtClean="0"/>
              <a:t>. This avoids any bias from low-Q</a:t>
            </a:r>
            <a:r>
              <a:rPr lang="en-GB" baseline="30000" dirty="0" smtClean="0"/>
              <a:t>2</a:t>
            </a:r>
            <a:r>
              <a:rPr lang="en-GB" dirty="0" smtClean="0"/>
              <a:t>, low-x and results in PDFs which are very similar at LHC scales. However such PDFs cannot be used at low-x, low Q</a:t>
            </a:r>
            <a:r>
              <a:rPr lang="en-GB" b="1" baseline="30000" dirty="0" smtClean="0"/>
              <a:t>2</a:t>
            </a:r>
            <a:endParaRPr lang="en-GB" b="1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" y="1274742"/>
            <a:ext cx="41529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9384" y="898893"/>
            <a:ext cx="4860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It may be better to consider adding low-x higher twist terms- HHT </a:t>
            </a:r>
            <a:r>
              <a:rPr lang="en-GB" sz="1600" dirty="0" smtClean="0">
                <a:solidFill>
                  <a:srgbClr val="FF0000"/>
                </a:solidFill>
              </a:rPr>
              <a:t>(arxiv:1604.02299</a:t>
            </a:r>
            <a:r>
              <a:rPr lang="en-GB" sz="16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GB" sz="1600" dirty="0" smtClean="0">
                <a:solidFill>
                  <a:srgbClr val="0000FF"/>
                </a:solidFill>
              </a:rPr>
              <a:t>The higher twist terms are only significant in F</a:t>
            </a:r>
            <a:r>
              <a:rPr lang="en-GB" sz="1600" baseline="-25000" dirty="0" smtClean="0">
                <a:solidFill>
                  <a:srgbClr val="0000FF"/>
                </a:solidFill>
              </a:rPr>
              <a:t>L</a:t>
            </a:r>
            <a:r>
              <a:rPr lang="en-GB" sz="1600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GB" sz="1600" dirty="0" smtClean="0">
                <a:solidFill>
                  <a:srgbClr val="0000FF"/>
                </a:solidFill>
              </a:rPr>
              <a:t>A larger F</a:t>
            </a:r>
            <a:r>
              <a:rPr lang="en-GB" sz="1600" baseline="-25000" dirty="0" smtClean="0">
                <a:solidFill>
                  <a:srgbClr val="0000FF"/>
                </a:solidFill>
              </a:rPr>
              <a:t>L</a:t>
            </a:r>
            <a:r>
              <a:rPr lang="en-GB" sz="1600" dirty="0" smtClean="0">
                <a:solidFill>
                  <a:srgbClr val="0000FF"/>
                </a:solidFill>
              </a:rPr>
              <a:t> is predicted which fits the high-y turn over of the reduced cross section much better. </a:t>
            </a:r>
            <a:r>
              <a:rPr lang="en-GB" sz="1600" dirty="0"/>
              <a:t>This reduces the </a:t>
            </a:r>
            <a:r>
              <a:rPr lang="el-GR" sz="1600" dirty="0"/>
              <a:t>χ</a:t>
            </a:r>
            <a:r>
              <a:rPr lang="en-GB" sz="1600" dirty="0"/>
              <a:t>2 of the NNLO fit by 47.</a:t>
            </a:r>
          </a:p>
          <a:p>
            <a:endParaRPr lang="en-GB" sz="16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6" y="3763504"/>
            <a:ext cx="3213410" cy="39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96" y="4087922"/>
            <a:ext cx="2975248" cy="27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84" y="2392968"/>
            <a:ext cx="2747624" cy="17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5242" y="4173723"/>
            <a:ext cx="2284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9900"/>
                </a:solidFill>
              </a:rPr>
              <a:t>It is still true that </a:t>
            </a:r>
            <a:r>
              <a:rPr lang="en-GB" sz="1600" dirty="0" smtClean="0">
                <a:solidFill>
                  <a:srgbClr val="009900"/>
                </a:solidFill>
              </a:rPr>
              <a:t>PDFs from these fits are </a:t>
            </a:r>
            <a:r>
              <a:rPr lang="en-GB" sz="1600" dirty="0">
                <a:solidFill>
                  <a:srgbClr val="009900"/>
                </a:solidFill>
              </a:rPr>
              <a:t>similar at LHC scales</a:t>
            </a:r>
          </a:p>
          <a:p>
            <a:endParaRPr lang="en-GB" sz="1600" dirty="0" smtClean="0">
              <a:solidFill>
                <a:srgbClr val="009900"/>
              </a:solidFill>
            </a:endParaRPr>
          </a:p>
          <a:p>
            <a:r>
              <a:rPr lang="en-GB" sz="1600" dirty="0" smtClean="0">
                <a:solidFill>
                  <a:srgbClr val="009900"/>
                </a:solidFill>
              </a:rPr>
              <a:t>Data can be fitted down to Q</a:t>
            </a:r>
            <a:r>
              <a:rPr lang="en-GB" sz="1600" baseline="30000" dirty="0" smtClean="0">
                <a:solidFill>
                  <a:srgbClr val="009900"/>
                </a:solidFill>
              </a:rPr>
              <a:t>2</a:t>
            </a:r>
            <a:r>
              <a:rPr lang="en-GB" sz="1600" dirty="0" smtClean="0">
                <a:solidFill>
                  <a:srgbClr val="009900"/>
                </a:solidFill>
              </a:rPr>
              <a:t> = </a:t>
            </a:r>
            <a:r>
              <a:rPr lang="en-GB" sz="1600" dirty="0">
                <a:solidFill>
                  <a:srgbClr val="009900"/>
                </a:solidFill>
              </a:rPr>
              <a:t>2GeV</a:t>
            </a:r>
            <a:r>
              <a:rPr lang="en-GB" sz="1600" baseline="30000" dirty="0">
                <a:solidFill>
                  <a:srgbClr val="009900"/>
                </a:solidFill>
              </a:rPr>
              <a:t>2</a:t>
            </a:r>
            <a:r>
              <a:rPr lang="en-GB" sz="1600" dirty="0">
                <a:solidFill>
                  <a:srgbClr val="009900"/>
                </a:solidFill>
              </a:rPr>
              <a:t> -</a:t>
            </a:r>
            <a:r>
              <a:rPr lang="en-GB" sz="1600" dirty="0" smtClean="0">
                <a:solidFill>
                  <a:srgbClr val="009900"/>
                </a:solidFill>
              </a:rPr>
              <a:t> but lower Q</a:t>
            </a:r>
            <a:r>
              <a:rPr lang="en-GB" sz="1600" baseline="30000" dirty="0" smtClean="0">
                <a:solidFill>
                  <a:srgbClr val="009900"/>
                </a:solidFill>
              </a:rPr>
              <a:t>2</a:t>
            </a:r>
            <a:r>
              <a:rPr lang="en-GB" sz="1600" dirty="0" smtClean="0">
                <a:solidFill>
                  <a:srgbClr val="009900"/>
                </a:solidFill>
              </a:rPr>
              <a:t> cannot be described in such a simple picture</a:t>
            </a:r>
            <a:endParaRPr lang="en-GB" sz="1600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37618"/>
            <a:ext cx="1368152" cy="4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7808" y="2714775"/>
            <a:ext cx="1966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9900"/>
                </a:solidFill>
              </a:rPr>
              <a:t>NNLO is now better than NLO</a:t>
            </a:r>
            <a:endParaRPr lang="en-GB" sz="1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6390" y="6381750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-108520" y="-11201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Adding more data to HERAPDF2.0: heavy flavour data and jet data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91789" y="1281461"/>
            <a:ext cx="6536187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main effect of heavy flavour data </a:t>
            </a:r>
            <a:r>
              <a:rPr lang="en-GB" dirty="0" smtClean="0"/>
              <a:t>is to determine the optimal values of the charm and beauty mass parameters and their variation (as already done in the standard HERAPDF2.0). 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This variation is much reduced compared to HERAPDF1.0</a:t>
            </a:r>
            <a:endParaRPr lang="en-GB" dirty="0">
              <a:solidFill>
                <a:srgbClr val="0066FF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3" y="425301"/>
            <a:ext cx="2520000" cy="26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3" y="3789040"/>
            <a:ext cx="2520000" cy="275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2" y="3299924"/>
            <a:ext cx="269686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Similarly for beauty data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23" y="2704686"/>
            <a:ext cx="3960000" cy="415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99792" y="2704686"/>
            <a:ext cx="2487132" cy="39703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66FF"/>
                </a:solidFill>
              </a:rPr>
              <a:t>The main effect of jet data </a:t>
            </a:r>
            <a:r>
              <a:rPr lang="en-GB" dirty="0" smtClean="0">
                <a:solidFill>
                  <a:srgbClr val="0066FF"/>
                </a:solidFill>
              </a:rPr>
              <a:t>is to allow a determination of </a:t>
            </a:r>
            <a:r>
              <a:rPr lang="el-GR" dirty="0" smtClean="0">
                <a:solidFill>
                  <a:srgbClr val="0066FF"/>
                </a:solidFill>
              </a:rPr>
              <a:t>α</a:t>
            </a:r>
            <a:r>
              <a:rPr lang="en-GB" baseline="-25000" dirty="0" smtClean="0">
                <a:solidFill>
                  <a:srgbClr val="0066FF"/>
                </a:solidFill>
              </a:rPr>
              <a:t>S</a:t>
            </a:r>
            <a:r>
              <a:rPr lang="en-GB" dirty="0" smtClean="0">
                <a:solidFill>
                  <a:srgbClr val="0066FF"/>
                </a:solidFill>
              </a:rPr>
              <a:t>(M</a:t>
            </a:r>
            <a:r>
              <a:rPr lang="en-GB" baseline="-25000" dirty="0" smtClean="0">
                <a:solidFill>
                  <a:srgbClr val="0066FF"/>
                </a:solidFill>
              </a:rPr>
              <a:t>Z</a:t>
            </a:r>
            <a:r>
              <a:rPr lang="en-GB" dirty="0" smtClean="0">
                <a:solidFill>
                  <a:srgbClr val="0066FF"/>
                </a:solidFill>
              </a:rPr>
              <a:t>) at NLO. Inclusive data alone cannot give a reliable </a:t>
            </a:r>
            <a:r>
              <a:rPr lang="en-GB" dirty="0" err="1" smtClean="0">
                <a:solidFill>
                  <a:srgbClr val="0066FF"/>
                </a:solidFill>
              </a:rPr>
              <a:t>detrmnation</a:t>
            </a:r>
            <a:r>
              <a:rPr lang="en-GB" dirty="0" smtClean="0">
                <a:solidFill>
                  <a:srgbClr val="0066FF"/>
                </a:solidFill>
              </a:rPr>
              <a:t>.</a:t>
            </a:r>
          </a:p>
          <a:p>
            <a:r>
              <a:rPr lang="en-GB" dirty="0" smtClean="0"/>
              <a:t>When </a:t>
            </a:r>
            <a:r>
              <a:rPr lang="en-GB" dirty="0"/>
              <a:t>jet data are added one can make a simultaneous fit for PDF parameters and </a:t>
            </a:r>
            <a:r>
              <a:rPr lang="el-GR" dirty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 smtClean="0"/>
              <a:t>) at NLO--- </a:t>
            </a:r>
            <a:r>
              <a:rPr lang="en-GB" dirty="0" smtClean="0">
                <a:solidFill>
                  <a:srgbClr val="009900"/>
                </a:solidFill>
              </a:rPr>
              <a:t>NNLO calculation still not available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7721" y="358131"/>
            <a:ext cx="653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HERAPDF2.0Jets is based on inclusive + charm + jet data</a:t>
            </a:r>
          </a:p>
          <a:p>
            <a:r>
              <a:rPr lang="en-GB" dirty="0"/>
              <a:t>The fits with and without jet data and charm data  are very compatible for fixed </a:t>
            </a:r>
            <a:r>
              <a:rPr lang="el-GR" dirty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3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1584" y="6381750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368"/>
            <a:ext cx="4320000" cy="43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51" y="1557564"/>
            <a:ext cx="4320000" cy="437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92897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GB" baseline="-25000" dirty="0" smtClean="0"/>
              <a:t>S</a:t>
            </a:r>
            <a:r>
              <a:rPr lang="en-GB" dirty="0" smtClean="0"/>
              <a:t>(M</a:t>
            </a:r>
            <a:r>
              <a:rPr lang="en-GB" baseline="-25000" dirty="0" smtClean="0"/>
              <a:t> Z</a:t>
            </a:r>
            <a:r>
              <a:rPr lang="en-GB" dirty="0" smtClean="0"/>
              <a:t>) = 0.1183 ±  0.0009</a:t>
            </a:r>
            <a:r>
              <a:rPr lang="en-GB" baseline="-25000" dirty="0" smtClean="0"/>
              <a:t>(</a:t>
            </a:r>
            <a:r>
              <a:rPr lang="en-GB" baseline="-25000" dirty="0" err="1" smtClean="0"/>
              <a:t>exp</a:t>
            </a:r>
            <a:r>
              <a:rPr lang="en-GB" baseline="-25000" dirty="0" smtClean="0"/>
              <a:t>) </a:t>
            </a:r>
            <a:r>
              <a:rPr lang="en-GB" dirty="0" smtClean="0"/>
              <a:t>± 0.0005</a:t>
            </a:r>
            <a:r>
              <a:rPr lang="en-GB" baseline="-25000" dirty="0" smtClean="0"/>
              <a:t>(model/</a:t>
            </a:r>
            <a:r>
              <a:rPr lang="en-GB" baseline="-25000" dirty="0" err="1" smtClean="0"/>
              <a:t>param</a:t>
            </a:r>
            <a:r>
              <a:rPr lang="en-GB" baseline="-25000" dirty="0" smtClean="0"/>
              <a:t>) </a:t>
            </a:r>
            <a:r>
              <a:rPr lang="en-GB" dirty="0" smtClean="0"/>
              <a:t>± 0.0012</a:t>
            </a:r>
            <a:r>
              <a:rPr lang="en-GB" baseline="-25000" dirty="0" smtClean="0"/>
              <a:t>(had)  </a:t>
            </a:r>
            <a:endParaRPr lang="en-GB" baseline="-250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0" y="5926499"/>
            <a:ext cx="1440000" cy="3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61" y="0"/>
            <a:ext cx="913303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HERAPDF2.0Jets is based on inclusive + charm + jet data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61" y="369332"/>
            <a:ext cx="9133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Fits are made  with fixed and free </a:t>
            </a:r>
            <a:r>
              <a:rPr lang="el-GR" dirty="0" smtClean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These PDFs are very similar since the fitted value is in agreement with the chosen fixed value. The uncertainties of gluon are not much larger when </a:t>
            </a:r>
            <a:r>
              <a:rPr lang="el-GR" dirty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 smtClean="0"/>
              <a:t>) is free since </a:t>
            </a:r>
            <a:r>
              <a:rPr lang="el-GR" dirty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 smtClean="0"/>
              <a:t>) is well determined. Scale uncertainties are not illustrated on the PDFs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8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9349" y="6299810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23" y="-1120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Summary</a:t>
            </a:r>
            <a:endParaRPr lang="en-GB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8" y="3737376"/>
            <a:ext cx="3060000" cy="30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1587"/>
            <a:ext cx="3060000" cy="30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8283" y="158608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We have the FINAL Inclusive HERA-I and II combination</a:t>
            </a:r>
          </a:p>
          <a:p>
            <a:r>
              <a:rPr lang="en-GB" b="1" dirty="0" smtClean="0"/>
              <a:t>And the HERAPDF2.0 series based upon it</a:t>
            </a:r>
            <a:endParaRPr lang="en-GB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" y="450464"/>
            <a:ext cx="3600000" cy="33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71736" y="2571744"/>
            <a:ext cx="380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Back-up</a:t>
            </a:r>
          </a:p>
          <a:p>
            <a:r>
              <a:rPr lang="en-GB" dirty="0" smtClean="0"/>
              <a:t>Cut out FFN PDFs</a:t>
            </a:r>
          </a:p>
          <a:p>
            <a:r>
              <a:rPr lang="en-GB" dirty="0" smtClean="0"/>
              <a:t>Cut out the other VFN schemes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 t="11198" r="40373" b="19255"/>
          <a:stretch>
            <a:fillRect/>
          </a:stretch>
        </p:blipFill>
        <p:spPr bwMode="auto">
          <a:xfrm>
            <a:off x="0" y="428604"/>
            <a:ext cx="4530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/>
              <a:t>Deep Inelastic Scattering (DIS) </a:t>
            </a:r>
            <a:r>
              <a:rPr lang="en-GB" sz="2000" b="1" dirty="0"/>
              <a:t>is the best tool to probe proton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638" y="414338"/>
            <a:ext cx="504825" cy="20320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055" b="56125"/>
          <a:stretch/>
        </p:blipFill>
        <p:spPr bwMode="auto">
          <a:xfrm>
            <a:off x="-43444" y="3500578"/>
            <a:ext cx="4565769" cy="141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5072062" y="5755454"/>
            <a:ext cx="407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en-US" sz="1600" dirty="0"/>
              <a:t>Gluon from the scaling violations: DGLAP equations tell us how the </a:t>
            </a:r>
            <a:r>
              <a:rPr lang="en-GB" altLang="en-US" sz="1600" dirty="0" err="1"/>
              <a:t>partons</a:t>
            </a:r>
            <a:r>
              <a:rPr lang="en-GB" altLang="en-US" sz="1600" dirty="0"/>
              <a:t> evolve</a:t>
            </a:r>
            <a:endParaRPr lang="en-GB" altLang="en-US" sz="1600" baseline="30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"/>
          <a:stretch/>
        </p:blipFill>
        <p:spPr bwMode="auto">
          <a:xfrm>
            <a:off x="4388337" y="634962"/>
            <a:ext cx="4755662" cy="51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952" t="50000"/>
          <a:stretch/>
        </p:blipFill>
        <p:spPr bwMode="auto">
          <a:xfrm>
            <a:off x="-44554" y="5240314"/>
            <a:ext cx="4716565" cy="16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23728" y="5118940"/>
            <a:ext cx="1857375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LO expressions</a:t>
            </a:r>
          </a:p>
        </p:txBody>
      </p:sp>
    </p:spTree>
    <p:extLst>
      <p:ext uri="{BB962C8B-B14F-4D97-AF65-F5344CB8AC3E}">
        <p14:creationId xmlns:p14="http://schemas.microsoft.com/office/powerpoint/2010/main" val="9694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9640" y="6342083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67480"/>
            <a:ext cx="484732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Treating F</a:t>
            </a:r>
            <a:r>
              <a:rPr lang="en-GB" baseline="-25000" dirty="0" smtClean="0"/>
              <a:t>L</a:t>
            </a:r>
            <a:r>
              <a:rPr lang="en-GB" dirty="0" smtClean="0"/>
              <a:t> to O(</a:t>
            </a:r>
            <a:r>
              <a:rPr lang="el-GR" dirty="0" smtClean="0"/>
              <a:t>α</a:t>
            </a:r>
            <a:r>
              <a:rPr lang="en-GB" baseline="-25000" dirty="0" smtClean="0"/>
              <a:t>S</a:t>
            </a:r>
            <a:r>
              <a:rPr lang="en-GB" dirty="0" smtClean="0"/>
              <a:t>) – the same order as F</a:t>
            </a:r>
            <a:r>
              <a:rPr lang="en-GB" baseline="-25000" dirty="0" smtClean="0"/>
              <a:t>2</a:t>
            </a:r>
            <a:r>
              <a:rPr lang="en-GB" dirty="0" smtClean="0"/>
              <a:t> yields better </a:t>
            </a:r>
            <a:r>
              <a:rPr lang="el-GR" dirty="0" smtClean="0"/>
              <a:t>χ</a:t>
            </a:r>
            <a:r>
              <a:rPr lang="en-GB" dirty="0" smtClean="0"/>
              <a:t>2 than treating FL to O(</a:t>
            </a:r>
            <a:r>
              <a:rPr lang="el-GR" dirty="0"/>
              <a:t>α</a:t>
            </a:r>
            <a:r>
              <a:rPr lang="en-GB" baseline="-25000" dirty="0" smtClean="0"/>
              <a:t>S</a:t>
            </a:r>
            <a:r>
              <a:rPr lang="en-GB" baseline="30000" dirty="0" smtClean="0"/>
              <a:t>2</a:t>
            </a:r>
            <a:r>
              <a:rPr lang="en-GB" dirty="0" smtClean="0"/>
              <a:t>) almost independent of heavy flavour scheme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62554" y="4869160"/>
            <a:ext cx="4451297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RTOPT NNLO is marginally worse than NLO</a:t>
            </a:r>
          </a:p>
          <a:p>
            <a:r>
              <a:rPr lang="en-GB" dirty="0" smtClean="0"/>
              <a:t>FONLL NNLO is a lot worse than NLO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0286" y="11741"/>
            <a:ext cx="7200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Further remarks on dependence on Q</a:t>
            </a:r>
            <a:r>
              <a:rPr lang="en-GB" baseline="30000" dirty="0" smtClean="0"/>
              <a:t>2</a:t>
            </a:r>
            <a:r>
              <a:rPr lang="en-GB" baseline="-25000" dirty="0" smtClean="0"/>
              <a:t>min</a:t>
            </a:r>
          </a:p>
          <a:p>
            <a:r>
              <a:rPr lang="en-GB" dirty="0" smtClean="0"/>
              <a:t>Compare heavy flavour schemes at NLO and compare NLO to NNLO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43"/>
            <a:ext cx="4680000" cy="3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52" y="1254337"/>
            <a:ext cx="4680000" cy="34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20000" cy="48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04" y="1124744"/>
            <a:ext cx="4320000" cy="480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824" y="61653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Flavour break-up of the sea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16992" y="580735"/>
            <a:ext cx="228601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NLO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4096" y="580735"/>
            <a:ext cx="228601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NNLO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</a:t>
            </a:r>
            <a:r>
              <a:rPr lang="en-GB" sz="2000" b="1" dirty="0" smtClean="0"/>
              <a:t>HERAPDF2.0:  NLO and NNLO fits</a:t>
            </a:r>
          </a:p>
        </p:txBody>
      </p:sp>
    </p:spTree>
    <p:extLst>
      <p:ext uri="{BB962C8B-B14F-4D97-AF65-F5344CB8AC3E}">
        <p14:creationId xmlns:p14="http://schemas.microsoft.com/office/powerpoint/2010/main" val="37061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81" y="620688"/>
            <a:ext cx="4320000" cy="4342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320000" cy="4342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704" y="-2"/>
            <a:ext cx="89062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 HERAPDF2.0 at LO, NLO and NNLO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963546"/>
            <a:ext cx="4320480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HERAPDF2.0 LO is only available with experimental uncertainties and is here compared to NLO also with experimental uncertainties.</a:t>
            </a:r>
          </a:p>
          <a:p>
            <a:r>
              <a:rPr lang="en-GB" dirty="0" smtClean="0"/>
              <a:t>In both cases the alternative gluon parametrisation is used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47359" y="4949553"/>
            <a:ext cx="4320480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HERAPDF2.0 NLO and NNLO are compared with full uncertainties.</a:t>
            </a:r>
          </a:p>
          <a:p>
            <a:r>
              <a:rPr lang="en-GB" dirty="0" smtClean="0"/>
              <a:t>In both cases a more flexible gluon parametrisation with a term which allows the gluon to be negative at low-x and low Q</a:t>
            </a:r>
            <a:r>
              <a:rPr lang="en-GB" baseline="30000" dirty="0" smtClean="0"/>
              <a:t>2</a:t>
            </a:r>
            <a:r>
              <a:rPr lang="en-GB" dirty="0" smtClean="0"/>
              <a:t> values is 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704" y="-2"/>
            <a:ext cx="89062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 to other PDFs at NLO </a:t>
            </a:r>
            <a:endParaRPr lang="en-GB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27413" y="3061372"/>
            <a:ext cx="4320000" cy="21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64" y="5175725"/>
            <a:ext cx="9160478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High-x valence shapes somewhat different– new high- x data and use of proton target only </a:t>
            </a:r>
          </a:p>
          <a:p>
            <a:r>
              <a:rPr lang="en-GB" dirty="0"/>
              <a:t>Other PDFs have harder high-x gluon, but Sea is more </a:t>
            </a:r>
            <a:r>
              <a:rPr lang="en-GB" dirty="0" smtClean="0"/>
              <a:t>compatible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85"/>
          <a:stretch/>
        </p:blipFill>
        <p:spPr bwMode="auto">
          <a:xfrm>
            <a:off x="-2" y="692696"/>
            <a:ext cx="4320000" cy="41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8" r="14641"/>
          <a:stretch/>
        </p:blipFill>
        <p:spPr bwMode="auto">
          <a:xfrm>
            <a:off x="3419872" y="1243234"/>
            <a:ext cx="460940" cy="2240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8" r="14641"/>
          <a:stretch/>
        </p:blipFill>
        <p:spPr bwMode="auto">
          <a:xfrm>
            <a:off x="8388424" y="1228759"/>
            <a:ext cx="460940" cy="2240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-1496" r="-82" b="-333"/>
          <a:stretch/>
        </p:blipFill>
        <p:spPr bwMode="auto">
          <a:xfrm>
            <a:off x="4690852" y="625212"/>
            <a:ext cx="4320000" cy="43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704" y="-2"/>
            <a:ext cx="89062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 to other PDFs at NNLO </a:t>
            </a:r>
            <a:endParaRPr lang="en-GB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" b="-1"/>
          <a:stretch/>
        </p:blipFill>
        <p:spPr bwMode="auto">
          <a:xfrm>
            <a:off x="4817104" y="915043"/>
            <a:ext cx="4320000" cy="41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64" y="5175725"/>
            <a:ext cx="9160478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High-x valence shapes somewhat different  – new high- x data and use of proton target only </a:t>
            </a:r>
          </a:p>
          <a:p>
            <a:r>
              <a:rPr lang="en-GB" dirty="0"/>
              <a:t>At NNLO gluon and Sea are both compatible with other </a:t>
            </a:r>
            <a:r>
              <a:rPr lang="en-GB" dirty="0" smtClean="0"/>
              <a:t>PDFs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" b="-294"/>
          <a:stretch/>
        </p:blipFill>
        <p:spPr bwMode="auto">
          <a:xfrm>
            <a:off x="277005" y="807198"/>
            <a:ext cx="4320000" cy="43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8" r="14641"/>
          <a:stretch/>
        </p:blipFill>
        <p:spPr bwMode="auto">
          <a:xfrm>
            <a:off x="3419872" y="1243234"/>
            <a:ext cx="460940" cy="2240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8" r="14641"/>
          <a:stretch/>
        </p:blipFill>
        <p:spPr bwMode="auto">
          <a:xfrm>
            <a:off x="8388424" y="1228759"/>
            <a:ext cx="460940" cy="2240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0000" cy="433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93" y="-24012"/>
            <a:ext cx="4320000" cy="430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0000" y="2126314"/>
            <a:ext cx="264009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And here are more details on the flavour break up of the Sea</a:t>
            </a:r>
          </a:p>
          <a:p>
            <a:r>
              <a:rPr lang="en-GB" dirty="0" smtClean="0"/>
              <a:t>In particular </a:t>
            </a:r>
          </a:p>
          <a:p>
            <a:r>
              <a:rPr lang="en-GB" dirty="0" err="1" smtClean="0"/>
              <a:t>dbar-ubar</a:t>
            </a:r>
            <a:r>
              <a:rPr lang="en-GB" dirty="0" smtClean="0"/>
              <a:t> is negative but with large uncertainties, which cover other PDFs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960093" y="0"/>
            <a:ext cx="2160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84000" y="830996"/>
            <a:ext cx="21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u_</a:t>
            </a:r>
            <a:r>
              <a:rPr lang="en-GB" baseline="-25000" dirty="0" err="1" smtClean="0"/>
              <a:t>valence</a:t>
            </a:r>
            <a:r>
              <a:rPr lang="en-GB" dirty="0" smtClean="0"/>
              <a:t> –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valence</a:t>
            </a:r>
            <a:endParaRPr lang="en-GB" baseline="-25000" dirty="0" smtClean="0"/>
          </a:p>
          <a:p>
            <a:r>
              <a:rPr lang="en-GB" dirty="0" smtClean="0"/>
              <a:t>dominates the W-</a:t>
            </a:r>
            <a:r>
              <a:rPr lang="en-GB" dirty="0" err="1" smtClean="0"/>
              <a:t>aymmmetry</a:t>
            </a:r>
            <a:r>
              <a:rPr lang="en-GB" dirty="0" smtClean="0"/>
              <a:t> at </a:t>
            </a:r>
            <a:r>
              <a:rPr lang="en-GB" dirty="0" err="1" smtClean="0"/>
              <a:t>Tevatron</a:t>
            </a:r>
            <a:r>
              <a:rPr lang="en-GB" dirty="0" smtClean="0"/>
              <a:t> and LHC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0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33418" r="16599"/>
          <a:stretch/>
        </p:blipFill>
        <p:spPr bwMode="auto">
          <a:xfrm>
            <a:off x="899592" y="359584"/>
            <a:ext cx="6495854" cy="402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10" y="0"/>
            <a:ext cx="912798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Compare HERAPDF2.0 to </a:t>
            </a:r>
            <a:r>
              <a:rPr lang="en-GB" b="1" dirty="0" err="1" smtClean="0"/>
              <a:t>Tevatron</a:t>
            </a:r>
            <a:r>
              <a:rPr lang="en-GB" b="1" dirty="0" smtClean="0"/>
              <a:t> and CMS  W,Z data</a:t>
            </a:r>
            <a:endParaRPr lang="en-GB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3339"/>
          <a:stretch/>
        </p:blipFill>
        <p:spPr bwMode="auto">
          <a:xfrm>
            <a:off x="923050" y="4462906"/>
            <a:ext cx="4320000" cy="20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5652" y="548680"/>
            <a:ext cx="23762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Similar level of agreement as the global PDFs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78" y="4407048"/>
            <a:ext cx="2520000" cy="245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20738" y="4869160"/>
            <a:ext cx="135139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And ATLAS top data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04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2949" y="6381750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752" y="4989837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purpose of this is to check for bias introduced by using  low Q</a:t>
            </a:r>
            <a:r>
              <a:rPr lang="en-GB" baseline="30000" dirty="0" smtClean="0"/>
              <a:t>2</a:t>
            </a:r>
            <a:r>
              <a:rPr lang="en-GB" dirty="0" smtClean="0"/>
              <a:t>, low-x data in the fit.</a:t>
            </a:r>
          </a:p>
          <a:p>
            <a:r>
              <a:rPr lang="en-GB" dirty="0" smtClean="0"/>
              <a:t>Fits are compatible. </a:t>
            </a:r>
            <a:r>
              <a:rPr lang="en-GB" dirty="0">
                <a:solidFill>
                  <a:srgbClr val="0000FF"/>
                </a:solidFill>
              </a:rPr>
              <a:t>At large x all PDFs are similar for 2.0 and 2.0HiQ2 thus</a:t>
            </a:r>
          </a:p>
          <a:p>
            <a:r>
              <a:rPr lang="en-GB" dirty="0">
                <a:solidFill>
                  <a:srgbClr val="0000FF"/>
                </a:solidFill>
              </a:rPr>
              <a:t>there is no bias at high scale due to the inclusion of the lower Q</a:t>
            </a:r>
            <a:r>
              <a:rPr lang="en-GB" baseline="30000" dirty="0">
                <a:solidFill>
                  <a:srgbClr val="0000FF"/>
                </a:solidFill>
              </a:rPr>
              <a:t>2</a:t>
            </a:r>
            <a:r>
              <a:rPr lang="en-GB" dirty="0">
                <a:solidFill>
                  <a:srgbClr val="0000FF"/>
                </a:solidFill>
              </a:rPr>
              <a:t>, lower x data</a:t>
            </a:r>
          </a:p>
          <a:p>
            <a:r>
              <a:rPr lang="en-GB" dirty="0">
                <a:solidFill>
                  <a:srgbClr val="0000FF"/>
                </a:solidFill>
              </a:rPr>
              <a:t>This is also true at NNLO.</a:t>
            </a:r>
          </a:p>
          <a:p>
            <a:r>
              <a:rPr lang="en-GB" dirty="0" smtClean="0"/>
              <a:t>There is greater uncertainty at low-x for Sea and glue there is some small change of gluon and sea shape at low-x.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HERAPDF2.0HiQ2, with Q2&gt;10GeV</a:t>
            </a:r>
            <a:r>
              <a:rPr lang="en-GB" b="1" baseline="30000" dirty="0" smtClean="0"/>
              <a:t>2</a:t>
            </a:r>
            <a:r>
              <a:rPr lang="en-GB" b="1" dirty="0" smtClean="0"/>
              <a:t> , to the standard fit at NLO  </a:t>
            </a:r>
            <a:endParaRPr lang="en-GB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320000" cy="444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548680"/>
            <a:ext cx="4320000" cy="43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2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6941" y="474787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Fits are VERY compatible at high-x ---like in NLO case</a:t>
            </a:r>
          </a:p>
          <a:p>
            <a:r>
              <a:rPr lang="en-GB" sz="1600" dirty="0" smtClean="0"/>
              <a:t>BUT the difference in shape for low-x Sea and gluon– has now become pronounced- fits are no longer compatible</a:t>
            </a:r>
          </a:p>
          <a:p>
            <a:r>
              <a:rPr lang="en-GB" sz="1600" dirty="0" smtClean="0">
                <a:solidFill>
                  <a:srgbClr val="0066FF"/>
                </a:solidFill>
              </a:rPr>
              <a:t>There is still no bias from including the lower Q</a:t>
            </a:r>
            <a:r>
              <a:rPr lang="en-GB" sz="1600" baseline="30000" dirty="0" smtClean="0">
                <a:solidFill>
                  <a:srgbClr val="0066FF"/>
                </a:solidFill>
              </a:rPr>
              <a:t>2</a:t>
            </a:r>
            <a:r>
              <a:rPr lang="en-GB" sz="1600" dirty="0" smtClean="0">
                <a:solidFill>
                  <a:srgbClr val="0066FF"/>
                </a:solidFill>
              </a:rPr>
              <a:t>, lower x data in the fits if we move to  LHC scales</a:t>
            </a:r>
          </a:p>
          <a:p>
            <a:r>
              <a:rPr lang="en-GB" sz="1600" dirty="0" smtClean="0">
                <a:solidFill>
                  <a:srgbClr val="0066FF"/>
                </a:solidFill>
              </a:rPr>
              <a:t>---for the ATLAS,CMS kinematic regimes.</a:t>
            </a:r>
          </a:p>
          <a:p>
            <a:r>
              <a:rPr lang="en-GB" sz="1600" dirty="0" smtClean="0">
                <a:solidFill>
                  <a:srgbClr val="0066FF"/>
                </a:solidFill>
              </a:rPr>
              <a:t>However at very low-x  and moderate Q</a:t>
            </a:r>
            <a:r>
              <a:rPr lang="en-GB" sz="1600" baseline="30000" dirty="0" smtClean="0">
                <a:solidFill>
                  <a:srgbClr val="0066FF"/>
                </a:solidFill>
              </a:rPr>
              <a:t>2</a:t>
            </a:r>
            <a:r>
              <a:rPr lang="en-GB" sz="1600" dirty="0" smtClean="0">
                <a:solidFill>
                  <a:srgbClr val="0066FF"/>
                </a:solidFill>
              </a:rPr>
              <a:t> --as in </a:t>
            </a:r>
            <a:r>
              <a:rPr lang="en-GB" sz="1600" dirty="0" err="1" smtClean="0">
                <a:solidFill>
                  <a:srgbClr val="0066FF"/>
                </a:solidFill>
              </a:rPr>
              <a:t>LHCb</a:t>
            </a:r>
            <a:r>
              <a:rPr lang="en-GB" sz="1600" dirty="0" smtClean="0">
                <a:solidFill>
                  <a:srgbClr val="0066FF"/>
                </a:solidFill>
              </a:rPr>
              <a:t> --the </a:t>
            </a:r>
            <a:r>
              <a:rPr lang="en-GB" sz="1600" dirty="0" err="1" smtClean="0">
                <a:solidFill>
                  <a:srgbClr val="0066FF"/>
                </a:solidFill>
              </a:rPr>
              <a:t>NNLOfit</a:t>
            </a:r>
            <a:r>
              <a:rPr lang="en-GB" sz="1600" dirty="0" smtClean="0">
                <a:solidFill>
                  <a:srgbClr val="0066FF"/>
                </a:solidFill>
              </a:rPr>
              <a:t> for Q</a:t>
            </a:r>
            <a:r>
              <a:rPr lang="en-GB" sz="1600" baseline="30000" dirty="0" smtClean="0">
                <a:solidFill>
                  <a:srgbClr val="0066FF"/>
                </a:solidFill>
              </a:rPr>
              <a:t>2</a:t>
            </a:r>
            <a:r>
              <a:rPr lang="en-GB" sz="1600" baseline="-25000" dirty="0" smtClean="0">
                <a:solidFill>
                  <a:srgbClr val="0066FF"/>
                </a:solidFill>
              </a:rPr>
              <a:t>min</a:t>
            </a:r>
            <a:r>
              <a:rPr lang="en-GB" sz="1600" dirty="0" smtClean="0">
                <a:solidFill>
                  <a:srgbClr val="0066FF"/>
                </a:solidFill>
              </a:rPr>
              <a:t>=10 cannot be used---</a:t>
            </a:r>
          </a:p>
          <a:p>
            <a:r>
              <a:rPr lang="en-GB" sz="1600" dirty="0">
                <a:solidFill>
                  <a:srgbClr val="0066FF"/>
                </a:solidFill>
              </a:rPr>
              <a:t>t</a:t>
            </a:r>
            <a:r>
              <a:rPr lang="en-GB" sz="1600" dirty="0" smtClean="0">
                <a:solidFill>
                  <a:srgbClr val="0066FF"/>
                </a:solidFill>
              </a:rPr>
              <a:t>he gluon becomes negative and so does the longitudinal cross section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 with Q2&gt;10GeV</a:t>
            </a:r>
            <a:r>
              <a:rPr lang="en-GB" b="1" baseline="30000" dirty="0" smtClean="0"/>
              <a:t>2</a:t>
            </a:r>
            <a:r>
              <a:rPr lang="en-GB" b="1" dirty="0" smtClean="0"/>
              <a:t> to the standard fit at NNLO  </a:t>
            </a:r>
            <a:endParaRPr lang="en-GB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1" y="401253"/>
            <a:ext cx="4140000" cy="42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72" y="401253"/>
            <a:ext cx="4140000" cy="436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6941" y="474787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Fits are VERY compatible at high-x ---like in NLO case</a:t>
            </a:r>
          </a:p>
          <a:p>
            <a:r>
              <a:rPr lang="en-GB" sz="1600" dirty="0" smtClean="0"/>
              <a:t>BUT the difference in shape for low-x Sea and gluon– has now become pronounced.</a:t>
            </a:r>
          </a:p>
          <a:p>
            <a:r>
              <a:rPr lang="en-GB" sz="1600" dirty="0">
                <a:solidFill>
                  <a:srgbClr val="0066FF"/>
                </a:solidFill>
              </a:rPr>
              <a:t>A</a:t>
            </a:r>
            <a:r>
              <a:rPr lang="en-GB" sz="1600" dirty="0" smtClean="0">
                <a:solidFill>
                  <a:srgbClr val="0066FF"/>
                </a:solidFill>
              </a:rPr>
              <a:t>t very low-x  and moderate Q</a:t>
            </a:r>
            <a:r>
              <a:rPr lang="en-GB" sz="1600" baseline="30000" dirty="0" smtClean="0">
                <a:solidFill>
                  <a:srgbClr val="0066FF"/>
                </a:solidFill>
              </a:rPr>
              <a:t>2</a:t>
            </a:r>
            <a:r>
              <a:rPr lang="en-GB" sz="1600" dirty="0" smtClean="0">
                <a:solidFill>
                  <a:srgbClr val="0066FF"/>
                </a:solidFill>
              </a:rPr>
              <a:t> --as in </a:t>
            </a:r>
            <a:r>
              <a:rPr lang="en-GB" sz="1600" dirty="0" err="1" smtClean="0">
                <a:solidFill>
                  <a:srgbClr val="0066FF"/>
                </a:solidFill>
              </a:rPr>
              <a:t>LHCb</a:t>
            </a:r>
            <a:r>
              <a:rPr lang="en-GB" sz="1600" dirty="0" smtClean="0">
                <a:solidFill>
                  <a:srgbClr val="0066FF"/>
                </a:solidFill>
              </a:rPr>
              <a:t> --the </a:t>
            </a:r>
            <a:r>
              <a:rPr lang="en-GB" sz="1600" dirty="0" err="1" smtClean="0">
                <a:solidFill>
                  <a:srgbClr val="0066FF"/>
                </a:solidFill>
              </a:rPr>
              <a:t>NNLOfit</a:t>
            </a:r>
            <a:r>
              <a:rPr lang="en-GB" sz="1600" dirty="0" smtClean="0">
                <a:solidFill>
                  <a:srgbClr val="0066FF"/>
                </a:solidFill>
              </a:rPr>
              <a:t> for Q</a:t>
            </a:r>
            <a:r>
              <a:rPr lang="en-GB" sz="1600" baseline="30000" dirty="0" smtClean="0">
                <a:solidFill>
                  <a:srgbClr val="0066FF"/>
                </a:solidFill>
              </a:rPr>
              <a:t>2</a:t>
            </a:r>
            <a:r>
              <a:rPr lang="en-GB" sz="1600" baseline="-25000" dirty="0" smtClean="0">
                <a:solidFill>
                  <a:srgbClr val="0066FF"/>
                </a:solidFill>
              </a:rPr>
              <a:t>min</a:t>
            </a:r>
            <a:r>
              <a:rPr lang="en-GB" sz="1600" dirty="0" smtClean="0">
                <a:solidFill>
                  <a:srgbClr val="0066FF"/>
                </a:solidFill>
              </a:rPr>
              <a:t>=10 gives a negative gluon and a negative </a:t>
            </a:r>
            <a:r>
              <a:rPr lang="en-GB" sz="1600" dirty="0">
                <a:solidFill>
                  <a:srgbClr val="0066FF"/>
                </a:solidFill>
              </a:rPr>
              <a:t>longitudinal cross </a:t>
            </a:r>
            <a:r>
              <a:rPr lang="en-GB" sz="1600" dirty="0" smtClean="0">
                <a:solidFill>
                  <a:srgbClr val="0066FF"/>
                </a:solidFill>
              </a:rPr>
              <a:t>section, and thus is not fit for purpose.</a:t>
            </a:r>
            <a:endParaRPr lang="en-GB" sz="1600" dirty="0">
              <a:solidFill>
                <a:srgbClr val="0066FF"/>
              </a:solidFill>
            </a:endParaRPr>
          </a:p>
          <a:p>
            <a:r>
              <a:rPr lang="en-GB" sz="1600" dirty="0" smtClean="0">
                <a:solidFill>
                  <a:srgbClr val="0066FF"/>
                </a:solidFill>
              </a:rPr>
              <a:t> Can use the HERAPDF2.0HiQ2AG– alternative gluon shape—</a:t>
            </a:r>
            <a:r>
              <a:rPr lang="en-GB" sz="1600" i="1" dirty="0" err="1"/>
              <a:t>xg</a:t>
            </a:r>
            <a:r>
              <a:rPr lang="en-GB" sz="1600" i="1" dirty="0"/>
              <a:t>(x) = A</a:t>
            </a:r>
            <a:r>
              <a:rPr lang="en-GB" sz="1600" i="1" baseline="-25000" dirty="0"/>
              <a:t>g</a:t>
            </a:r>
            <a:r>
              <a:rPr lang="en-GB" sz="1600" i="1" dirty="0"/>
              <a:t> </a:t>
            </a:r>
            <a:r>
              <a:rPr lang="en-GB" sz="1600" i="1" dirty="0" err="1"/>
              <a:t>x</a:t>
            </a:r>
            <a:r>
              <a:rPr lang="en-GB" sz="1600" i="1" baseline="30000" dirty="0" err="1"/>
              <a:t>Bg</a:t>
            </a:r>
            <a:r>
              <a:rPr lang="en-GB" sz="1600" i="1" dirty="0"/>
              <a:t> (1-x)</a:t>
            </a:r>
            <a:r>
              <a:rPr lang="en-GB" sz="1600" i="1" baseline="30000" dirty="0"/>
              <a:t>Cg</a:t>
            </a:r>
            <a:r>
              <a:rPr lang="en-GB" sz="1600" i="1" dirty="0"/>
              <a:t> (</a:t>
            </a:r>
            <a:r>
              <a:rPr lang="en-GB" sz="1600" i="1" dirty="0" smtClean="0"/>
              <a:t>1+D</a:t>
            </a:r>
            <a:r>
              <a:rPr lang="en-GB" sz="1600" i="1" baseline="-25000" dirty="0" smtClean="0"/>
              <a:t>g</a:t>
            </a:r>
            <a:r>
              <a:rPr lang="en-GB" sz="1600" i="1" dirty="0" smtClean="0"/>
              <a:t>x</a:t>
            </a:r>
            <a:r>
              <a:rPr lang="en-GB" sz="1600" dirty="0" smtClean="0"/>
              <a:t>), </a:t>
            </a:r>
            <a:r>
              <a:rPr lang="en-GB" sz="1600" dirty="0"/>
              <a:t>which cannot be negative at any x for Q</a:t>
            </a:r>
            <a:r>
              <a:rPr lang="en-GB" sz="1600" baseline="30000" dirty="0"/>
              <a:t>2</a:t>
            </a:r>
            <a:r>
              <a:rPr lang="en-GB" sz="1600" dirty="0"/>
              <a:t> &gt; </a:t>
            </a:r>
            <a:r>
              <a:rPr lang="en-GB" sz="1600" dirty="0" smtClean="0"/>
              <a:t>Q</a:t>
            </a:r>
            <a:r>
              <a:rPr lang="en-GB" sz="1600" baseline="30000" dirty="0" smtClean="0"/>
              <a:t>2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, </a:t>
            </a:r>
            <a:r>
              <a:rPr lang="en-GB" sz="1600" dirty="0" smtClean="0">
                <a:solidFill>
                  <a:srgbClr val="0066FF"/>
                </a:solidFill>
              </a:rPr>
              <a:t>but fit </a:t>
            </a:r>
            <a:r>
              <a:rPr lang="el-GR" sz="1600" dirty="0" smtClean="0">
                <a:solidFill>
                  <a:srgbClr val="0066FF"/>
                </a:solidFill>
              </a:rPr>
              <a:t>χ</a:t>
            </a:r>
            <a:r>
              <a:rPr lang="en-GB" sz="1600" dirty="0" smtClean="0">
                <a:solidFill>
                  <a:srgbClr val="0066FF"/>
                </a:solidFill>
              </a:rPr>
              <a:t>2 is larger by </a:t>
            </a:r>
            <a:r>
              <a:rPr lang="el-GR" sz="1600" dirty="0" smtClean="0">
                <a:solidFill>
                  <a:srgbClr val="0066FF"/>
                </a:solidFill>
              </a:rPr>
              <a:t>Δχ</a:t>
            </a:r>
            <a:r>
              <a:rPr lang="en-GB" sz="1600" dirty="0" smtClean="0">
                <a:solidFill>
                  <a:srgbClr val="0066FF"/>
                </a:solidFill>
              </a:rPr>
              <a:t>2~+30</a:t>
            </a:r>
          </a:p>
          <a:p>
            <a:r>
              <a:rPr lang="en-GB" sz="1600" dirty="0" smtClean="0">
                <a:solidFill>
                  <a:srgbClr val="0066FF"/>
                </a:solidFill>
              </a:rPr>
              <a:t>Does </a:t>
            </a:r>
            <a:r>
              <a:rPr lang="en-GB" sz="1600" dirty="0">
                <a:solidFill>
                  <a:srgbClr val="0066FF"/>
                </a:solidFill>
              </a:rPr>
              <a:t>this indicate a breakdown of DGLAP at low  x?</a:t>
            </a:r>
          </a:p>
          <a:p>
            <a:r>
              <a:rPr lang="en-GB" sz="1600" dirty="0" smtClean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Compare HERAPDF2.0 with Q2&gt;10GeV</a:t>
            </a:r>
            <a:r>
              <a:rPr lang="en-GB" b="1" baseline="30000" dirty="0" smtClean="0"/>
              <a:t>2</a:t>
            </a:r>
            <a:r>
              <a:rPr lang="en-GB" b="1" dirty="0" smtClean="0"/>
              <a:t> to the standard fit at NNLO  </a:t>
            </a:r>
            <a:endParaRPr lang="en-GB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1" y="401253"/>
            <a:ext cx="4140000" cy="42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59" y="401253"/>
            <a:ext cx="4320000" cy="43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5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6943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Final inclusive data combination from all HERA-1+11 running</a:t>
            </a:r>
          </a:p>
          <a:p>
            <a:r>
              <a:rPr lang="en-GB" b="1" dirty="0" smtClean="0"/>
              <a:t>~500pb</a:t>
            </a:r>
            <a:r>
              <a:rPr lang="en-GB" b="1" baseline="30000" dirty="0" smtClean="0"/>
              <a:t>-1</a:t>
            </a:r>
            <a:r>
              <a:rPr lang="en-GB" b="1" dirty="0" smtClean="0"/>
              <a:t> per experiment  split ~equally between e</a:t>
            </a:r>
            <a:r>
              <a:rPr lang="en-GB" b="1" baseline="30000" dirty="0" smtClean="0"/>
              <a:t>+</a:t>
            </a:r>
            <a:r>
              <a:rPr lang="en-GB" b="1" dirty="0" smtClean="0"/>
              <a:t> and e</a:t>
            </a:r>
            <a:r>
              <a:rPr lang="en-GB" b="1" baseline="30000" dirty="0" smtClean="0"/>
              <a:t>- </a:t>
            </a:r>
            <a:r>
              <a:rPr lang="en-GB" b="1" dirty="0" smtClean="0"/>
              <a:t>beams: </a:t>
            </a:r>
            <a:r>
              <a:rPr lang="en-GB" sz="2000" b="1" dirty="0" smtClean="0"/>
              <a:t>DESY-15-039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10 fold increase in e</a:t>
            </a:r>
            <a:r>
              <a:rPr lang="en-GB" b="1" baseline="30000" dirty="0" smtClean="0">
                <a:solidFill>
                  <a:srgbClr val="FF0000"/>
                </a:solidFill>
              </a:rPr>
              <a:t>-</a:t>
            </a:r>
            <a:r>
              <a:rPr lang="en-GB" b="1" dirty="0" smtClean="0">
                <a:solidFill>
                  <a:srgbClr val="FF0000"/>
                </a:solidFill>
              </a:rPr>
              <a:t> compared to HERA-I</a:t>
            </a:r>
          </a:p>
          <a:p>
            <a:r>
              <a:rPr lang="en-GB" b="1" dirty="0" smtClean="0">
                <a:solidFill>
                  <a:srgbClr val="0066FF"/>
                </a:solidFill>
              </a:rPr>
              <a:t>Running at  Ep = 920, 820, 575, 460 GeV</a:t>
            </a:r>
          </a:p>
          <a:p>
            <a:r>
              <a:rPr lang="en-GB" b="1" dirty="0">
                <a:solidFill>
                  <a:srgbClr val="0066FF"/>
                </a:solidFill>
              </a:rPr>
              <a:t> </a:t>
            </a:r>
            <a:r>
              <a:rPr lang="en-GB" b="1" dirty="0" smtClean="0">
                <a:solidFill>
                  <a:srgbClr val="0066FF"/>
                </a:solidFill>
              </a:rPr>
              <a:t>                     √s = 320, 300, 251, 225 GeV</a:t>
            </a:r>
            <a:endParaRPr lang="en-GB" b="1" dirty="0">
              <a:solidFill>
                <a:srgbClr val="0066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85" y="798894"/>
            <a:ext cx="4320000" cy="357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343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2" y="3068959"/>
            <a:ext cx="444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41 input data files to 7 output files with 169 sources of correlated uncertainty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2" y="1908196"/>
            <a:ext cx="48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The lower proton beam energies allow a measurement of F</a:t>
            </a:r>
            <a:r>
              <a:rPr lang="en-GB" sz="1600" baseline="-25000" dirty="0">
                <a:solidFill>
                  <a:srgbClr val="7030A0"/>
                </a:solidFill>
              </a:rPr>
              <a:t>L</a:t>
            </a:r>
            <a:r>
              <a:rPr lang="en-GB" sz="1600" dirty="0">
                <a:solidFill>
                  <a:srgbClr val="7030A0"/>
                </a:solidFill>
              </a:rPr>
              <a:t> and thus give more information on the gluon</a:t>
            </a:r>
            <a:r>
              <a:rPr lang="en-GB" sz="1600" dirty="0" smtClean="0">
                <a:solidFill>
                  <a:srgbClr val="7030A0"/>
                </a:solidFill>
              </a:rPr>
              <a:t>.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693355"/>
            <a:ext cx="528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0.045 &lt; Q</a:t>
            </a:r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 &lt; 50000 GeV</a:t>
            </a:r>
            <a:r>
              <a:rPr lang="en-GB" b="1" baseline="30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       6. 10</a:t>
            </a:r>
            <a:r>
              <a:rPr lang="en-GB" b="1" baseline="30000" dirty="0">
                <a:solidFill>
                  <a:srgbClr val="FF0000"/>
                </a:solidFill>
              </a:rPr>
              <a:t>-7</a:t>
            </a:r>
            <a:r>
              <a:rPr lang="en-GB" b="1" dirty="0">
                <a:solidFill>
                  <a:srgbClr val="FF0000"/>
                </a:solidFill>
              </a:rPr>
              <a:t> &lt; </a:t>
            </a:r>
            <a:r>
              <a:rPr lang="en-GB" b="1" dirty="0" err="1">
                <a:solidFill>
                  <a:srgbClr val="FF0000"/>
                </a:solidFill>
              </a:rPr>
              <a:t>x</a:t>
            </a:r>
            <a:r>
              <a:rPr lang="en-GB" b="1" baseline="-25000" dirty="0" err="1">
                <a:solidFill>
                  <a:srgbClr val="FF0000"/>
                </a:solidFill>
              </a:rPr>
              <a:t>Bj</a:t>
            </a:r>
            <a:r>
              <a:rPr lang="en-GB" b="1" dirty="0">
                <a:solidFill>
                  <a:srgbClr val="FF0000"/>
                </a:solidFill>
              </a:rPr>
              <a:t> &lt; 0.65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269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are the comparisons of the fit to the NC </a:t>
            </a:r>
            <a:r>
              <a:rPr lang="en-GB" dirty="0" err="1" smtClean="0"/>
              <a:t>e+p</a:t>
            </a:r>
            <a:r>
              <a:rPr lang="en-GB" dirty="0" smtClean="0"/>
              <a:t> data at low Q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The fit with Q</a:t>
            </a:r>
            <a:r>
              <a:rPr lang="en-GB" baseline="30000" dirty="0" smtClean="0"/>
              <a:t>2</a:t>
            </a:r>
            <a:r>
              <a:rPr lang="en-GB" dirty="0" smtClean="0"/>
              <a:t>&gt;10 misses the lower Q</a:t>
            </a:r>
            <a:r>
              <a:rPr lang="en-GB" baseline="30000" dirty="0" smtClean="0"/>
              <a:t>2</a:t>
            </a:r>
            <a:r>
              <a:rPr lang="en-GB" dirty="0" smtClean="0"/>
              <a:t> data in a systematic matter undershooting the data – worse at low-x and low Q</a:t>
            </a:r>
            <a:r>
              <a:rPr lang="en-GB" baseline="30000" dirty="0" smtClean="0"/>
              <a:t>2</a:t>
            </a:r>
            <a:r>
              <a:rPr lang="en-GB" dirty="0" smtClean="0"/>
              <a:t>---and not describing the high-y turn over</a:t>
            </a:r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22836" y="474628"/>
            <a:ext cx="228601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NLO</a:t>
            </a:r>
          </a:p>
          <a:p>
            <a:r>
              <a:rPr lang="en-GB" dirty="0" smtClean="0"/>
              <a:t>Q</a:t>
            </a:r>
            <a:r>
              <a:rPr lang="en-GB" baseline="30000" dirty="0" smtClean="0"/>
              <a:t>2</a:t>
            </a:r>
            <a:r>
              <a:rPr lang="en-GB" dirty="0" smtClean="0"/>
              <a:t>&gt;3.5 GeV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922836" y="4622752"/>
            <a:ext cx="228601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NLO</a:t>
            </a:r>
          </a:p>
          <a:p>
            <a:r>
              <a:rPr lang="en-GB" dirty="0" smtClean="0"/>
              <a:t>Q</a:t>
            </a:r>
            <a:r>
              <a:rPr lang="en-GB" baseline="30000" dirty="0" smtClean="0"/>
              <a:t>2</a:t>
            </a:r>
            <a:r>
              <a:rPr lang="en-GB" dirty="0" smtClean="0"/>
              <a:t>&gt;10 GeV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2" y="1101545"/>
            <a:ext cx="3067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5108" y="3377405"/>
            <a:ext cx="416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Reminds us of this? arXiv:0910.3143.</a:t>
            </a:r>
          </a:p>
          <a:p>
            <a:r>
              <a:rPr lang="en-GB" dirty="0" smtClean="0"/>
              <a:t>The fit evolves faster than the data– so going to higher order NNLO does not improve this</a:t>
            </a:r>
            <a:endParaRPr lang="en-GB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" y="369332"/>
            <a:ext cx="4320000" cy="27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" y="3140968"/>
            <a:ext cx="4320000" cy="278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Low Q</a:t>
            </a:r>
            <a:r>
              <a:rPr lang="en-GB" b="1" baseline="30000" dirty="0" smtClean="0"/>
              <a:t>2</a:t>
            </a:r>
            <a:r>
              <a:rPr lang="en-GB" b="1" dirty="0" smtClean="0"/>
              <a:t>, low-x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878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7859" y="6379627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800"/>
            <a:ext cx="4320000" cy="45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4974"/>
            <a:ext cx="4320000" cy="428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61" y="0"/>
            <a:ext cx="913303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Comparison of HERAPDF2.0Jets to HERAPDF2.0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313447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fits with and without jet data and charm data  are very compatible</a:t>
            </a:r>
          </a:p>
          <a:p>
            <a:r>
              <a:rPr lang="en-GB" dirty="0" smtClean="0"/>
              <a:t>The charm and jet data are very well fitted at NLO</a:t>
            </a:r>
          </a:p>
          <a:p>
            <a:r>
              <a:rPr lang="en-GB" dirty="0" smtClean="0"/>
              <a:t>There is only marginal further decrease in uncertainty due to these data when </a:t>
            </a:r>
            <a:r>
              <a:rPr lang="el-GR" dirty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 smtClean="0"/>
              <a:t>) is fixed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5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5" r="8470"/>
          <a:stretch/>
        </p:blipFill>
        <p:spPr bwMode="auto">
          <a:xfrm>
            <a:off x="5264682" y="144699"/>
            <a:ext cx="3798635" cy="32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2221" y="119675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NC and CC e</a:t>
            </a:r>
            <a:r>
              <a:rPr lang="en-GB" baseline="30000" dirty="0" smtClean="0"/>
              <a:t>+</a:t>
            </a:r>
            <a:r>
              <a:rPr lang="en-GB" dirty="0" smtClean="0"/>
              <a:t> vs H1 and ZEUS inputs</a:t>
            </a:r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4" y="0"/>
            <a:ext cx="3845125" cy="34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5940"/>
          <a:stretch/>
        </p:blipFill>
        <p:spPr>
          <a:xfrm>
            <a:off x="5544000" y="3681512"/>
            <a:ext cx="3600000" cy="30138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7684" y="4005064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NC and CC e</a:t>
            </a:r>
            <a:r>
              <a:rPr lang="en-GB" baseline="30000" dirty="0"/>
              <a:t>-</a:t>
            </a:r>
            <a:r>
              <a:rPr lang="en-GB" dirty="0" smtClean="0"/>
              <a:t> vs H1 and ZEUS inputs</a:t>
            </a:r>
          </a:p>
          <a:p>
            <a:r>
              <a:rPr lang="en-GB" dirty="0">
                <a:solidFill>
                  <a:srgbClr val="7030A0"/>
                </a:solidFill>
              </a:rPr>
              <a:t>10 fold increase in e</a:t>
            </a:r>
            <a:r>
              <a:rPr lang="en-GB" baseline="30000" dirty="0">
                <a:solidFill>
                  <a:srgbClr val="7030A0"/>
                </a:solidFill>
              </a:rPr>
              <a:t>-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statistics compared to old HERA-1 combination</a:t>
            </a:r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" y="3565427"/>
            <a:ext cx="3600000" cy="3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12" y="-7223"/>
            <a:ext cx="3600000" cy="33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888" y="1170864"/>
            <a:ext cx="21602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Electroweak unification</a:t>
            </a:r>
          </a:p>
          <a:p>
            <a:endParaRPr lang="en-GB" b="1" dirty="0"/>
          </a:p>
          <a:p>
            <a:r>
              <a:rPr lang="en-GB" b="1" dirty="0" err="1" smtClean="0">
                <a:solidFill>
                  <a:srgbClr val="0070C0"/>
                </a:solidFill>
              </a:rPr>
              <a:t>NCe</a:t>
            </a:r>
            <a:r>
              <a:rPr lang="en-GB" b="1" baseline="30000" dirty="0" smtClean="0">
                <a:solidFill>
                  <a:srgbClr val="0070C0"/>
                </a:solidFill>
              </a:rPr>
              <a:t>+</a:t>
            </a:r>
            <a:r>
              <a:rPr lang="en-GB" b="1" dirty="0" smtClean="0">
                <a:solidFill>
                  <a:srgbClr val="0070C0"/>
                </a:solidFill>
              </a:rPr>
              <a:t>/</a:t>
            </a:r>
            <a:r>
              <a:rPr lang="en-GB" b="1" dirty="0" err="1" smtClean="0">
                <a:solidFill>
                  <a:srgbClr val="0070C0"/>
                </a:solidFill>
              </a:rPr>
              <a:t>NCe</a:t>
            </a:r>
            <a:r>
              <a:rPr lang="en-GB" b="1" baseline="30000" dirty="0" smtClean="0">
                <a:solidFill>
                  <a:srgbClr val="0070C0"/>
                </a:solidFill>
              </a:rPr>
              <a:t>-</a:t>
            </a:r>
            <a:r>
              <a:rPr lang="en-GB" b="1" dirty="0" smtClean="0">
                <a:solidFill>
                  <a:srgbClr val="0070C0"/>
                </a:solidFill>
              </a:rPr>
              <a:t> difference at high Q</a:t>
            </a:r>
            <a:r>
              <a:rPr lang="en-GB" b="1" baseline="30000" dirty="0" smtClean="0">
                <a:solidFill>
                  <a:srgbClr val="0070C0"/>
                </a:solidFill>
              </a:rPr>
              <a:t>2</a:t>
            </a:r>
            <a:r>
              <a:rPr lang="en-GB" b="1" dirty="0" smtClean="0">
                <a:solidFill>
                  <a:srgbClr val="0070C0"/>
                </a:solidFill>
              </a:rPr>
              <a:t> due to </a:t>
            </a:r>
            <a:r>
              <a:rPr lang="el-GR" b="1" dirty="0" smtClean="0">
                <a:solidFill>
                  <a:srgbClr val="0070C0"/>
                </a:solidFill>
              </a:rPr>
              <a:t>γ</a:t>
            </a:r>
            <a:r>
              <a:rPr lang="en-GB" b="1" dirty="0">
                <a:solidFill>
                  <a:srgbClr val="0070C0"/>
                </a:solidFill>
              </a:rPr>
              <a:t>Z interference</a:t>
            </a:r>
          </a:p>
          <a:p>
            <a:endParaRPr lang="en-GB" b="1" dirty="0" smtClean="0"/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err="1" smtClean="0">
                <a:solidFill>
                  <a:srgbClr val="0070C0"/>
                </a:solidFill>
              </a:rPr>
              <a:t>CCe</a:t>
            </a:r>
            <a:r>
              <a:rPr lang="en-GB" b="1" baseline="30000" dirty="0" smtClean="0">
                <a:solidFill>
                  <a:srgbClr val="0070C0"/>
                </a:solidFill>
              </a:rPr>
              <a:t>+</a:t>
            </a:r>
            <a:r>
              <a:rPr lang="en-GB" b="1" dirty="0" smtClean="0">
                <a:solidFill>
                  <a:srgbClr val="0070C0"/>
                </a:solidFill>
              </a:rPr>
              <a:t>/</a:t>
            </a:r>
            <a:r>
              <a:rPr lang="en-GB" b="1" dirty="0" err="1" smtClean="0">
                <a:solidFill>
                  <a:srgbClr val="0070C0"/>
                </a:solidFill>
              </a:rPr>
              <a:t>CCe</a:t>
            </a:r>
            <a:r>
              <a:rPr lang="en-GB" b="1" baseline="30000" dirty="0" smtClean="0">
                <a:solidFill>
                  <a:srgbClr val="0070C0"/>
                </a:solidFill>
              </a:rPr>
              <a:t>-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difference at high </a:t>
            </a:r>
            <a:r>
              <a:rPr lang="en-GB" b="1" dirty="0" smtClean="0">
                <a:solidFill>
                  <a:srgbClr val="0070C0"/>
                </a:solidFill>
              </a:rPr>
              <a:t>Q</a:t>
            </a:r>
            <a:r>
              <a:rPr lang="en-GB" b="1" baseline="30000" dirty="0" smtClean="0">
                <a:solidFill>
                  <a:srgbClr val="0070C0"/>
                </a:solidFill>
              </a:rPr>
              <a:t>2</a:t>
            </a:r>
            <a:r>
              <a:rPr lang="en-GB" b="1" dirty="0" smtClean="0">
                <a:solidFill>
                  <a:srgbClr val="0070C0"/>
                </a:solidFill>
              </a:rPr>
              <a:t>  .. </a:t>
            </a:r>
            <a:r>
              <a:rPr lang="en-GB" dirty="0" smtClean="0">
                <a:solidFill>
                  <a:srgbClr val="0070C0"/>
                </a:solidFill>
              </a:rPr>
              <a:t>due to (1-y)</a:t>
            </a:r>
            <a:r>
              <a:rPr lang="en-GB" baseline="30000" dirty="0" smtClean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 suppression at high y</a:t>
            </a:r>
            <a:endParaRPr lang="en-GB" baseline="30000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1600" dirty="0"/>
              <a:t>These plots already show the QCD fit </a:t>
            </a:r>
            <a:r>
              <a:rPr lang="en-GB" sz="1600" dirty="0" smtClean="0"/>
              <a:t>HERAPDF2.0</a:t>
            </a:r>
            <a:endParaRPr lang="en-GB" sz="1600" dirty="0"/>
          </a:p>
          <a:p>
            <a:endParaRPr lang="en-GB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"/>
          <a:stretch/>
        </p:blipFill>
        <p:spPr bwMode="auto">
          <a:xfrm>
            <a:off x="-38096" y="4310184"/>
            <a:ext cx="3601984" cy="25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9640" y="6383241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/>
          <a:stretch/>
        </p:blipFill>
        <p:spPr>
          <a:xfrm>
            <a:off x="5560498" y="-7223"/>
            <a:ext cx="3600000" cy="3477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3593160"/>
            <a:ext cx="334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Enables an extraction of xF3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"/>
          <a:stretch/>
        </p:blipFill>
        <p:spPr>
          <a:xfrm>
            <a:off x="5580940" y="3404331"/>
            <a:ext cx="3600000" cy="34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62" y="403405"/>
            <a:ext cx="9124038" cy="6186309"/>
          </a:xfrm>
          <a:prstGeom prst="rect">
            <a:avLst/>
          </a:prstGeom>
          <a:solidFill>
            <a:srgbClr val="FDFFE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FF3300"/>
                </a:solidFill>
              </a:rPr>
              <a:t>The </a:t>
            </a:r>
            <a:r>
              <a:rPr lang="en-GB" dirty="0">
                <a:solidFill>
                  <a:srgbClr val="FF3300"/>
                </a:solidFill>
              </a:rPr>
              <a:t>combination of the HERA data yields a very accurate and consistent data set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for 4 different processes: </a:t>
            </a:r>
            <a:r>
              <a:rPr lang="en-GB" dirty="0" err="1">
                <a:solidFill>
                  <a:srgbClr val="FF0000"/>
                </a:solidFill>
              </a:rPr>
              <a:t>e</a:t>
            </a:r>
            <a:r>
              <a:rPr lang="en-GB" baseline="30000" dirty="0" err="1">
                <a:solidFill>
                  <a:srgbClr val="FF0000"/>
                </a:solidFill>
              </a:rPr>
              <a:t>+</a:t>
            </a:r>
            <a:r>
              <a:rPr lang="en-GB" dirty="0" err="1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 and e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p Neutral and Charged Current </a:t>
            </a:r>
            <a:r>
              <a:rPr lang="en-GB" dirty="0" smtClean="0">
                <a:solidFill>
                  <a:srgbClr val="FF0000"/>
                </a:solidFill>
              </a:rPr>
              <a:t>reactions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and for </a:t>
            </a:r>
            <a:r>
              <a:rPr lang="en-GB" dirty="0" err="1" smtClean="0">
                <a:solidFill>
                  <a:srgbClr val="FF0000"/>
                </a:solidFill>
              </a:rPr>
              <a:t>e</a:t>
            </a:r>
            <a:r>
              <a:rPr lang="en-GB" baseline="30000" dirty="0" err="1" smtClean="0">
                <a:solidFill>
                  <a:srgbClr val="FF0000"/>
                </a:solidFill>
              </a:rPr>
              <a:t>+</a:t>
            </a:r>
            <a:r>
              <a:rPr lang="en-GB" dirty="0" err="1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 Neutral Current at 4 different beam energies</a:t>
            </a:r>
          </a:p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The use of the single consistent data set allows the usage of the conventional </a:t>
            </a:r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n-GB" dirty="0" smtClean="0">
                <a:solidFill>
                  <a:srgbClr val="FF0000"/>
                </a:solidFill>
              </a:rPr>
              <a:t>2 tolerance </a:t>
            </a:r>
            <a:r>
              <a:rPr lang="el-GR" dirty="0" smtClean="0">
                <a:solidFill>
                  <a:srgbClr val="FF0000"/>
                </a:solidFill>
              </a:rPr>
              <a:t>Δχ</a:t>
            </a:r>
            <a:r>
              <a:rPr lang="en-GB" dirty="0" smtClean="0">
                <a:solidFill>
                  <a:srgbClr val="FF0000"/>
                </a:solidFill>
              </a:rPr>
              <a:t>2 = 1 when setting 68%CL experimental errors</a:t>
            </a:r>
          </a:p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0066FF"/>
                </a:solidFill>
              </a:rPr>
              <a:t>NOTE </a:t>
            </a:r>
            <a:r>
              <a:rPr lang="en-GB" dirty="0">
                <a:solidFill>
                  <a:srgbClr val="0066FF"/>
                </a:solidFill>
              </a:rPr>
              <a:t>the use of a pure proton target means  </a:t>
            </a:r>
            <a:r>
              <a:rPr lang="en-GB" dirty="0" smtClean="0">
                <a:solidFill>
                  <a:srgbClr val="0066FF"/>
                </a:solidFill>
              </a:rPr>
              <a:t>no need </a:t>
            </a:r>
            <a:r>
              <a:rPr lang="en-GB" dirty="0">
                <a:solidFill>
                  <a:srgbClr val="0066FF"/>
                </a:solidFill>
              </a:rPr>
              <a:t>for heavy target/deuterium </a:t>
            </a:r>
            <a:r>
              <a:rPr lang="en-GB" dirty="0" smtClean="0">
                <a:solidFill>
                  <a:srgbClr val="0066FF"/>
                </a:solidFill>
              </a:rPr>
              <a:t>corrections.</a:t>
            </a:r>
          </a:p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0066FF"/>
                </a:solidFill>
              </a:rPr>
              <a:t>d</a:t>
            </a:r>
            <a:r>
              <a:rPr lang="en-GB" dirty="0" smtClean="0">
                <a:solidFill>
                  <a:srgbClr val="0066FF"/>
                </a:solidFill>
              </a:rPr>
              <a:t>-valence is extracted from CC </a:t>
            </a:r>
            <a:r>
              <a:rPr lang="en-GB" dirty="0" err="1" smtClean="0">
                <a:solidFill>
                  <a:srgbClr val="0066FF"/>
                </a:solidFill>
              </a:rPr>
              <a:t>e</a:t>
            </a:r>
            <a:r>
              <a:rPr lang="en-GB" baseline="30000" dirty="0" err="1" smtClean="0">
                <a:solidFill>
                  <a:srgbClr val="0066FF"/>
                </a:solidFill>
              </a:rPr>
              <a:t>+</a:t>
            </a:r>
            <a:r>
              <a:rPr lang="en-GB" dirty="0" err="1" smtClean="0">
                <a:solidFill>
                  <a:srgbClr val="0066FF"/>
                </a:solidFill>
              </a:rPr>
              <a:t>p</a:t>
            </a:r>
            <a:r>
              <a:rPr lang="en-GB" dirty="0" smtClean="0">
                <a:solidFill>
                  <a:srgbClr val="0066FF"/>
                </a:solidFill>
              </a:rPr>
              <a:t> without assuming d in proton= u in neutron</a:t>
            </a:r>
          </a:p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0066FF"/>
                </a:solidFill>
              </a:rPr>
              <a:t>All data are at high W (&gt; 15 GeV), so high-x, higher twist effects are negligible.</a:t>
            </a:r>
          </a:p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0066FF"/>
                </a:solidFill>
              </a:rPr>
              <a:t>These </a:t>
            </a:r>
            <a:r>
              <a:rPr lang="en-GB" dirty="0">
                <a:solidFill>
                  <a:srgbClr val="0066FF"/>
                </a:solidFill>
              </a:rPr>
              <a:t>are the only PDFs for which this is </a:t>
            </a:r>
            <a:r>
              <a:rPr lang="en-GB" dirty="0" smtClean="0">
                <a:solidFill>
                  <a:srgbClr val="0066FF"/>
                </a:solidFill>
              </a:rPr>
              <a:t>true</a:t>
            </a:r>
          </a:p>
          <a:p>
            <a:pPr algn="l">
              <a:spcBef>
                <a:spcPct val="50000"/>
              </a:spcBef>
            </a:pPr>
            <a:endParaRPr lang="en-GB" dirty="0" smtClean="0"/>
          </a:p>
          <a:p>
            <a:pPr algn="l">
              <a:spcBef>
                <a:spcPct val="50000"/>
              </a:spcBef>
            </a:pPr>
            <a:r>
              <a:rPr lang="en-GB" dirty="0" smtClean="0"/>
              <a:t>HERAPDF evaluates model uncertainties and parametrisation uncertainties in addition to experimental uncertainties</a:t>
            </a:r>
          </a:p>
          <a:p>
            <a:pPr algn="l">
              <a:spcBef>
                <a:spcPct val="50000"/>
              </a:spcBef>
            </a:pPr>
            <a:r>
              <a:rPr lang="en-GB" dirty="0" smtClean="0"/>
              <a:t>HERAPDF1.0 was based on the combination of HERA-I data</a:t>
            </a:r>
          </a:p>
          <a:p>
            <a:pPr algn="l">
              <a:spcBef>
                <a:spcPct val="50000"/>
              </a:spcBef>
            </a:pPr>
            <a:r>
              <a:rPr lang="en-GB" dirty="0" smtClean="0"/>
              <a:t>HERAPDF1.5 included preliminary HERA-II data</a:t>
            </a:r>
          </a:p>
          <a:p>
            <a:pPr algn="l">
              <a:spcBef>
                <a:spcPct val="50000"/>
              </a:spcBef>
            </a:pPr>
            <a:r>
              <a:rPr lang="en-GB" dirty="0" smtClean="0"/>
              <a:t>HERAPDF2.0 is based on the  new final combination of HERA-I and HERA-II data which supersedes the HERA-I combination and supersedes all previous HERAPDFs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The HERAPDF approach uses only HERA data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51589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3855" y="6376202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3040"/>
            <a:ext cx="4608629" cy="186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</a:t>
            </a:r>
            <a:r>
              <a:rPr lang="en-GB" sz="2000" b="1" dirty="0" smtClean="0"/>
              <a:t>HERAPDF specifications: parameterisation and </a:t>
            </a:r>
            <a:r>
              <a:rPr lang="el-GR" sz="2000" b="1" dirty="0" smtClean="0"/>
              <a:t>χ</a:t>
            </a:r>
            <a:r>
              <a:rPr lang="en-GB" sz="2000" b="1" dirty="0" smtClean="0"/>
              <a:t>2 definition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1665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NLO and NNLO fits the central parametrisation at Q</a:t>
            </a:r>
            <a:r>
              <a:rPr lang="en-GB" baseline="30000" dirty="0" smtClean="0"/>
              <a:t>2</a:t>
            </a:r>
            <a:r>
              <a:rPr lang="en-GB" baseline="-25000" dirty="0" smtClean="0"/>
              <a:t>0</a:t>
            </a:r>
            <a:r>
              <a:rPr lang="en-GB" dirty="0" smtClean="0"/>
              <a:t> = 1.9 GeV</a:t>
            </a:r>
            <a:r>
              <a:rPr lang="en-GB" baseline="30000" dirty="0" smtClean="0"/>
              <a:t>2</a:t>
            </a:r>
            <a:r>
              <a:rPr lang="en-GB" dirty="0" smtClean="0"/>
              <a:t> is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3855" y="1859302"/>
            <a:ext cx="2052641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82" y="1002139"/>
            <a:ext cx="4176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QCD sum-rules constrain </a:t>
            </a:r>
            <a:r>
              <a:rPr lang="en-GB" i="1" dirty="0" err="1" smtClean="0"/>
              <a:t>A</a:t>
            </a:r>
            <a:r>
              <a:rPr lang="en-GB" i="1" baseline="-25000" dirty="0" err="1" smtClean="0"/>
              <a:t>g</a:t>
            </a:r>
            <a:r>
              <a:rPr lang="en-GB" i="1" dirty="0" err="1" smtClean="0"/>
              <a:t>,A</a:t>
            </a:r>
            <a:r>
              <a:rPr lang="en-GB" i="1" baseline="-25000" dirty="0" err="1" smtClean="0"/>
              <a:t>uv</a:t>
            </a:r>
            <a:r>
              <a:rPr lang="en-GB" i="1" dirty="0" err="1" smtClean="0"/>
              <a:t>,A</a:t>
            </a:r>
            <a:r>
              <a:rPr lang="en-GB" i="1" baseline="-25000" dirty="0" err="1" smtClean="0"/>
              <a:t>dv</a:t>
            </a:r>
            <a:endParaRPr lang="en-GB" i="1" baseline="-25000" dirty="0" smtClean="0"/>
          </a:p>
          <a:p>
            <a:r>
              <a:rPr lang="en-GB" baseline="-25000" dirty="0">
                <a:solidFill>
                  <a:srgbClr val="0070C0"/>
                </a:solidFill>
              </a:rPr>
              <a:t> </a:t>
            </a:r>
            <a:r>
              <a:rPr lang="en-GB" baseline="-25000" dirty="0" smtClean="0">
                <a:solidFill>
                  <a:srgbClr val="0070C0"/>
                </a:solidFill>
              </a:rPr>
              <a:t>                          </a:t>
            </a:r>
            <a:r>
              <a:rPr lang="en-GB" dirty="0" smtClean="0">
                <a:solidFill>
                  <a:srgbClr val="0070C0"/>
                </a:solidFill>
              </a:rPr>
              <a:t>sets the size of the strange PDF  and  the constraints              and</a:t>
            </a:r>
          </a:p>
          <a:p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                 ensure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/>
          <a:stretch/>
        </p:blipFill>
        <p:spPr bwMode="auto">
          <a:xfrm>
            <a:off x="4871775" y="1371468"/>
            <a:ext cx="1080000" cy="2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149" y="1859302"/>
            <a:ext cx="1260000" cy="24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06736"/>
            <a:ext cx="720000" cy="25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2763779"/>
            <a:ext cx="9108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There are 14 free parameters in the central fit determined by saturation of the </a:t>
            </a:r>
            <a:r>
              <a:rPr lang="el-GR" dirty="0" smtClean="0">
                <a:solidFill>
                  <a:srgbClr val="0070C0"/>
                </a:solidFill>
              </a:rPr>
              <a:t>χ</a:t>
            </a:r>
            <a:r>
              <a:rPr lang="en-GB" dirty="0" smtClean="0">
                <a:solidFill>
                  <a:srgbClr val="0070C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GB" baseline="-25000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rgbClr val="FF0000"/>
                </a:solidFill>
              </a:rPr>
              <a:t>(M</a:t>
            </a:r>
            <a:r>
              <a:rPr lang="en-GB" baseline="-25000" dirty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) = </a:t>
            </a:r>
            <a:r>
              <a:rPr lang="en-GB" dirty="0" smtClean="0">
                <a:solidFill>
                  <a:srgbClr val="FF0000"/>
                </a:solidFill>
              </a:rPr>
              <a:t>0.118 for central 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PDFs are evolved using the DGLAP equations  using QCDNUM and convoluted with coefficient functions to evaluate structure functions and hence measurable cross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9900"/>
                </a:solidFill>
              </a:rPr>
              <a:t>Heavy quark coefficient functions are evaluated by the Thorne Roberts Optimized Variable Flavour Number scheme – this is the standard, unless otherwise stated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9900"/>
                </a:solidFill>
              </a:rPr>
              <a:t>Fixed Flavour Number PDFs are also available at NLO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An LO fit with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GB" baseline="-25000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rgbClr val="FF0000"/>
                </a:solidFill>
              </a:rPr>
              <a:t>(M</a:t>
            </a:r>
            <a:r>
              <a:rPr lang="en-GB" baseline="-25000" dirty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) = </a:t>
            </a:r>
            <a:r>
              <a:rPr lang="en-GB" dirty="0" smtClean="0">
                <a:solidFill>
                  <a:srgbClr val="FF0000"/>
                </a:solidFill>
              </a:rPr>
              <a:t>0.130 is also provided with an alternative gluon (AG) parametrisation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The form of the </a:t>
            </a:r>
            <a:r>
              <a:rPr lang="el-GR" dirty="0">
                <a:solidFill>
                  <a:srgbClr val="0070C0"/>
                </a:solidFill>
              </a:rPr>
              <a:t>χ</a:t>
            </a:r>
            <a:r>
              <a:rPr lang="en-GB" dirty="0" smtClean="0">
                <a:solidFill>
                  <a:srgbClr val="0070C0"/>
                </a:solidFill>
              </a:rPr>
              <a:t>2 accounts for 169 correlated uncertainties, 162 from the input data sets and 7 from the procedure of combination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85" y="6164072"/>
            <a:ext cx="5609324" cy="7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1584" y="6421978"/>
            <a:ext cx="2133600" cy="476250"/>
          </a:xfrm>
        </p:spPr>
        <p:txBody>
          <a:bodyPr/>
          <a:lstStyle/>
          <a:p>
            <a:pPr>
              <a:defRPr/>
            </a:pPr>
            <a:fld id="{050A3B82-4B46-49F5-B793-1209BC95EBD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</a:t>
            </a:r>
            <a:r>
              <a:rPr lang="en-GB" sz="2000" b="1" dirty="0" smtClean="0"/>
              <a:t>HERAPDF specifications: sources of uncertainty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1484784"/>
            <a:ext cx="3240000" cy="321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784887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Experimental </a:t>
            </a:r>
          </a:p>
          <a:p>
            <a:r>
              <a:rPr lang="en-GB" b="1" dirty="0" smtClean="0"/>
              <a:t>Hessian uncertainties: 14 eigenvector pairs, evaluated with </a:t>
            </a:r>
            <a:r>
              <a:rPr lang="el-GR" b="1" dirty="0" smtClean="0"/>
              <a:t>Δχ</a:t>
            </a:r>
            <a:r>
              <a:rPr lang="en-GB" b="1" dirty="0" smtClean="0"/>
              <a:t>2 = 1</a:t>
            </a:r>
          </a:p>
          <a:p>
            <a:r>
              <a:rPr lang="en-GB" b="1" dirty="0" smtClean="0"/>
              <a:t>Cross checked uncertainties evaluated from the </a:t>
            </a:r>
            <a:r>
              <a:rPr lang="en-GB" b="1" dirty="0" err="1" smtClean="0"/>
              <a:t>r.m.s</a:t>
            </a:r>
            <a:r>
              <a:rPr lang="en-GB" b="1" dirty="0" smtClean="0"/>
              <a:t>. of MC replicas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554325"/>
            <a:ext cx="59046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Model</a:t>
            </a:r>
            <a:r>
              <a:rPr lang="en-GB" b="1" dirty="0" smtClean="0"/>
              <a:t>: Variation of input assumptions</a:t>
            </a:r>
          </a:p>
          <a:p>
            <a:r>
              <a:rPr lang="en-GB" b="1" dirty="0" smtClean="0"/>
              <a:t>Variation of charm mass and beauty mass parameters is restricted using  HERA charm and beauty data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82824"/>
              </p:ext>
            </p:extLst>
          </p:nvPr>
        </p:nvGraphicFramePr>
        <p:xfrm>
          <a:off x="341530" y="2815931"/>
          <a:ext cx="558062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98122"/>
                <a:gridCol w="1377153"/>
                <a:gridCol w="1377153"/>
              </a:tblGrid>
              <a:tr h="2745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Variation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central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Upper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lower</a:t>
                      </a:r>
                      <a:endParaRPr lang="en-GB" sz="1600" dirty="0"/>
                    </a:p>
                  </a:txBody>
                  <a:tcPr/>
                </a:tc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</a:t>
                      </a:r>
                      <a:r>
                        <a:rPr lang="en-GB" sz="1600" baseline="-25000" dirty="0" smtClean="0"/>
                        <a:t>s </a:t>
                      </a:r>
                      <a:r>
                        <a:rPr lang="en-GB" sz="1400" baseline="0" dirty="0" smtClean="0"/>
                        <a:t>size and shape</a:t>
                      </a:r>
                      <a:endParaRPr lang="en-GB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0.3</a:t>
                      </a:r>
                      <a:endParaRPr lang="en-GB" sz="1600" dirty="0"/>
                    </a:p>
                  </a:txBody>
                  <a:tcPr/>
                </a:tc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</a:t>
                      </a:r>
                      <a:r>
                        <a:rPr lang="en-GB" sz="1600" baseline="-25000" dirty="0" smtClean="0"/>
                        <a:t>c</a:t>
                      </a:r>
                      <a:r>
                        <a:rPr lang="en-GB" sz="1600" dirty="0" smtClean="0"/>
                        <a:t> (NLO)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1.37</a:t>
                      </a:r>
                      <a:endParaRPr lang="en-GB" sz="1600" dirty="0"/>
                    </a:p>
                  </a:txBody>
                  <a:tcPr/>
                </a:tc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</a:t>
                      </a:r>
                      <a:r>
                        <a:rPr lang="en-GB" sz="1600" baseline="-25000" dirty="0" smtClean="0"/>
                        <a:t>c</a:t>
                      </a:r>
                      <a:r>
                        <a:rPr lang="en-GB" sz="1600" dirty="0" smtClean="0"/>
                        <a:t> (NNLO)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1.53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1.41</a:t>
                      </a:r>
                      <a:endParaRPr lang="en-GB" sz="1600" dirty="0"/>
                    </a:p>
                  </a:txBody>
                  <a:tcPr/>
                </a:tc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</a:t>
                      </a:r>
                      <a:r>
                        <a:rPr lang="en-GB" sz="1600" baseline="-25000" dirty="0" smtClean="0"/>
                        <a:t>b</a:t>
                      </a:r>
                      <a:r>
                        <a:rPr lang="en-GB" sz="1600" dirty="0" smtClean="0"/>
                        <a:t> 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4.75</a:t>
                      </a:r>
                      <a:endParaRPr lang="en-GB" sz="1600" dirty="0"/>
                    </a:p>
                  </a:txBody>
                  <a:tcPr/>
                </a:tc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Q</a:t>
                      </a:r>
                      <a:r>
                        <a:rPr lang="en-GB" sz="1600" baseline="30000" dirty="0" smtClean="0"/>
                        <a:t>2</a:t>
                      </a:r>
                      <a:r>
                        <a:rPr lang="en-GB" sz="1600" baseline="-25000" dirty="0" smtClean="0"/>
                        <a:t>min</a:t>
                      </a:r>
                      <a:r>
                        <a:rPr lang="en-GB" sz="1600" dirty="0" smtClean="0"/>
                        <a:t> GeV</a:t>
                      </a:r>
                      <a:r>
                        <a:rPr lang="en-GB" sz="1600" baseline="30000" dirty="0" smtClean="0"/>
                        <a:t>2</a:t>
                      </a:r>
                      <a:endParaRPr lang="en-GB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5.0</a:t>
                      </a:r>
                      <a:endParaRPr lang="en-GB" sz="1600" dirty="0"/>
                    </a:p>
                  </a:txBody>
                  <a:tcPr/>
                </a:tc>
              </a:tr>
              <a:tr h="27454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Q</a:t>
                      </a:r>
                      <a:r>
                        <a:rPr lang="en-GB" sz="1600" baseline="30000" dirty="0" smtClean="0"/>
                        <a:t>2</a:t>
                      </a:r>
                      <a:r>
                        <a:rPr lang="en-GB" sz="1600" baseline="-25000" dirty="0" smtClean="0"/>
                        <a:t>min</a:t>
                      </a:r>
                      <a:r>
                        <a:rPr lang="en-GB" sz="1600" dirty="0" smtClean="0"/>
                        <a:t>(HiQ2)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12.5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5229200"/>
            <a:ext cx="626469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Parametrisation</a:t>
            </a:r>
          </a:p>
          <a:p>
            <a:r>
              <a:rPr lang="en-GB" b="1" dirty="0" smtClean="0"/>
              <a:t>Variation of Q</a:t>
            </a:r>
            <a:r>
              <a:rPr lang="en-GB" b="1" baseline="30000" dirty="0" smtClean="0"/>
              <a:t>2</a:t>
            </a:r>
            <a:r>
              <a:rPr lang="en-GB" b="1" baseline="-25000" dirty="0" smtClean="0"/>
              <a:t>0</a:t>
            </a:r>
            <a:r>
              <a:rPr lang="en-GB" b="1" dirty="0" smtClean="0"/>
              <a:t> = 1.9 ± 0.3 GeV</a:t>
            </a:r>
            <a:r>
              <a:rPr lang="en-GB" b="1" baseline="30000" dirty="0" smtClean="0"/>
              <a:t>2</a:t>
            </a:r>
            <a:r>
              <a:rPr lang="en-GB" b="1" dirty="0" smtClean="0"/>
              <a:t> and addition of 15</a:t>
            </a:r>
            <a:r>
              <a:rPr lang="en-GB" b="1" baseline="30000" dirty="0" smtClean="0"/>
              <a:t>th</a:t>
            </a:r>
            <a:r>
              <a:rPr lang="en-GB" b="1" dirty="0" smtClean="0"/>
              <a:t> parameters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237312"/>
            <a:ext cx="9036496" cy="646331"/>
          </a:xfrm>
          <a:prstGeom prst="rect">
            <a:avLst/>
          </a:prstGeom>
          <a:solidFill>
            <a:srgbClr val="F7CDDB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value of </a:t>
            </a:r>
            <a:r>
              <a:rPr lang="el-GR" dirty="0" smtClean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/>
              <a:t>) </a:t>
            </a:r>
            <a:r>
              <a:rPr lang="en-GB" dirty="0" smtClean="0"/>
              <a:t>is not treated as an uncertainty. The central value is </a:t>
            </a:r>
            <a:r>
              <a:rPr lang="el-GR" dirty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/>
              <a:t>) = 0.118 B</a:t>
            </a:r>
            <a:r>
              <a:rPr lang="en-GB" dirty="0" smtClean="0"/>
              <a:t>ut PDFs are supplied for </a:t>
            </a:r>
            <a:r>
              <a:rPr lang="el-GR" dirty="0"/>
              <a:t>α</a:t>
            </a:r>
            <a:r>
              <a:rPr lang="en-GB" baseline="-25000" dirty="0"/>
              <a:t>S</a:t>
            </a:r>
            <a:r>
              <a:rPr lang="en-GB" dirty="0"/>
              <a:t>(M</a:t>
            </a:r>
            <a:r>
              <a:rPr lang="en-GB" baseline="-25000" dirty="0"/>
              <a:t>Z</a:t>
            </a:r>
            <a:r>
              <a:rPr lang="en-GB" dirty="0"/>
              <a:t>) </a:t>
            </a:r>
            <a:r>
              <a:rPr lang="en-GB" dirty="0" smtClean="0"/>
              <a:t>values from 0.110 to 0.130 in steps of 0.001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6248" y="642918"/>
            <a:ext cx="4857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minimum value of Q</a:t>
            </a:r>
            <a:r>
              <a:rPr lang="en-GB" baseline="30000" dirty="0" smtClean="0"/>
              <a:t>2 </a:t>
            </a:r>
            <a:r>
              <a:rPr lang="en-GB" dirty="0" smtClean="0"/>
              <a:t>for data allowed in the fit is imposed to ensure that </a:t>
            </a:r>
            <a:r>
              <a:rPr lang="en-GB" dirty="0" err="1" smtClean="0"/>
              <a:t>pQCD</a:t>
            </a:r>
            <a:r>
              <a:rPr lang="en-GB" dirty="0" smtClean="0"/>
              <a:t> is applicable. For HERAPDF the usual value is Q</a:t>
            </a:r>
            <a:r>
              <a:rPr lang="en-GB" baseline="30000" dirty="0" smtClean="0"/>
              <a:t>2</a:t>
            </a:r>
            <a:r>
              <a:rPr lang="en-GB" dirty="0" smtClean="0"/>
              <a:t> &gt; 3.5 GeV</a:t>
            </a:r>
            <a:r>
              <a:rPr lang="en-GB" baseline="30000" dirty="0" smtClean="0"/>
              <a:t>2  </a:t>
            </a:r>
            <a:r>
              <a:rPr lang="en-GB" dirty="0" smtClean="0"/>
              <a:t>but consider the variation of </a:t>
            </a:r>
            <a:r>
              <a:rPr lang="el-GR" dirty="0" smtClean="0"/>
              <a:t>χ</a:t>
            </a:r>
            <a:r>
              <a:rPr lang="en-GB" dirty="0" smtClean="0"/>
              <a:t>2 with this cut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-60682" y="511161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Fits for two Q</a:t>
            </a:r>
            <a:r>
              <a:rPr lang="en-GB" baseline="30000" dirty="0" smtClean="0"/>
              <a:t>2</a:t>
            </a:r>
            <a:r>
              <a:rPr lang="en-GB" dirty="0" smtClean="0"/>
              <a:t> cuts were presented: HERAPDF2.0:  Q</a:t>
            </a:r>
            <a:r>
              <a:rPr lang="en-GB" baseline="30000" dirty="0" smtClean="0"/>
              <a:t>2</a:t>
            </a:r>
            <a:r>
              <a:rPr lang="en-GB" dirty="0" smtClean="0"/>
              <a:t> &gt; 3.5 and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HERAPDF2.0HiQ2: Q</a:t>
            </a:r>
            <a:r>
              <a:rPr lang="en-GB" baseline="30000" dirty="0" smtClean="0"/>
              <a:t>2</a:t>
            </a:r>
            <a:r>
              <a:rPr lang="en-GB" dirty="0" smtClean="0"/>
              <a:t> &gt;10 GeV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HERA kinematics is such that cutting out low Q</a:t>
            </a:r>
            <a:r>
              <a:rPr lang="en-GB" baseline="30000" dirty="0" smtClean="0"/>
              <a:t>2 </a:t>
            </a:r>
            <a:r>
              <a:rPr lang="en-GB" dirty="0" smtClean="0"/>
              <a:t>also cuts the lowest x values, thus HERAPDF2.0HiQ2 is used to assess possible bias in HERAPDF2.0 from including a kinematic region which might require treatment of:  non-perturbative effects; ln(1/x) </a:t>
            </a:r>
            <a:r>
              <a:rPr lang="en-GB" dirty="0" err="1" smtClean="0"/>
              <a:t>resummation</a:t>
            </a:r>
            <a:r>
              <a:rPr lang="en-GB" dirty="0" smtClean="0"/>
              <a:t>; saturation etc.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59318" y="2129203"/>
            <a:ext cx="48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66FF"/>
                </a:solidFill>
              </a:rPr>
              <a:t>The </a:t>
            </a:r>
            <a:r>
              <a:rPr lang="el-GR" dirty="0" smtClean="0">
                <a:solidFill>
                  <a:srgbClr val="0066FF"/>
                </a:solidFill>
              </a:rPr>
              <a:t>χ</a:t>
            </a:r>
            <a:r>
              <a:rPr lang="en-GB" dirty="0" smtClean="0">
                <a:solidFill>
                  <a:srgbClr val="0066FF"/>
                </a:solidFill>
              </a:rPr>
              <a:t>2 decreases with increase of Q</a:t>
            </a:r>
            <a:r>
              <a:rPr lang="en-GB" baseline="30000" dirty="0" smtClean="0">
                <a:solidFill>
                  <a:srgbClr val="0066FF"/>
                </a:solidFill>
              </a:rPr>
              <a:t>2 </a:t>
            </a:r>
            <a:r>
              <a:rPr lang="en-GB" dirty="0" smtClean="0">
                <a:solidFill>
                  <a:srgbClr val="0066FF"/>
                </a:solidFill>
              </a:rPr>
              <a:t>minimum  until Q</a:t>
            </a:r>
            <a:r>
              <a:rPr lang="en-GB" baseline="30000" dirty="0" smtClean="0">
                <a:solidFill>
                  <a:srgbClr val="0066FF"/>
                </a:solidFill>
              </a:rPr>
              <a:t>2</a:t>
            </a:r>
            <a:r>
              <a:rPr lang="en-GB" baseline="-25000" dirty="0" smtClean="0">
                <a:solidFill>
                  <a:srgbClr val="0066FF"/>
                </a:solidFill>
              </a:rPr>
              <a:t>min </a:t>
            </a:r>
            <a:r>
              <a:rPr lang="en-GB" dirty="0" smtClean="0">
                <a:solidFill>
                  <a:srgbClr val="0066FF"/>
                </a:solidFill>
              </a:rPr>
              <a:t>~ 10 -15 GeV</a:t>
            </a:r>
            <a:r>
              <a:rPr lang="en-GB" baseline="30000" dirty="0" smtClean="0">
                <a:solidFill>
                  <a:srgbClr val="0066FF"/>
                </a:solidFill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0066FF"/>
                </a:solidFill>
              </a:rPr>
              <a:t>The same effect was observed in HERA-1 </a:t>
            </a:r>
            <a:r>
              <a:rPr lang="en-GB" dirty="0" smtClean="0">
                <a:solidFill>
                  <a:srgbClr val="0066FF"/>
                </a:solidFill>
              </a:rPr>
              <a:t>data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0066FF"/>
                </a:solidFill>
              </a:rPr>
              <a:t>This is independent of heavy flavour scheme </a:t>
            </a:r>
            <a:endParaRPr lang="en-GB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0066FF"/>
                </a:solidFill>
              </a:rPr>
              <a:t>NLO is obviously better than LO but NNLO is not significantly better than NLO, for 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</a:t>
            </a:r>
            <a:r>
              <a:rPr lang="en-GB" sz="2000" b="1" dirty="0" smtClean="0"/>
              <a:t>HERAPDF specifications: minimum value of Q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041"/>
            <a:ext cx="4320000" cy="444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258537</TotalTime>
  <Words>2290</Words>
  <Application>Microsoft Office PowerPoint</Application>
  <PresentationFormat>On-screen Show (4:3)</PresentationFormat>
  <Paragraphs>245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and Z production at the Tevatron</dc:title>
  <dc:creator>Administrator</dc:creator>
  <cp:lastModifiedBy>amanda sarkar</cp:lastModifiedBy>
  <cp:revision>988</cp:revision>
  <dcterms:created xsi:type="dcterms:W3CDTF">2004-05-20T11:07:45Z</dcterms:created>
  <dcterms:modified xsi:type="dcterms:W3CDTF">2016-08-31T13:49:52Z</dcterms:modified>
</cp:coreProperties>
</file>