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80"/>
  </p:notesMasterIdLst>
  <p:handoutMasterIdLst>
    <p:handoutMasterId r:id="rId81"/>
  </p:handoutMasterIdLst>
  <p:sldIdLst>
    <p:sldId id="263" r:id="rId5"/>
    <p:sldId id="350" r:id="rId6"/>
    <p:sldId id="405" r:id="rId7"/>
    <p:sldId id="499" r:id="rId8"/>
    <p:sldId id="501" r:id="rId9"/>
    <p:sldId id="500" r:id="rId10"/>
    <p:sldId id="391" r:id="rId11"/>
    <p:sldId id="474" r:id="rId12"/>
    <p:sldId id="522" r:id="rId13"/>
    <p:sldId id="524" r:id="rId14"/>
    <p:sldId id="480" r:id="rId15"/>
    <p:sldId id="481" r:id="rId16"/>
    <p:sldId id="523" r:id="rId17"/>
    <p:sldId id="518" r:id="rId18"/>
    <p:sldId id="519" r:id="rId19"/>
    <p:sldId id="395" r:id="rId20"/>
    <p:sldId id="466" r:id="rId21"/>
    <p:sldId id="536" r:id="rId22"/>
    <p:sldId id="467" r:id="rId23"/>
    <p:sldId id="469" r:id="rId24"/>
    <p:sldId id="520" r:id="rId25"/>
    <p:sldId id="470" r:id="rId26"/>
    <p:sldId id="471" r:id="rId27"/>
    <p:sldId id="488" r:id="rId28"/>
    <p:sldId id="510" r:id="rId29"/>
    <p:sldId id="494" r:id="rId30"/>
    <p:sldId id="489" r:id="rId31"/>
    <p:sldId id="490" r:id="rId32"/>
    <p:sldId id="491" r:id="rId33"/>
    <p:sldId id="492" r:id="rId34"/>
    <p:sldId id="351" r:id="rId35"/>
    <p:sldId id="473" r:id="rId36"/>
    <p:sldId id="409" r:id="rId37"/>
    <p:sldId id="476" r:id="rId38"/>
    <p:sldId id="475" r:id="rId39"/>
    <p:sldId id="477" r:id="rId40"/>
    <p:sldId id="478" r:id="rId41"/>
    <p:sldId id="479" r:id="rId42"/>
    <p:sldId id="411" r:id="rId43"/>
    <p:sldId id="552" r:id="rId44"/>
    <p:sldId id="496" r:id="rId45"/>
    <p:sldId id="502" r:id="rId46"/>
    <p:sldId id="497" r:id="rId47"/>
    <p:sldId id="498" r:id="rId48"/>
    <p:sldId id="503" r:id="rId49"/>
    <p:sldId id="504" r:id="rId50"/>
    <p:sldId id="505" r:id="rId51"/>
    <p:sldId id="506" r:id="rId52"/>
    <p:sldId id="516" r:id="rId53"/>
    <p:sldId id="507" r:id="rId54"/>
    <p:sldId id="549" r:id="rId55"/>
    <p:sldId id="509" r:id="rId56"/>
    <p:sldId id="508" r:id="rId57"/>
    <p:sldId id="517" r:id="rId58"/>
    <p:sldId id="535" r:id="rId59"/>
    <p:sldId id="528" r:id="rId60"/>
    <p:sldId id="530" r:id="rId61"/>
    <p:sldId id="532" r:id="rId62"/>
    <p:sldId id="531" r:id="rId63"/>
    <p:sldId id="538" r:id="rId64"/>
    <p:sldId id="533" r:id="rId65"/>
    <p:sldId id="553" r:id="rId66"/>
    <p:sldId id="537" r:id="rId67"/>
    <p:sldId id="541" r:id="rId68"/>
    <p:sldId id="544" r:id="rId69"/>
    <p:sldId id="545" r:id="rId70"/>
    <p:sldId id="546" r:id="rId71"/>
    <p:sldId id="547" r:id="rId72"/>
    <p:sldId id="548" r:id="rId73"/>
    <p:sldId id="550" r:id="rId74"/>
    <p:sldId id="526" r:id="rId75"/>
    <p:sldId id="551" r:id="rId76"/>
    <p:sldId id="542" r:id="rId77"/>
    <p:sldId id="543" r:id="rId78"/>
    <p:sldId id="540" r:id="rId79"/>
  </p:sldIdLst>
  <p:sldSz cx="9144000" cy="6858000" type="screen4x3"/>
  <p:notesSz cx="7104063" cy="10234613"/>
  <p:defaultTextStyle>
    <a:defPPr>
      <a:defRPr lang="en-US"/>
    </a:defPPr>
    <a:lvl1pPr algn="l" rtl="0" eaLnBrk="0" fontAlgn="base" hangingPunct="0">
      <a:spcBef>
        <a:spcPct val="0"/>
      </a:spcBef>
      <a:spcAft>
        <a:spcPct val="0"/>
      </a:spcAft>
      <a:defRPr sz="3600" kern="1200">
        <a:solidFill>
          <a:schemeClr val="accent2"/>
        </a:solidFill>
        <a:latin typeface="Comic Sans MS" pitchFamily="66" charset="0"/>
        <a:ea typeface="+mn-ea"/>
        <a:cs typeface="+mn-cs"/>
      </a:defRPr>
    </a:lvl1pPr>
    <a:lvl2pPr marL="457200" algn="l" rtl="0" eaLnBrk="0" fontAlgn="base" hangingPunct="0">
      <a:spcBef>
        <a:spcPct val="0"/>
      </a:spcBef>
      <a:spcAft>
        <a:spcPct val="0"/>
      </a:spcAft>
      <a:defRPr sz="3600" kern="1200">
        <a:solidFill>
          <a:schemeClr val="accent2"/>
        </a:solidFill>
        <a:latin typeface="Comic Sans MS" pitchFamily="66" charset="0"/>
        <a:ea typeface="+mn-ea"/>
        <a:cs typeface="+mn-cs"/>
      </a:defRPr>
    </a:lvl2pPr>
    <a:lvl3pPr marL="914400" algn="l" rtl="0" eaLnBrk="0" fontAlgn="base" hangingPunct="0">
      <a:spcBef>
        <a:spcPct val="0"/>
      </a:spcBef>
      <a:spcAft>
        <a:spcPct val="0"/>
      </a:spcAft>
      <a:defRPr sz="3600" kern="1200">
        <a:solidFill>
          <a:schemeClr val="accent2"/>
        </a:solidFill>
        <a:latin typeface="Comic Sans MS" pitchFamily="66" charset="0"/>
        <a:ea typeface="+mn-ea"/>
        <a:cs typeface="+mn-cs"/>
      </a:defRPr>
    </a:lvl3pPr>
    <a:lvl4pPr marL="1371600" algn="l" rtl="0" eaLnBrk="0" fontAlgn="base" hangingPunct="0">
      <a:spcBef>
        <a:spcPct val="0"/>
      </a:spcBef>
      <a:spcAft>
        <a:spcPct val="0"/>
      </a:spcAft>
      <a:defRPr sz="3600" kern="1200">
        <a:solidFill>
          <a:schemeClr val="accent2"/>
        </a:solidFill>
        <a:latin typeface="Comic Sans MS" pitchFamily="66" charset="0"/>
        <a:ea typeface="+mn-ea"/>
        <a:cs typeface="+mn-cs"/>
      </a:defRPr>
    </a:lvl4pPr>
    <a:lvl5pPr marL="1828800" algn="l" rtl="0" eaLnBrk="0" fontAlgn="base" hangingPunct="0">
      <a:spcBef>
        <a:spcPct val="0"/>
      </a:spcBef>
      <a:spcAft>
        <a:spcPct val="0"/>
      </a:spcAft>
      <a:defRPr sz="3600" kern="1200">
        <a:solidFill>
          <a:schemeClr val="accent2"/>
        </a:solidFill>
        <a:latin typeface="Comic Sans MS" pitchFamily="66" charset="0"/>
        <a:ea typeface="+mn-ea"/>
        <a:cs typeface="+mn-cs"/>
      </a:defRPr>
    </a:lvl5pPr>
    <a:lvl6pPr marL="2286000" algn="l" defTabSz="914400" rtl="0" eaLnBrk="1" latinLnBrk="0" hangingPunct="1">
      <a:defRPr sz="3600" kern="1200">
        <a:solidFill>
          <a:schemeClr val="accent2"/>
        </a:solidFill>
        <a:latin typeface="Comic Sans MS" pitchFamily="66" charset="0"/>
        <a:ea typeface="+mn-ea"/>
        <a:cs typeface="+mn-cs"/>
      </a:defRPr>
    </a:lvl6pPr>
    <a:lvl7pPr marL="2743200" algn="l" defTabSz="914400" rtl="0" eaLnBrk="1" latinLnBrk="0" hangingPunct="1">
      <a:defRPr sz="3600" kern="1200">
        <a:solidFill>
          <a:schemeClr val="accent2"/>
        </a:solidFill>
        <a:latin typeface="Comic Sans MS" pitchFamily="66" charset="0"/>
        <a:ea typeface="+mn-ea"/>
        <a:cs typeface="+mn-cs"/>
      </a:defRPr>
    </a:lvl7pPr>
    <a:lvl8pPr marL="3200400" algn="l" defTabSz="914400" rtl="0" eaLnBrk="1" latinLnBrk="0" hangingPunct="1">
      <a:defRPr sz="3600" kern="1200">
        <a:solidFill>
          <a:schemeClr val="accent2"/>
        </a:solidFill>
        <a:latin typeface="Comic Sans MS" pitchFamily="66" charset="0"/>
        <a:ea typeface="+mn-ea"/>
        <a:cs typeface="+mn-cs"/>
      </a:defRPr>
    </a:lvl8pPr>
    <a:lvl9pPr marL="3657600" algn="l" defTabSz="914400" rtl="0" eaLnBrk="1" latinLnBrk="0" hangingPunct="1">
      <a:defRPr sz="3600" kern="1200">
        <a:solidFill>
          <a:schemeClr val="accent2"/>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a:srgbClr val="CCFFCC"/>
    <a:srgbClr val="FFFF99"/>
    <a:srgbClr val="FFFF66"/>
    <a:srgbClr val="CC0099"/>
    <a:srgbClr val="FF3300"/>
    <a:srgbClr val="DDDDD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35" autoAdjust="0"/>
    <p:restoredTop sz="90036" autoAdjust="0"/>
  </p:normalViewPr>
  <p:slideViewPr>
    <p:cSldViewPr>
      <p:cViewPr>
        <p:scale>
          <a:sx n="66" d="100"/>
          <a:sy n="66" d="100"/>
        </p:scale>
        <p:origin x="264" y="-380"/>
      </p:cViewPr>
      <p:guideLst>
        <p:guide orient="horz" pos="2160"/>
        <p:guide pos="2880"/>
      </p:guideLst>
    </p:cSldViewPr>
  </p:slideViewPr>
  <p:outlineViewPr>
    <p:cViewPr>
      <p:scale>
        <a:sx n="33" d="100"/>
        <a:sy n="33" d="100"/>
      </p:scale>
      <p:origin x="0" y="-9640"/>
    </p:cViewPr>
    <p:sldLst>
      <p:sld r:id="rId1" collapse="1"/>
    </p:sldLst>
  </p:outlineViewPr>
  <p:notesTextViewPr>
    <p:cViewPr>
      <p:scale>
        <a:sx n="66" d="100"/>
        <a:sy n="66" d="100"/>
      </p:scale>
      <p:origin x="0" y="0"/>
    </p:cViewPr>
  </p:notesTextViewPr>
  <p:sorterViewPr>
    <p:cViewPr varScale="1">
      <p:scale>
        <a:sx n="1" d="1"/>
        <a:sy n="1" d="1"/>
      </p:scale>
      <p:origin x="0" y="-9928"/>
    </p:cViewPr>
  </p:sorterViewPr>
  <p:notesViewPr>
    <p:cSldViewPr>
      <p:cViewPr varScale="1">
        <p:scale>
          <a:sx n="98" d="100"/>
          <a:sy n="98" d="100"/>
        </p:scale>
        <p:origin x="-1920" y="-112"/>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39.wmf"/><Relationship Id="rId2" Type="http://schemas.openxmlformats.org/officeDocument/2006/relationships/image" Target="../media/image238.wmf"/><Relationship Id="rId1" Type="http://schemas.openxmlformats.org/officeDocument/2006/relationships/image" Target="../media/image23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3.wmf"/><Relationship Id="rId2" Type="http://schemas.openxmlformats.org/officeDocument/2006/relationships/image" Target="../media/image242.wmf"/><Relationship Id="rId1" Type="http://schemas.openxmlformats.org/officeDocument/2006/relationships/image" Target="../media/image24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3.wmf"/><Relationship Id="rId2" Type="http://schemas.openxmlformats.org/officeDocument/2006/relationships/image" Target="../media/image242.wmf"/><Relationship Id="rId1" Type="http://schemas.openxmlformats.org/officeDocument/2006/relationships/image" Target="../media/image2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1"/>
            <a:ext cx="3078427" cy="511731"/>
          </a:xfrm>
          <a:prstGeom prst="rect">
            <a:avLst/>
          </a:prstGeom>
          <a:noFill/>
          <a:ln w="9525">
            <a:noFill/>
            <a:miter lim="800000"/>
            <a:headEnd/>
            <a:tailEnd/>
          </a:ln>
          <a:effectLst/>
        </p:spPr>
        <p:txBody>
          <a:bodyPr vert="horz" wrap="square" lIns="94540" tIns="47270" rIns="94540" bIns="47270" numCol="1" anchor="t" anchorCtr="0" compatLnSpc="1">
            <a:prstTxWarp prst="textNoShape">
              <a:avLst/>
            </a:prstTxWarp>
          </a:bodyPr>
          <a:lstStyle>
            <a:lvl1pPr>
              <a:defRPr sz="1200"/>
            </a:lvl1pPr>
          </a:lstStyle>
          <a:p>
            <a:pPr>
              <a:defRPr/>
            </a:pPr>
            <a:endParaRPr lang="en-GB"/>
          </a:p>
        </p:txBody>
      </p:sp>
      <p:sp>
        <p:nvSpPr>
          <p:cNvPr id="120835" name="Rectangle 3"/>
          <p:cNvSpPr>
            <a:spLocks noGrp="1" noChangeArrowheads="1"/>
          </p:cNvSpPr>
          <p:nvPr>
            <p:ph type="dt" sz="quarter" idx="1"/>
          </p:nvPr>
        </p:nvSpPr>
        <p:spPr bwMode="auto">
          <a:xfrm>
            <a:off x="4025637" y="1"/>
            <a:ext cx="3078427" cy="511731"/>
          </a:xfrm>
          <a:prstGeom prst="rect">
            <a:avLst/>
          </a:prstGeom>
          <a:noFill/>
          <a:ln w="9525">
            <a:noFill/>
            <a:miter lim="800000"/>
            <a:headEnd/>
            <a:tailEnd/>
          </a:ln>
          <a:effectLst/>
        </p:spPr>
        <p:txBody>
          <a:bodyPr vert="horz" wrap="square" lIns="94540" tIns="47270" rIns="94540" bIns="47270" numCol="1" anchor="t" anchorCtr="0" compatLnSpc="1">
            <a:prstTxWarp prst="textNoShape">
              <a:avLst/>
            </a:prstTxWarp>
          </a:bodyPr>
          <a:lstStyle>
            <a:lvl1pPr algn="r">
              <a:defRPr sz="1200"/>
            </a:lvl1pPr>
          </a:lstStyle>
          <a:p>
            <a:pPr>
              <a:defRPr/>
            </a:pPr>
            <a:endParaRPr lang="en-GB"/>
          </a:p>
        </p:txBody>
      </p:sp>
      <p:sp>
        <p:nvSpPr>
          <p:cNvPr id="120836" name="Rectangle 4"/>
          <p:cNvSpPr>
            <a:spLocks noGrp="1" noChangeArrowheads="1"/>
          </p:cNvSpPr>
          <p:nvPr>
            <p:ph type="ftr" sz="quarter" idx="2"/>
          </p:nvPr>
        </p:nvSpPr>
        <p:spPr bwMode="auto">
          <a:xfrm>
            <a:off x="0" y="9722883"/>
            <a:ext cx="3078427" cy="511731"/>
          </a:xfrm>
          <a:prstGeom prst="rect">
            <a:avLst/>
          </a:prstGeom>
          <a:noFill/>
          <a:ln w="9525">
            <a:noFill/>
            <a:miter lim="800000"/>
            <a:headEnd/>
            <a:tailEnd/>
          </a:ln>
          <a:effectLst/>
        </p:spPr>
        <p:txBody>
          <a:bodyPr vert="horz" wrap="square" lIns="94540" tIns="47270" rIns="94540" bIns="47270" numCol="1" anchor="b" anchorCtr="0" compatLnSpc="1">
            <a:prstTxWarp prst="textNoShape">
              <a:avLst/>
            </a:prstTxWarp>
          </a:bodyPr>
          <a:lstStyle>
            <a:lvl1pPr>
              <a:defRPr sz="1200"/>
            </a:lvl1pPr>
          </a:lstStyle>
          <a:p>
            <a:pPr>
              <a:defRPr/>
            </a:pPr>
            <a:endParaRPr lang="en-GB"/>
          </a:p>
        </p:txBody>
      </p:sp>
      <p:sp>
        <p:nvSpPr>
          <p:cNvPr id="120837" name="Rectangle 5"/>
          <p:cNvSpPr>
            <a:spLocks noGrp="1" noChangeArrowheads="1"/>
          </p:cNvSpPr>
          <p:nvPr>
            <p:ph type="sldNum" sz="quarter" idx="3"/>
          </p:nvPr>
        </p:nvSpPr>
        <p:spPr bwMode="auto">
          <a:xfrm>
            <a:off x="4025637" y="9722883"/>
            <a:ext cx="3078427" cy="511731"/>
          </a:xfrm>
          <a:prstGeom prst="rect">
            <a:avLst/>
          </a:prstGeom>
          <a:noFill/>
          <a:ln w="9525">
            <a:noFill/>
            <a:miter lim="800000"/>
            <a:headEnd/>
            <a:tailEnd/>
          </a:ln>
          <a:effectLst/>
        </p:spPr>
        <p:txBody>
          <a:bodyPr vert="horz" wrap="square" lIns="94540" tIns="47270" rIns="94540" bIns="47270" numCol="1" anchor="b" anchorCtr="0" compatLnSpc="1">
            <a:prstTxWarp prst="textNoShape">
              <a:avLst/>
            </a:prstTxWarp>
          </a:bodyPr>
          <a:lstStyle>
            <a:lvl1pPr algn="r">
              <a:defRPr sz="1200"/>
            </a:lvl1pPr>
          </a:lstStyle>
          <a:p>
            <a:pPr>
              <a:defRPr/>
            </a:pPr>
            <a:fld id="{698B2667-A865-45C9-BCA2-2E9E64649A87}" type="slidenum">
              <a:rPr lang="en-GB"/>
              <a:pPr>
                <a:defRPr/>
              </a:pPr>
              <a:t>‹#›</a:t>
            </a:fld>
            <a:endParaRPr lang="en-GB"/>
          </a:p>
        </p:txBody>
      </p:sp>
    </p:spTree>
    <p:extLst>
      <p:ext uri="{BB962C8B-B14F-4D97-AF65-F5344CB8AC3E}">
        <p14:creationId xmlns:p14="http://schemas.microsoft.com/office/powerpoint/2010/main" val="3718087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1"/>
            <a:ext cx="3078427" cy="511731"/>
          </a:xfrm>
          <a:prstGeom prst="rect">
            <a:avLst/>
          </a:prstGeom>
          <a:noFill/>
          <a:ln w="9525">
            <a:noFill/>
            <a:miter lim="800000"/>
            <a:headEnd/>
            <a:tailEnd/>
          </a:ln>
          <a:effectLst/>
        </p:spPr>
        <p:txBody>
          <a:bodyPr vert="horz" wrap="square" lIns="94540" tIns="47270" rIns="94540" bIns="47270" numCol="1" anchor="t" anchorCtr="0" compatLnSpc="1">
            <a:prstTxWarp prst="textNoShape">
              <a:avLst/>
            </a:prstTxWarp>
          </a:bodyPr>
          <a:lstStyle>
            <a:lvl1pPr>
              <a:defRPr sz="1200">
                <a:latin typeface="Times" charset="0"/>
              </a:defRPr>
            </a:lvl1pPr>
          </a:lstStyle>
          <a:p>
            <a:pPr>
              <a:defRPr/>
            </a:pPr>
            <a:endParaRPr lang="en-GB" altLang="en-GB"/>
          </a:p>
        </p:txBody>
      </p:sp>
      <p:sp>
        <p:nvSpPr>
          <p:cNvPr id="13315" name="Rectangle 3"/>
          <p:cNvSpPr>
            <a:spLocks noGrp="1" noChangeArrowheads="1"/>
          </p:cNvSpPr>
          <p:nvPr>
            <p:ph type="dt" idx="1"/>
          </p:nvPr>
        </p:nvSpPr>
        <p:spPr bwMode="auto">
          <a:xfrm>
            <a:off x="4025637" y="1"/>
            <a:ext cx="3078427" cy="511731"/>
          </a:xfrm>
          <a:prstGeom prst="rect">
            <a:avLst/>
          </a:prstGeom>
          <a:noFill/>
          <a:ln w="9525">
            <a:noFill/>
            <a:miter lim="800000"/>
            <a:headEnd/>
            <a:tailEnd/>
          </a:ln>
          <a:effectLst/>
        </p:spPr>
        <p:txBody>
          <a:bodyPr vert="horz" wrap="square" lIns="94540" tIns="47270" rIns="94540" bIns="47270" numCol="1" anchor="t" anchorCtr="0" compatLnSpc="1">
            <a:prstTxWarp prst="textNoShape">
              <a:avLst/>
            </a:prstTxWarp>
          </a:bodyPr>
          <a:lstStyle>
            <a:lvl1pPr algn="r">
              <a:defRPr sz="1200">
                <a:latin typeface="Times" charset="0"/>
              </a:defRPr>
            </a:lvl1pPr>
          </a:lstStyle>
          <a:p>
            <a:pPr>
              <a:defRPr/>
            </a:pPr>
            <a:endParaRPr lang="en-GB" altLang="en-GB"/>
          </a:p>
        </p:txBody>
      </p:sp>
      <p:sp>
        <p:nvSpPr>
          <p:cNvPr id="76804" name="Rectangle 4"/>
          <p:cNvSpPr>
            <a:spLocks noGrp="1" noRot="1" noChangeAspect="1" noChangeArrowheads="1" noTextEdit="1"/>
          </p:cNvSpPr>
          <p:nvPr>
            <p:ph type="sldImg" idx="2"/>
          </p:nvPr>
        </p:nvSpPr>
        <p:spPr bwMode="auto">
          <a:xfrm>
            <a:off x="993775" y="768350"/>
            <a:ext cx="5116513" cy="3836988"/>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47210" y="4861441"/>
            <a:ext cx="5209646" cy="4605576"/>
          </a:xfrm>
          <a:prstGeom prst="rect">
            <a:avLst/>
          </a:prstGeom>
          <a:noFill/>
          <a:ln w="9525">
            <a:noFill/>
            <a:miter lim="800000"/>
            <a:headEnd/>
            <a:tailEnd/>
          </a:ln>
          <a:effectLst/>
        </p:spPr>
        <p:txBody>
          <a:bodyPr vert="horz" wrap="square" lIns="94540" tIns="47270" rIns="94540" bIns="47270" numCol="1" anchor="t" anchorCtr="0" compatLnSpc="1">
            <a:prstTxWarp prst="textNoShape">
              <a:avLst/>
            </a:prstTxWarp>
          </a:bodyPr>
          <a:lstStyle/>
          <a:p>
            <a:pPr lvl="0"/>
            <a:r>
              <a:rPr lang="en-GB" altLang="en-GB" noProof="0" smtClean="0"/>
              <a:t>Click to edit Master text styles</a:t>
            </a:r>
          </a:p>
          <a:p>
            <a:pPr lvl="1"/>
            <a:r>
              <a:rPr lang="en-GB" altLang="en-GB" noProof="0" smtClean="0"/>
              <a:t>Second level</a:t>
            </a:r>
          </a:p>
          <a:p>
            <a:pPr lvl="2"/>
            <a:r>
              <a:rPr lang="en-GB" altLang="en-GB" noProof="0" smtClean="0"/>
              <a:t>Third level</a:t>
            </a:r>
          </a:p>
          <a:p>
            <a:pPr lvl="3"/>
            <a:r>
              <a:rPr lang="en-GB" altLang="en-GB" noProof="0" smtClean="0"/>
              <a:t>Fourth level</a:t>
            </a:r>
          </a:p>
          <a:p>
            <a:pPr lvl="4"/>
            <a:r>
              <a:rPr lang="en-GB" altLang="en-GB" noProof="0" smtClean="0"/>
              <a:t>Fifth level</a:t>
            </a:r>
          </a:p>
        </p:txBody>
      </p:sp>
      <p:sp>
        <p:nvSpPr>
          <p:cNvPr id="13318" name="Rectangle 6"/>
          <p:cNvSpPr>
            <a:spLocks noGrp="1" noChangeArrowheads="1"/>
          </p:cNvSpPr>
          <p:nvPr>
            <p:ph type="ftr" sz="quarter" idx="4"/>
          </p:nvPr>
        </p:nvSpPr>
        <p:spPr bwMode="auto">
          <a:xfrm>
            <a:off x="0" y="9722883"/>
            <a:ext cx="3078427" cy="511731"/>
          </a:xfrm>
          <a:prstGeom prst="rect">
            <a:avLst/>
          </a:prstGeom>
          <a:noFill/>
          <a:ln w="9525">
            <a:noFill/>
            <a:miter lim="800000"/>
            <a:headEnd/>
            <a:tailEnd/>
          </a:ln>
          <a:effectLst/>
        </p:spPr>
        <p:txBody>
          <a:bodyPr vert="horz" wrap="square" lIns="94540" tIns="47270" rIns="94540" bIns="47270" numCol="1" anchor="b" anchorCtr="0" compatLnSpc="1">
            <a:prstTxWarp prst="textNoShape">
              <a:avLst/>
            </a:prstTxWarp>
          </a:bodyPr>
          <a:lstStyle>
            <a:lvl1pPr>
              <a:defRPr sz="1200">
                <a:latin typeface="Times" charset="0"/>
              </a:defRPr>
            </a:lvl1pPr>
          </a:lstStyle>
          <a:p>
            <a:pPr>
              <a:defRPr/>
            </a:pPr>
            <a:endParaRPr lang="en-GB" altLang="en-GB"/>
          </a:p>
        </p:txBody>
      </p:sp>
      <p:sp>
        <p:nvSpPr>
          <p:cNvPr id="13319" name="Rectangle 7"/>
          <p:cNvSpPr>
            <a:spLocks noGrp="1" noChangeArrowheads="1"/>
          </p:cNvSpPr>
          <p:nvPr>
            <p:ph type="sldNum" sz="quarter" idx="5"/>
          </p:nvPr>
        </p:nvSpPr>
        <p:spPr bwMode="auto">
          <a:xfrm>
            <a:off x="4025637" y="9722883"/>
            <a:ext cx="3078427" cy="511731"/>
          </a:xfrm>
          <a:prstGeom prst="rect">
            <a:avLst/>
          </a:prstGeom>
          <a:noFill/>
          <a:ln w="9525">
            <a:noFill/>
            <a:miter lim="800000"/>
            <a:headEnd/>
            <a:tailEnd/>
          </a:ln>
          <a:effectLst/>
        </p:spPr>
        <p:txBody>
          <a:bodyPr vert="horz" wrap="square" lIns="94540" tIns="47270" rIns="94540" bIns="47270" numCol="1" anchor="b" anchorCtr="0" compatLnSpc="1">
            <a:prstTxWarp prst="textNoShape">
              <a:avLst/>
            </a:prstTxWarp>
          </a:bodyPr>
          <a:lstStyle>
            <a:lvl1pPr algn="r">
              <a:defRPr sz="1200">
                <a:latin typeface="Times" charset="0"/>
              </a:defRPr>
            </a:lvl1pPr>
          </a:lstStyle>
          <a:p>
            <a:pPr>
              <a:defRPr/>
            </a:pPr>
            <a:fld id="{D2719757-B7D0-49B4-8885-02A142D445EA}" type="slidenum">
              <a:rPr lang="en-GB" altLang="en-GB"/>
              <a:pPr>
                <a:defRPr/>
              </a:pPr>
              <a:t>‹#›</a:t>
            </a:fld>
            <a:endParaRPr lang="en-GB" altLang="en-GB"/>
          </a:p>
        </p:txBody>
      </p:sp>
    </p:spTree>
    <p:extLst>
      <p:ext uri="{BB962C8B-B14F-4D97-AF65-F5344CB8AC3E}">
        <p14:creationId xmlns:p14="http://schemas.microsoft.com/office/powerpoint/2010/main" val="39291252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2719757-B7D0-49B4-8885-02A142D445EA}" type="slidenum">
              <a:rPr lang="en-GB" altLang="en-GB" smtClean="0"/>
              <a:pPr>
                <a:defRPr/>
              </a:pPr>
              <a:t>42</a:t>
            </a:fld>
            <a:endParaRPr lang="en-GB" altLang="en-GB"/>
          </a:p>
        </p:txBody>
      </p:sp>
    </p:spTree>
    <p:extLst>
      <p:ext uri="{BB962C8B-B14F-4D97-AF65-F5344CB8AC3E}">
        <p14:creationId xmlns:p14="http://schemas.microsoft.com/office/powerpoint/2010/main" val="297033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2719757-B7D0-49B4-8885-02A142D445EA}" type="slidenum">
              <a:rPr lang="en-GB" altLang="en-GB" smtClean="0"/>
              <a:pPr>
                <a:defRPr/>
              </a:pPr>
              <a:t>44</a:t>
            </a:fld>
            <a:endParaRPr lang="en-GB" altLang="en-GB"/>
          </a:p>
        </p:txBody>
      </p:sp>
    </p:spTree>
    <p:extLst>
      <p:ext uri="{BB962C8B-B14F-4D97-AF65-F5344CB8AC3E}">
        <p14:creationId xmlns:p14="http://schemas.microsoft.com/office/powerpoint/2010/main" val="3642588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2719757-B7D0-49B4-8885-02A142D445EA}" type="slidenum">
              <a:rPr lang="en-GB" altLang="en-GB" smtClean="0"/>
              <a:pPr>
                <a:defRPr/>
              </a:pPr>
              <a:t>68</a:t>
            </a:fld>
            <a:endParaRPr lang="en-GB" altLang="en-GB"/>
          </a:p>
        </p:txBody>
      </p:sp>
    </p:spTree>
    <p:extLst>
      <p:ext uri="{BB962C8B-B14F-4D97-AF65-F5344CB8AC3E}">
        <p14:creationId xmlns:p14="http://schemas.microsoft.com/office/powerpoint/2010/main" val="259548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082551"/>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5" name="Date Placeholder 4"/>
          <p:cNvSpPr>
            <a:spLocks noGrp="1"/>
          </p:cNvSpPr>
          <p:nvPr userDrawn="1">
            <p:ph type="dt" sz="quarter" idx="10"/>
          </p:nvPr>
        </p:nvSpPr>
        <p:spPr>
          <a:xfrm>
            <a:off x="0" y="0"/>
            <a:ext cx="1979613" cy="836613"/>
          </a:xfrm>
          <a:prstGeom prst="rect">
            <a:avLst/>
          </a:prstGeom>
        </p:spPr>
        <p:txBody>
          <a:bodyPr/>
          <a:lstStyle>
            <a:lvl1pPr>
              <a:defRPr sz="900"/>
            </a:lvl1pPr>
          </a:lstStyle>
          <a:p>
            <a:pPr>
              <a:defRPr/>
            </a:pPr>
            <a:r>
              <a:rPr lang="en-GB" altLang="en-US" dirty="0" smtClean="0"/>
              <a:t>Symposium on the 5</a:t>
            </a:r>
            <a:r>
              <a:rPr lang="en-GB" altLang="en-US" baseline="30000" dirty="0" smtClean="0"/>
              <a:t>th</a:t>
            </a:r>
            <a:r>
              <a:rPr lang="en-GB" altLang="en-US" dirty="0" smtClean="0"/>
              <a:t> Anniversary of the Opening of The Cockcroft Institute</a:t>
            </a:r>
          </a:p>
          <a:p>
            <a:pPr>
              <a:defRPr/>
            </a:pPr>
            <a:r>
              <a:rPr lang="en-GB" altLang="en-US" dirty="0" smtClean="0"/>
              <a:t>Dec 5</a:t>
            </a:r>
            <a:r>
              <a:rPr lang="en-GB" altLang="en-US" baseline="30000" dirty="0" smtClean="0"/>
              <a:t>th</a:t>
            </a:r>
            <a:r>
              <a:rPr lang="en-GB" altLang="en-US" dirty="0" smtClean="0"/>
              <a:t> 2011 </a:t>
            </a:r>
            <a:endParaRPr lang="en-US"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Box 4"/>
          <p:cNvSpPr txBox="1"/>
          <p:nvPr userDrawn="1"/>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4"/>
          <p:cNvSpPr>
            <a:spLocks noGrp="1"/>
          </p:cNvSpPr>
          <p:nvPr userDrawn="1">
            <p:ph type="dt" sz="quarter" idx="10"/>
          </p:nvPr>
        </p:nvSpPr>
        <p:spPr>
          <a:xfrm>
            <a:off x="0" y="0"/>
            <a:ext cx="1835150" cy="836613"/>
          </a:xfrm>
          <a:prstGeom prst="rect">
            <a:avLst/>
          </a:prstGeom>
        </p:spPr>
        <p:txBody>
          <a:bodyPr/>
          <a:lstStyle>
            <a:lvl1pPr>
              <a:defRPr/>
            </a:lvl1pPr>
          </a:lstStyle>
          <a:p>
            <a:pPr>
              <a:defRPr/>
            </a:pPr>
            <a:r>
              <a:rPr lang="en-US" altLang="en-US"/>
              <a:t>2</a:t>
            </a:r>
            <a:r>
              <a:rPr lang="en-US" altLang="en-US" baseline="30000"/>
              <a:t>nd</a:t>
            </a:r>
            <a:r>
              <a:rPr lang="en-US" altLang="en-US"/>
              <a:t> Intl Conference on Particle Physics</a:t>
            </a:r>
            <a:endParaRPr lang="en-GB" altLang="en-US"/>
          </a:p>
          <a:p>
            <a:pPr>
              <a:defRPr/>
            </a:pPr>
            <a:r>
              <a:rPr lang="en-US" altLang="en-US"/>
              <a:t>Dogus Universit Turkey </a:t>
            </a:r>
          </a:p>
          <a:p>
            <a:pPr>
              <a:defRPr/>
            </a:pPr>
            <a:r>
              <a:rPr lang="en-US" altLang="en-US"/>
              <a:t>June 20 to 25 2011</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4"/>
          <p:cNvSpPr>
            <a:spLocks noGrp="1"/>
          </p:cNvSpPr>
          <p:nvPr userDrawn="1">
            <p:ph type="dt" sz="quarter" idx="10"/>
          </p:nvPr>
        </p:nvSpPr>
        <p:spPr>
          <a:xfrm>
            <a:off x="0" y="0"/>
            <a:ext cx="1835150" cy="836613"/>
          </a:xfrm>
          <a:prstGeom prst="rect">
            <a:avLst/>
          </a:prstGeom>
        </p:spPr>
        <p:txBody>
          <a:bodyPr/>
          <a:lstStyle>
            <a:lvl1pPr>
              <a:defRPr sz="1000"/>
            </a:lvl1pPr>
          </a:lstStyle>
          <a:p>
            <a:pPr>
              <a:defRPr/>
            </a:pPr>
            <a:r>
              <a:rPr lang="en-US" altLang="en-US" dirty="0" smtClean="0"/>
              <a:t>2</a:t>
            </a:r>
            <a:r>
              <a:rPr lang="en-US" altLang="en-US" baseline="30000" dirty="0" smtClean="0"/>
              <a:t>nd</a:t>
            </a:r>
            <a:r>
              <a:rPr lang="en-US" altLang="en-US" dirty="0" smtClean="0"/>
              <a:t> Intl Conference on Particle Physics</a:t>
            </a:r>
            <a:endParaRPr lang="en-GB" altLang="en-US" dirty="0" smtClean="0"/>
          </a:p>
          <a:p>
            <a:pPr>
              <a:defRPr/>
            </a:pPr>
            <a:r>
              <a:rPr lang="en-US" altLang="en-US" dirty="0" err="1" smtClean="0"/>
              <a:t>Dogus</a:t>
            </a:r>
            <a:r>
              <a:rPr lang="en-US" altLang="en-US" dirty="0" smtClean="0"/>
              <a:t> </a:t>
            </a:r>
            <a:r>
              <a:rPr lang="en-US" altLang="en-US" dirty="0" err="1" smtClean="0"/>
              <a:t>Universit</a:t>
            </a:r>
            <a:r>
              <a:rPr lang="en-US" altLang="en-US" dirty="0" smtClean="0"/>
              <a:t> Turkey </a:t>
            </a:r>
          </a:p>
          <a:p>
            <a:pPr>
              <a:defRPr/>
            </a:pPr>
            <a:r>
              <a:rPr lang="en-US" altLang="en-US" dirty="0" smtClean="0"/>
              <a:t>June 20 to 25 2011</a:t>
            </a:r>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userDrawn="1">
            <p:ph type="dt" sz="quarter" idx="10"/>
          </p:nvPr>
        </p:nvSpPr>
        <p:spPr>
          <a:xfrm>
            <a:off x="0" y="0"/>
            <a:ext cx="1835150" cy="836613"/>
          </a:xfrm>
          <a:prstGeom prst="rect">
            <a:avLst/>
          </a:prstGeom>
        </p:spPr>
        <p:txBody>
          <a:bodyPr/>
          <a:lstStyle>
            <a:lvl1pPr>
              <a:defRPr/>
            </a:lvl1pPr>
          </a:lstStyle>
          <a:p>
            <a:pPr>
              <a:defRPr/>
            </a:pPr>
            <a:r>
              <a:rPr lang="en-US" altLang="en-US"/>
              <a:t>2</a:t>
            </a:r>
            <a:r>
              <a:rPr lang="en-US" altLang="en-US" baseline="30000"/>
              <a:t>nd</a:t>
            </a:r>
            <a:r>
              <a:rPr lang="en-US" altLang="en-US"/>
              <a:t> Intl Conference on Particle Physics</a:t>
            </a:r>
            <a:endParaRPr lang="en-GB" altLang="en-US"/>
          </a:p>
          <a:p>
            <a:pPr>
              <a:defRPr/>
            </a:pPr>
            <a:r>
              <a:rPr lang="en-US" altLang="en-US"/>
              <a:t>Dogus Universit Turkey </a:t>
            </a:r>
          </a:p>
          <a:p>
            <a:pPr>
              <a:defRPr/>
            </a:pPr>
            <a:r>
              <a:rPr lang="en-US" altLang="en-US"/>
              <a:t>June 20 to 25 2011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35150" y="53975"/>
            <a:ext cx="4824413" cy="9271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36513" y="44450"/>
            <a:ext cx="2087563" cy="936625"/>
          </a:xfrm>
          <a:prstGeom prst="rect">
            <a:avLst/>
          </a:prstGeom>
        </p:spPr>
        <p:txBody>
          <a:bodyPr/>
          <a:lstStyle>
            <a:lvl1pPr>
              <a:defRPr>
                <a:solidFill>
                  <a:schemeClr val="accent2"/>
                </a:solidFill>
              </a:defRPr>
            </a:lvl1pPr>
          </a:lstStyle>
          <a:p>
            <a:r>
              <a:rPr lang="en-US" altLang="en-US"/>
              <a:t>Liverpool JM Univ</a:t>
            </a:r>
          </a:p>
          <a:p>
            <a:r>
              <a:rPr lang="en-GB" altLang="en-US"/>
              <a:t>November 17th 2010</a:t>
            </a:r>
            <a:endParaRPr lang="en-US" altLang="en-US"/>
          </a:p>
          <a:p>
            <a:endParaRPr lang="en-US" altLang="en-US"/>
          </a:p>
        </p:txBody>
      </p:sp>
    </p:spTree>
    <p:extLst>
      <p:ext uri="{BB962C8B-B14F-4D97-AF65-F5344CB8AC3E}">
        <p14:creationId xmlns:p14="http://schemas.microsoft.com/office/powerpoint/2010/main" val="296028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Date Placeholder 4"/>
          <p:cNvSpPr>
            <a:spLocks noGrp="1"/>
          </p:cNvSpPr>
          <p:nvPr userDrawn="1">
            <p:ph type="dt" sz="quarter" idx="10"/>
          </p:nvPr>
        </p:nvSpPr>
        <p:spPr>
          <a:xfrm>
            <a:off x="0" y="0"/>
            <a:ext cx="1835150" cy="836613"/>
          </a:xfrm>
          <a:prstGeom prst="rect">
            <a:avLst/>
          </a:prstGeom>
        </p:spPr>
        <p:txBody>
          <a:bodyPr/>
          <a:lstStyle>
            <a:lvl1pPr>
              <a:defRPr sz="1000"/>
            </a:lvl1pPr>
          </a:lstStyle>
          <a:p>
            <a:pPr>
              <a:defRPr/>
            </a:pPr>
            <a:r>
              <a:rPr lang="en-GB" altLang="en-US" dirty="0" smtClean="0"/>
              <a:t>Higgs-Maxwell Meeting</a:t>
            </a:r>
          </a:p>
          <a:p>
            <a:pPr>
              <a:defRPr/>
            </a:pPr>
            <a:r>
              <a:rPr lang="en-GB" altLang="en-US" dirty="0" smtClean="0"/>
              <a:t>Royal Society of Edinburgh</a:t>
            </a:r>
          </a:p>
          <a:p>
            <a:pPr>
              <a:defRPr/>
            </a:pPr>
            <a:r>
              <a:rPr lang="en-GB" altLang="en-US" dirty="0" smtClean="0"/>
              <a:t>February 8</a:t>
            </a:r>
            <a:r>
              <a:rPr lang="en-GB" altLang="en-US" baseline="30000" dirty="0" smtClean="0"/>
              <a:t>th</a:t>
            </a:r>
            <a:r>
              <a:rPr lang="en-GB" altLang="en-US" dirty="0" smtClean="0"/>
              <a:t> 2012</a:t>
            </a:r>
            <a:endParaRPr lang="en-US" altLang="en-US" dirty="0"/>
          </a:p>
        </p:txBody>
      </p:sp>
    </p:spTree>
    <p:extLst>
      <p:ext uri="{BB962C8B-B14F-4D97-AF65-F5344CB8AC3E}">
        <p14:creationId xmlns:p14="http://schemas.microsoft.com/office/powerpoint/2010/main" val="1517030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Date Placeholder 4"/>
          <p:cNvSpPr>
            <a:spLocks noGrp="1"/>
          </p:cNvSpPr>
          <p:nvPr userDrawn="1">
            <p:ph type="dt" sz="quarter" idx="10"/>
          </p:nvPr>
        </p:nvSpPr>
        <p:spPr>
          <a:xfrm>
            <a:off x="0" y="0"/>
            <a:ext cx="1835150" cy="836613"/>
          </a:xfrm>
          <a:prstGeom prst="rect">
            <a:avLst/>
          </a:prstGeom>
        </p:spPr>
        <p:txBody>
          <a:bodyPr/>
          <a:lstStyle>
            <a:lvl1pPr>
              <a:defRPr sz="1000"/>
            </a:lvl1pPr>
          </a:lstStyle>
          <a:p>
            <a:pPr>
              <a:defRPr/>
            </a:pPr>
            <a:r>
              <a:rPr lang="en-GB" altLang="en-US" dirty="0" smtClean="0"/>
              <a:t>Higgs-Maxwell Meeting</a:t>
            </a:r>
          </a:p>
          <a:p>
            <a:pPr>
              <a:defRPr/>
            </a:pPr>
            <a:r>
              <a:rPr lang="en-GB" altLang="en-US" dirty="0" smtClean="0"/>
              <a:t>Royal Society of Edinburgh</a:t>
            </a:r>
          </a:p>
          <a:p>
            <a:pPr>
              <a:defRPr/>
            </a:pPr>
            <a:r>
              <a:rPr lang="en-GB" altLang="en-US" dirty="0" smtClean="0"/>
              <a:t>February 8</a:t>
            </a:r>
            <a:r>
              <a:rPr lang="en-GB" altLang="en-US" baseline="30000" dirty="0" smtClean="0"/>
              <a:t>th</a:t>
            </a:r>
            <a:r>
              <a:rPr lang="en-GB" altLang="en-US" dirty="0" smtClean="0"/>
              <a:t> 2012</a:t>
            </a:r>
            <a:endParaRPr lang="en-US" altLang="en-US" dirty="0"/>
          </a:p>
        </p:txBody>
      </p:sp>
    </p:spTree>
    <p:extLst>
      <p:ext uri="{BB962C8B-B14F-4D97-AF65-F5344CB8AC3E}">
        <p14:creationId xmlns:p14="http://schemas.microsoft.com/office/powerpoint/2010/main" val="212608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8" descr="H1-Event_high_quality"/>
          <p:cNvPicPr>
            <a:picLocks noChangeAspect="1" noChangeArrowheads="1"/>
          </p:cNvPicPr>
          <p:nvPr userDrawn="1"/>
        </p:nvPicPr>
        <p:blipFill>
          <a:blip r:embed="rId11" cstate="print">
            <a:lum bright="54000" contrast="-78000"/>
            <a:grayscl/>
          </a:blip>
          <a:srcRect l="12317" t="174" r="2473" b="6932"/>
          <a:stretch>
            <a:fillRect/>
          </a:stretch>
        </p:blipFill>
        <p:spPr bwMode="auto">
          <a:xfrm>
            <a:off x="0" y="0"/>
            <a:ext cx="9144000" cy="6858000"/>
          </a:xfrm>
          <a:prstGeom prst="rect">
            <a:avLst/>
          </a:prstGeom>
          <a:noFill/>
          <a:ln w="9525">
            <a:noFill/>
            <a:miter lim="800000"/>
            <a:headEnd/>
            <a:tailEnd/>
          </a:ln>
        </p:spPr>
      </p:pic>
      <p:sp>
        <p:nvSpPr>
          <p:cNvPr id="1048" name="Rectangle 24"/>
          <p:cNvSpPr>
            <a:spLocks noGrp="1" noChangeArrowheads="1"/>
          </p:cNvSpPr>
          <p:nvPr>
            <p:ph type="title"/>
          </p:nvPr>
        </p:nvSpPr>
        <p:spPr bwMode="auto">
          <a:xfrm>
            <a:off x="2195513" y="125413"/>
            <a:ext cx="4464050" cy="927100"/>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ltLang="en-US" smtClean="0"/>
              <a:t>Title</a:t>
            </a:r>
          </a:p>
        </p:txBody>
      </p:sp>
      <p:sp>
        <p:nvSpPr>
          <p:cNvPr id="1054" name="Text Box 30"/>
          <p:cNvSpPr txBox="1">
            <a:spLocks noChangeArrowheads="1"/>
          </p:cNvSpPr>
          <p:nvPr userDrawn="1"/>
        </p:nvSpPr>
        <p:spPr bwMode="auto">
          <a:xfrm>
            <a:off x="7239000" y="609600"/>
            <a:ext cx="1219200" cy="457200"/>
          </a:xfrm>
          <a:prstGeom prst="rect">
            <a:avLst/>
          </a:prstGeom>
          <a:noFill/>
          <a:ln w="9525">
            <a:noFill/>
            <a:miter lim="800000"/>
            <a:headEnd/>
            <a:tailEnd/>
          </a:ln>
          <a:effectLst/>
        </p:spPr>
        <p:txBody>
          <a:bodyPr>
            <a:spAutoFit/>
          </a:bodyPr>
          <a:lstStyle/>
          <a:p>
            <a:pPr>
              <a:spcBef>
                <a:spcPct val="50000"/>
              </a:spcBef>
              <a:defRPr/>
            </a:pPr>
            <a:endParaRPr lang="en-GB" altLang="en-GB" sz="2400">
              <a:solidFill>
                <a:schemeClr val="tx1"/>
              </a:solidFill>
              <a:latin typeface="Symbol" pitchFamily="18" charset="2"/>
            </a:endParaRPr>
          </a:p>
        </p:txBody>
      </p:sp>
      <p:pic>
        <p:nvPicPr>
          <p:cNvPr id="6150" name="Picture 32" descr="Cockcroft_logo"/>
          <p:cNvPicPr>
            <a:picLocks noChangeAspect="1" noChangeArrowheads="1"/>
          </p:cNvPicPr>
          <p:nvPr userDrawn="1"/>
        </p:nvPicPr>
        <p:blipFill>
          <a:blip r:embed="rId12" cstate="print"/>
          <a:srcRect/>
          <a:stretch>
            <a:fillRect/>
          </a:stretch>
        </p:blipFill>
        <p:spPr bwMode="auto">
          <a:xfrm>
            <a:off x="8028781" y="125413"/>
            <a:ext cx="936625" cy="5286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9" r:id="rId8"/>
    <p:sldLayoutId id="2147483664" r:id="rId9"/>
  </p:sldLayoutIdLst>
  <p:timing>
    <p:tnLst>
      <p:par>
        <p:cTn id="1" dur="indefinite" restart="never" nodeType="tmRoot"/>
      </p:par>
    </p:tnLst>
  </p:timing>
  <p:hf sldNum="0" hdr="0" ftr="0"/>
  <p:txStyles>
    <p:titleStyle>
      <a:lvl1pPr algn="ctr" rtl="0" eaLnBrk="0" fontAlgn="base" hangingPunct="0">
        <a:spcBef>
          <a:spcPct val="0"/>
        </a:spcBef>
        <a:spcAft>
          <a:spcPct val="0"/>
        </a:spcAft>
        <a:defRPr sz="3200">
          <a:solidFill>
            <a:srgbClr val="0033CC"/>
          </a:solidFill>
          <a:latin typeface="+mj-lt"/>
          <a:ea typeface="+mj-ea"/>
          <a:cs typeface="+mj-cs"/>
        </a:defRPr>
      </a:lvl1pPr>
      <a:lvl2pPr algn="ctr" rtl="0" eaLnBrk="0" fontAlgn="base" hangingPunct="0">
        <a:spcBef>
          <a:spcPct val="0"/>
        </a:spcBef>
        <a:spcAft>
          <a:spcPct val="0"/>
        </a:spcAft>
        <a:defRPr sz="3200">
          <a:solidFill>
            <a:srgbClr val="0033CC"/>
          </a:solidFill>
          <a:latin typeface="Comic Sans MS" pitchFamily="66" charset="0"/>
        </a:defRPr>
      </a:lvl2pPr>
      <a:lvl3pPr algn="ctr" rtl="0" eaLnBrk="0" fontAlgn="base" hangingPunct="0">
        <a:spcBef>
          <a:spcPct val="0"/>
        </a:spcBef>
        <a:spcAft>
          <a:spcPct val="0"/>
        </a:spcAft>
        <a:defRPr sz="3200">
          <a:solidFill>
            <a:srgbClr val="0033CC"/>
          </a:solidFill>
          <a:latin typeface="Comic Sans MS" pitchFamily="66" charset="0"/>
        </a:defRPr>
      </a:lvl3pPr>
      <a:lvl4pPr algn="ctr" rtl="0" eaLnBrk="0" fontAlgn="base" hangingPunct="0">
        <a:spcBef>
          <a:spcPct val="0"/>
        </a:spcBef>
        <a:spcAft>
          <a:spcPct val="0"/>
        </a:spcAft>
        <a:defRPr sz="3200">
          <a:solidFill>
            <a:srgbClr val="0033CC"/>
          </a:solidFill>
          <a:latin typeface="Comic Sans MS" pitchFamily="66" charset="0"/>
        </a:defRPr>
      </a:lvl4pPr>
      <a:lvl5pPr algn="ctr" rtl="0" eaLnBrk="0" fontAlgn="base" hangingPunct="0">
        <a:spcBef>
          <a:spcPct val="0"/>
        </a:spcBef>
        <a:spcAft>
          <a:spcPct val="0"/>
        </a:spcAft>
        <a:defRPr sz="3200">
          <a:solidFill>
            <a:srgbClr val="0033CC"/>
          </a:solidFill>
          <a:latin typeface="Comic Sans MS" pitchFamily="66" charset="0"/>
        </a:defRPr>
      </a:lvl5pPr>
      <a:lvl6pPr marL="457200" algn="ctr" rtl="0" eaLnBrk="0" fontAlgn="base" hangingPunct="0">
        <a:spcBef>
          <a:spcPct val="0"/>
        </a:spcBef>
        <a:spcAft>
          <a:spcPct val="0"/>
        </a:spcAft>
        <a:defRPr sz="3200">
          <a:solidFill>
            <a:srgbClr val="0033CC"/>
          </a:solidFill>
          <a:latin typeface="Comic Sans MS" pitchFamily="66" charset="0"/>
        </a:defRPr>
      </a:lvl6pPr>
      <a:lvl7pPr marL="914400" algn="ctr" rtl="0" eaLnBrk="0" fontAlgn="base" hangingPunct="0">
        <a:spcBef>
          <a:spcPct val="0"/>
        </a:spcBef>
        <a:spcAft>
          <a:spcPct val="0"/>
        </a:spcAft>
        <a:defRPr sz="3200">
          <a:solidFill>
            <a:srgbClr val="0033CC"/>
          </a:solidFill>
          <a:latin typeface="Comic Sans MS" pitchFamily="66" charset="0"/>
        </a:defRPr>
      </a:lvl7pPr>
      <a:lvl8pPr marL="1371600" algn="ctr" rtl="0" eaLnBrk="0" fontAlgn="base" hangingPunct="0">
        <a:spcBef>
          <a:spcPct val="0"/>
        </a:spcBef>
        <a:spcAft>
          <a:spcPct val="0"/>
        </a:spcAft>
        <a:defRPr sz="3200">
          <a:solidFill>
            <a:srgbClr val="0033CC"/>
          </a:solidFill>
          <a:latin typeface="Comic Sans MS" pitchFamily="66" charset="0"/>
        </a:defRPr>
      </a:lvl8pPr>
      <a:lvl9pPr marL="1828800" algn="ctr" rtl="0" eaLnBrk="0" fontAlgn="base" hangingPunct="0">
        <a:spcBef>
          <a:spcPct val="0"/>
        </a:spcBef>
        <a:spcAft>
          <a:spcPct val="0"/>
        </a:spcAft>
        <a:defRPr sz="3200">
          <a:solidFill>
            <a:srgbClr val="0033CC"/>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defRPr sz="24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1600">
          <a:solidFill>
            <a:schemeClr val="tx1"/>
          </a:solidFill>
          <a:latin typeface="+mn-lt"/>
        </a:defRPr>
      </a:lvl5pPr>
      <a:lvl6pPr marL="2438400" indent="-228600" algn="l" rtl="0" eaLnBrk="0" fontAlgn="base" hangingPunct="0">
        <a:spcBef>
          <a:spcPct val="20000"/>
        </a:spcBef>
        <a:spcAft>
          <a:spcPct val="0"/>
        </a:spcAft>
        <a:buChar char="»"/>
        <a:defRPr sz="1600">
          <a:solidFill>
            <a:schemeClr val="tx1"/>
          </a:solidFill>
          <a:latin typeface="+mn-lt"/>
        </a:defRPr>
      </a:lvl6pPr>
      <a:lvl7pPr marL="2895600" indent="-228600" algn="l" rtl="0" eaLnBrk="0" fontAlgn="base" hangingPunct="0">
        <a:spcBef>
          <a:spcPct val="20000"/>
        </a:spcBef>
        <a:spcAft>
          <a:spcPct val="0"/>
        </a:spcAft>
        <a:buChar char="»"/>
        <a:defRPr sz="1600">
          <a:solidFill>
            <a:schemeClr val="tx1"/>
          </a:solidFill>
          <a:latin typeface="+mn-lt"/>
        </a:defRPr>
      </a:lvl7pPr>
      <a:lvl8pPr marL="3352800" indent="-228600" algn="l" rtl="0" eaLnBrk="0" fontAlgn="base" hangingPunct="0">
        <a:spcBef>
          <a:spcPct val="20000"/>
        </a:spcBef>
        <a:spcAft>
          <a:spcPct val="0"/>
        </a:spcAft>
        <a:buChar char="»"/>
        <a:defRPr sz="1600">
          <a:solidFill>
            <a:schemeClr val="tx1"/>
          </a:solidFill>
          <a:latin typeface="+mn-lt"/>
        </a:defRPr>
      </a:lvl8pPr>
      <a:lvl9pPr marL="38100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23.em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22.emf"/><Relationship Id="rId5" Type="http://schemas.openxmlformats.org/officeDocument/2006/relationships/image" Target="../media/image19.emf"/><Relationship Id="rId10" Type="http://schemas.openxmlformats.org/officeDocument/2006/relationships/image" Target="../media/image21.emf"/><Relationship Id="rId4" Type="http://schemas.openxmlformats.org/officeDocument/2006/relationships/image" Target="../media/image48.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40.png"/><Relationship Id="rId7"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37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183.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1.png"/><Relationship Id="rId1" Type="http://schemas.openxmlformats.org/officeDocument/2006/relationships/slideLayout" Target="../slideLayouts/slideLayout2.xml"/><Relationship Id="rId5" Type="http://schemas.openxmlformats.org/officeDocument/2006/relationships/image" Target="../media/image470.png"/><Relationship Id="rId4" Type="http://schemas.openxmlformats.org/officeDocument/2006/relationships/image" Target="../media/image50.emf"/></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31.png"/><Relationship Id="rId2" Type="http://schemas.openxmlformats.org/officeDocument/2006/relationships/image" Target="../media/image7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370.pn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96.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jpeg"/><Relationship Id="rId1" Type="http://schemas.openxmlformats.org/officeDocument/2006/relationships/slideLayout" Target="../slideLayouts/slideLayout3.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10.png"/><Relationship Id="rId13" Type="http://schemas.openxmlformats.org/officeDocument/2006/relationships/image" Target="../media/image1410.png"/><Relationship Id="rId3" Type="http://schemas.openxmlformats.org/officeDocument/2006/relationships/image" Target="../media/image422.png"/><Relationship Id="rId7" Type="http://schemas.openxmlformats.org/officeDocument/2006/relationships/image" Target="../media/image820.png"/><Relationship Id="rId12" Type="http://schemas.openxmlformats.org/officeDocument/2006/relationships/image" Target="../media/image131.png"/><Relationship Id="rId17" Type="http://schemas.openxmlformats.org/officeDocument/2006/relationships/image" Target="../media/image92.png"/><Relationship Id="rId2" Type="http://schemas.openxmlformats.org/officeDocument/2006/relationships/image" Target="../media/image85.jpeg"/><Relationship Id="rId16"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770.png"/><Relationship Id="rId11" Type="http://schemas.openxmlformats.org/officeDocument/2006/relationships/image" Target="../media/image1210.png"/><Relationship Id="rId5" Type="http://schemas.openxmlformats.org/officeDocument/2006/relationships/image" Target="../media/image91.png"/><Relationship Id="rId15" Type="http://schemas.openxmlformats.org/officeDocument/2006/relationships/image" Target="../media/image160.png"/><Relationship Id="rId10" Type="http://schemas.openxmlformats.org/officeDocument/2006/relationships/image" Target="../media/image1110.png"/><Relationship Id="rId4" Type="http://schemas.openxmlformats.org/officeDocument/2006/relationships/image" Target="../media/image511.png"/><Relationship Id="rId9" Type="http://schemas.openxmlformats.org/officeDocument/2006/relationships/image" Target="../media/image102.png"/><Relationship Id="rId14" Type="http://schemas.openxmlformats.org/officeDocument/2006/relationships/image" Target="../media/image151.png"/></Relationships>
</file>

<file path=ppt/slides/_rels/slide28.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780.png"/><Relationship Id="rId1" Type="http://schemas.openxmlformats.org/officeDocument/2006/relationships/slideLayout" Target="../slideLayouts/slideLayout2.xml"/><Relationship Id="rId6" Type="http://schemas.openxmlformats.org/officeDocument/2006/relationships/image" Target="../media/image811.png"/><Relationship Id="rId5" Type="http://schemas.openxmlformats.org/officeDocument/2006/relationships/image" Target="../media/image921.png"/><Relationship Id="rId4" Type="http://schemas.openxmlformats.org/officeDocument/2006/relationships/image" Target="../media/image801.png"/></Relationships>
</file>

<file path=ppt/slides/_rels/slide29.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87.emf"/><Relationship Id="rId7" Type="http://schemas.openxmlformats.org/officeDocument/2006/relationships/image" Target="../media/image107.png"/><Relationship Id="rId2" Type="http://schemas.openxmlformats.org/officeDocument/2006/relationships/image" Target="../media/image86.emf"/><Relationship Id="rId1" Type="http://schemas.openxmlformats.org/officeDocument/2006/relationships/slideLayout" Target="../slideLayouts/slideLayout2.xml"/><Relationship Id="rId6" Type="http://schemas.openxmlformats.org/officeDocument/2006/relationships/image" Target="../media/image89.emf"/><Relationship Id="rId11" Type="http://schemas.openxmlformats.org/officeDocument/2006/relationships/image" Target="../media/image97.png"/><Relationship Id="rId5" Type="http://schemas.openxmlformats.org/officeDocument/2006/relationships/image" Target="../media/image850.png"/><Relationship Id="rId10" Type="http://schemas.openxmlformats.org/officeDocument/2006/relationships/image" Target="../media/image91.jpeg"/><Relationship Id="rId4" Type="http://schemas.openxmlformats.org/officeDocument/2006/relationships/image" Target="../media/image88.emf"/><Relationship Id="rId9" Type="http://schemas.openxmlformats.org/officeDocument/2006/relationships/image" Target="../media/image90.e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xml"/><Relationship Id="rId6" Type="http://schemas.openxmlformats.org/officeDocument/2006/relationships/image" Target="../media/image101.emf"/><Relationship Id="rId5" Type="http://schemas.openxmlformats.org/officeDocument/2006/relationships/image" Target="../media/image940.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70.png"/></Relationships>
</file>

<file path=ppt/slides/_rels/slide33.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970.png"/><Relationship Id="rId7" Type="http://schemas.openxmlformats.org/officeDocument/2006/relationships/image" Target="../media/image1041.png"/><Relationship Id="rId12" Type="http://schemas.openxmlformats.org/officeDocument/2006/relationships/image" Target="../media/image930.png"/><Relationship Id="rId2" Type="http://schemas.openxmlformats.org/officeDocument/2006/relationships/image" Target="../media/image102.wmf"/><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1.jpeg"/><Relationship Id="rId5" Type="http://schemas.openxmlformats.org/officeDocument/2006/relationships/image" Target="../media/image103.jpeg"/><Relationship Id="rId10" Type="http://schemas.openxmlformats.org/officeDocument/2006/relationships/image" Target="../media/image106.png"/><Relationship Id="rId4" Type="http://schemas.openxmlformats.org/officeDocument/2006/relationships/image" Target="../media/image990.png"/><Relationship Id="rId9" Type="http://schemas.openxmlformats.org/officeDocument/2006/relationships/image" Target="../media/image920.png"/></Relationships>
</file>

<file path=ppt/slides/_rels/slide34.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image" Target="../media/image109.png"/><Relationship Id="rId7" Type="http://schemas.openxmlformats.org/officeDocument/2006/relationships/image" Target="../media/image106.emf"/><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114.pn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8.emf"/><Relationship Id="rId7" Type="http://schemas.openxmlformats.org/officeDocument/2006/relationships/image" Target="../media/image1130.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630.png"/><Relationship Id="rId4" Type="http://schemas.openxmlformats.org/officeDocument/2006/relationships/image" Target="../media/image610.png"/><Relationship Id="rId9" Type="http://schemas.openxmlformats.org/officeDocument/2006/relationships/image" Target="../media/image110.emf"/></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1.emf"/><Relationship Id="rId1" Type="http://schemas.openxmlformats.org/officeDocument/2006/relationships/slideLayout" Target="../slideLayouts/slideLayout2.xml"/><Relationship Id="rId6" Type="http://schemas.openxmlformats.org/officeDocument/2006/relationships/image" Target="../media/image1171.png"/><Relationship Id="rId5" Type="http://schemas.openxmlformats.org/officeDocument/2006/relationships/image" Target="../media/image87.emf"/><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jpeg"/><Relationship Id="rId7" Type="http://schemas.openxmlformats.org/officeDocument/2006/relationships/image" Target="../media/image121.pn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03.jpeg"/><Relationship Id="rId9"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2.emf"/><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27.png"/><Relationship Id="rId4" Type="http://schemas.openxmlformats.org/officeDocument/2006/relationships/image" Target="../media/image113.emf"/></Relationships>
</file>

<file path=ppt/slides/_rels/slide39.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114.emf"/><Relationship Id="rId1" Type="http://schemas.openxmlformats.org/officeDocument/2006/relationships/slideLayout" Target="../slideLayouts/slideLayout2.xml"/><Relationship Id="rId6" Type="http://schemas.openxmlformats.org/officeDocument/2006/relationships/image" Target="../media/image1070.png"/><Relationship Id="rId5" Type="http://schemas.openxmlformats.org/officeDocument/2006/relationships/image" Target="../media/image136.png"/><Relationship Id="rId4" Type="http://schemas.openxmlformats.org/officeDocument/2006/relationships/image" Target="../media/image1040.pn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310.png"/><Relationship Id="rId3" Type="http://schemas.openxmlformats.org/officeDocument/2006/relationships/image" Target="../media/image64.png"/><Relationship Id="rId7" Type="http://schemas.openxmlformats.org/officeDocument/2006/relationships/image" Target="../media/image7.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11" Type="http://schemas.openxmlformats.org/officeDocument/2006/relationships/image" Target="../media/image14.png"/><Relationship Id="rId5" Type="http://schemas.openxmlformats.org/officeDocument/2006/relationships/image" Target="../media/image84.png"/><Relationship Id="rId10" Type="http://schemas.openxmlformats.org/officeDocument/2006/relationships/image" Target="../media/image123.png"/><Relationship Id="rId4" Type="http://schemas.openxmlformats.org/officeDocument/2006/relationships/image" Target="../media/image70.png"/><Relationship Id="rId9" Type="http://schemas.openxmlformats.org/officeDocument/2006/relationships/image" Target="../media/image7.png"/><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1.png"/><Relationship Id="rId1" Type="http://schemas.openxmlformats.org/officeDocument/2006/relationships/slideLayout" Target="../slideLayouts/slideLayout2.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1190.png"/><Relationship Id="rId13" Type="http://schemas.openxmlformats.org/officeDocument/2006/relationships/image" Target="../media/image1140.png"/><Relationship Id="rId3" Type="http://schemas.openxmlformats.org/officeDocument/2006/relationships/image" Target="../media/image1150.png"/><Relationship Id="rId7" Type="http://schemas.openxmlformats.org/officeDocument/2006/relationships/image" Target="../media/image4.png"/><Relationship Id="rId12" Type="http://schemas.openxmlformats.org/officeDocument/2006/relationships/image" Target="../media/image1240.png"/><Relationship Id="rId2" Type="http://schemas.openxmlformats.org/officeDocument/2006/relationships/image" Target="../media/image1200.png"/><Relationship Id="rId16" Type="http://schemas.openxmlformats.org/officeDocument/2006/relationships/image" Target="../media/image1280.png"/><Relationship Id="rId1" Type="http://schemas.openxmlformats.org/officeDocument/2006/relationships/slideLayout" Target="../slideLayouts/slideLayout2.xml"/><Relationship Id="rId6" Type="http://schemas.openxmlformats.org/officeDocument/2006/relationships/image" Target="../media/image1180.png"/><Relationship Id="rId11" Type="http://schemas.openxmlformats.org/officeDocument/2006/relationships/image" Target="../media/image1230.png"/><Relationship Id="rId5" Type="http://schemas.openxmlformats.org/officeDocument/2006/relationships/image" Target="../media/image1170.png"/><Relationship Id="rId15" Type="http://schemas.openxmlformats.org/officeDocument/2006/relationships/image" Target="../media/image1270.png"/><Relationship Id="rId10" Type="http://schemas.openxmlformats.org/officeDocument/2006/relationships/image" Target="../media/image1220.png"/><Relationship Id="rId4" Type="http://schemas.openxmlformats.org/officeDocument/2006/relationships/image" Target="../media/image1160.png"/><Relationship Id="rId9" Type="http://schemas.openxmlformats.org/officeDocument/2006/relationships/image" Target="../media/image137.png"/><Relationship Id="rId14" Type="http://schemas.openxmlformats.org/officeDocument/2006/relationships/image" Target="../media/image1261.png"/></Relationships>
</file>

<file path=ppt/slides/_rels/slide42.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4.png"/><Relationship Id="rId3" Type="http://schemas.openxmlformats.org/officeDocument/2006/relationships/image" Target="../media/image1211.png"/><Relationship Id="rId7" Type="http://schemas.openxmlformats.org/officeDocument/2006/relationships/image" Target="../media/image120.jpeg"/><Relationship Id="rId12" Type="http://schemas.openxmlformats.org/officeDocument/2006/relationships/image" Target="../media/image123.emf"/><Relationship Id="rId17" Type="http://schemas.openxmlformats.org/officeDocument/2006/relationships/image" Target="../media/image130.png"/><Relationship Id="rId2" Type="http://schemas.openxmlformats.org/officeDocument/2006/relationships/notesSlide" Target="../notesSlides/notesSlide1.xml"/><Relationship Id="rId16"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19.emf"/><Relationship Id="rId11" Type="http://schemas.openxmlformats.org/officeDocument/2006/relationships/image" Target="../media/image122.emf"/><Relationship Id="rId5" Type="http://schemas.openxmlformats.org/officeDocument/2006/relationships/image" Target="../media/image118.emf"/><Relationship Id="rId15" Type="http://schemas.openxmlformats.org/officeDocument/2006/relationships/image" Target="../media/image140.png"/><Relationship Id="rId10" Type="http://schemas.openxmlformats.org/officeDocument/2006/relationships/image" Target="../media/image121.emf"/><Relationship Id="rId19" Type="http://schemas.openxmlformats.org/officeDocument/2006/relationships/image" Target="../media/image124.emf"/><Relationship Id="rId4" Type="http://schemas.openxmlformats.org/officeDocument/2006/relationships/image" Target="../media/image117.emf"/><Relationship Id="rId9" Type="http://schemas.openxmlformats.org/officeDocument/2006/relationships/image" Target="../media/image1341.png"/><Relationship Id="rId14" Type="http://schemas.openxmlformats.org/officeDocument/2006/relationships/image" Target="../media/image139.png"/></Relationships>
</file>

<file path=ppt/slides/_rels/slide43.xml.rels><?xml version="1.0" encoding="UTF-8" standalone="yes"?>
<Relationships xmlns="http://schemas.openxmlformats.org/package/2006/relationships"><Relationship Id="rId8" Type="http://schemas.openxmlformats.org/officeDocument/2006/relationships/image" Target="../media/image1340.png"/><Relationship Id="rId3" Type="http://schemas.openxmlformats.org/officeDocument/2006/relationships/image" Target="../media/image135.pn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49.png"/><Relationship Id="rId4" Type="http://schemas.openxmlformats.org/officeDocument/2006/relationships/image" Target="../media/image126.jpeg"/><Relationship Id="rId9" Type="http://schemas.openxmlformats.org/officeDocument/2006/relationships/image" Target="../media/image142.png"/></Relationships>
</file>

<file path=ppt/slides/_rels/slide44.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490.png"/><Relationship Id="rId3" Type="http://schemas.openxmlformats.org/officeDocument/2006/relationships/image" Target="../media/image154.png"/><Relationship Id="rId21" Type="http://schemas.openxmlformats.org/officeDocument/2006/relationships/image" Target="../media/image159.png"/><Relationship Id="rId7" Type="http://schemas.openxmlformats.org/officeDocument/2006/relationships/image" Target="../media/image121.emf"/><Relationship Id="rId12" Type="http://schemas.openxmlformats.org/officeDocument/2006/relationships/image" Target="../media/image130.wmf"/><Relationship Id="rId17" Type="http://schemas.openxmlformats.org/officeDocument/2006/relationships/image" Target="../media/image156.png"/><Relationship Id="rId2" Type="http://schemas.openxmlformats.org/officeDocument/2006/relationships/notesSlide" Target="../notesSlides/notesSlide2.xml"/><Relationship Id="rId16" Type="http://schemas.openxmlformats.org/officeDocument/2006/relationships/image" Target="../media/image153.png"/><Relationship Id="rId20"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28.emf"/><Relationship Id="rId11" Type="http://schemas.openxmlformats.org/officeDocument/2006/relationships/image" Target="../media/image147.png"/><Relationship Id="rId5" Type="http://schemas.openxmlformats.org/officeDocument/2006/relationships/image" Target="../media/image127.emf"/><Relationship Id="rId15" Type="http://schemas.openxmlformats.org/officeDocument/2006/relationships/image" Target="../media/image1520.png"/><Relationship Id="rId10" Type="http://schemas.openxmlformats.org/officeDocument/2006/relationships/image" Target="../media/image129.wmf"/><Relationship Id="rId19" Type="http://schemas.openxmlformats.org/officeDocument/2006/relationships/image" Target="../media/image169.png"/><Relationship Id="rId4" Type="http://schemas.openxmlformats.org/officeDocument/2006/relationships/image" Target="../media/image155.png"/><Relationship Id="rId9" Type="http://schemas.openxmlformats.org/officeDocument/2006/relationships/image" Target="../media/image1450.png"/><Relationship Id="rId14" Type="http://schemas.openxmlformats.org/officeDocument/2006/relationships/image" Target="../media/image131.wmf"/><Relationship Id="rId22" Type="http://schemas.openxmlformats.org/officeDocument/2006/relationships/image" Target="../media/image161.png"/></Relationships>
</file>

<file path=ppt/slides/_rels/slide45.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29.wmf"/><Relationship Id="rId4" Type="http://schemas.openxmlformats.org/officeDocument/2006/relationships/image" Target="../media/image133.emf"/></Relationships>
</file>

<file path=ppt/slides/_rels/slide46.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85.png"/><Relationship Id="rId18" Type="http://schemas.openxmlformats.org/officeDocument/2006/relationships/image" Target="../media/image174.png"/><Relationship Id="rId3" Type="http://schemas.openxmlformats.org/officeDocument/2006/relationships/image" Target="../media/image141.png"/><Relationship Id="rId7" Type="http://schemas.openxmlformats.org/officeDocument/2006/relationships/image" Target="../media/image149.wmf"/><Relationship Id="rId12" Type="http://schemas.openxmlformats.org/officeDocument/2006/relationships/image" Target="../media/image184.png"/><Relationship Id="rId17" Type="http://schemas.openxmlformats.org/officeDocument/2006/relationships/image" Target="../media/image172.png"/><Relationship Id="rId2" Type="http://schemas.openxmlformats.org/officeDocument/2006/relationships/image" Target="../media/image117.emf"/><Relationship Id="rId16"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82.png"/><Relationship Id="rId5" Type="http://schemas.openxmlformats.org/officeDocument/2006/relationships/image" Target="../media/image146.png"/><Relationship Id="rId15" Type="http://schemas.openxmlformats.org/officeDocument/2006/relationships/image" Target="../media/image168.png"/><Relationship Id="rId10" Type="http://schemas.openxmlformats.org/officeDocument/2006/relationships/image" Target="../media/image167.png"/><Relationship Id="rId19" Type="http://schemas.openxmlformats.org/officeDocument/2006/relationships/image" Target="../media/image175.png"/><Relationship Id="rId4" Type="http://schemas.openxmlformats.org/officeDocument/2006/relationships/image" Target="../media/image143.png"/><Relationship Id="rId9" Type="http://schemas.openxmlformats.org/officeDocument/2006/relationships/image" Target="../media/image150.emf"/><Relationship Id="rId14" Type="http://schemas.openxmlformats.org/officeDocument/2006/relationships/image" Target="../media/image186.png"/></Relationships>
</file>

<file path=ppt/slides/_rels/slide47.xml.rels><?xml version="1.0" encoding="UTF-8" standalone="yes"?>
<Relationships xmlns="http://schemas.openxmlformats.org/package/2006/relationships"><Relationship Id="rId8" Type="http://schemas.openxmlformats.org/officeDocument/2006/relationships/image" Target="../media/image130.wmf"/><Relationship Id="rId13" Type="http://schemas.openxmlformats.org/officeDocument/2006/relationships/image" Target="../media/image1760.png"/><Relationship Id="rId18" Type="http://schemas.openxmlformats.org/officeDocument/2006/relationships/image" Target="../media/image181.png"/><Relationship Id="rId3" Type="http://schemas.openxmlformats.org/officeDocument/2006/relationships/image" Target="../media/image166.png"/><Relationship Id="rId7" Type="http://schemas.openxmlformats.org/officeDocument/2006/relationships/image" Target="../media/image1710.png"/><Relationship Id="rId12" Type="http://schemas.openxmlformats.org/officeDocument/2006/relationships/image" Target="../media/image1750.png"/><Relationship Id="rId17" Type="http://schemas.openxmlformats.org/officeDocument/2006/relationships/image" Target="../media/image180.png"/><Relationship Id="rId2" Type="http://schemas.openxmlformats.org/officeDocument/2006/relationships/image" Target="../media/image1650.png"/><Relationship Id="rId16"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29.wmf"/><Relationship Id="rId11" Type="http://schemas.openxmlformats.org/officeDocument/2006/relationships/image" Target="../media/image1740.png"/><Relationship Id="rId5" Type="http://schemas.openxmlformats.org/officeDocument/2006/relationships/image" Target="../media/image1711.png"/><Relationship Id="rId15" Type="http://schemas.openxmlformats.org/officeDocument/2006/relationships/image" Target="../media/image178.png"/><Relationship Id="rId10" Type="http://schemas.openxmlformats.org/officeDocument/2006/relationships/image" Target="../media/image131.wmf"/><Relationship Id="rId4" Type="http://schemas.openxmlformats.org/officeDocument/2006/relationships/image" Target="../media/image176.png"/><Relationship Id="rId9" Type="http://schemas.openxmlformats.org/officeDocument/2006/relationships/image" Target="../media/image1720.png"/><Relationship Id="rId14" Type="http://schemas.openxmlformats.org/officeDocument/2006/relationships/image" Target="../media/image177.png"/></Relationships>
</file>

<file path=ppt/slides/_rels/slide4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50.emf"/><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51.emf"/></Relationships>
</file>

<file path=ppt/slides/_rels/slide49.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50.emf"/><Relationship Id="rId7" Type="http://schemas.openxmlformats.org/officeDocument/2006/relationships/image" Target="../media/image193.png"/><Relationship Id="rId12" Type="http://schemas.openxmlformats.org/officeDocument/2006/relationships/image" Target="../media/image198.png"/><Relationship Id="rId2" Type="http://schemas.openxmlformats.org/officeDocument/2006/relationships/image" Target="../media/image152.emf"/><Relationship Id="rId1" Type="http://schemas.openxmlformats.org/officeDocument/2006/relationships/slideLayout" Target="../slideLayouts/slideLayout2.xml"/><Relationship Id="rId6" Type="http://schemas.openxmlformats.org/officeDocument/2006/relationships/image" Target="../media/image1901.png"/><Relationship Id="rId11" Type="http://schemas.openxmlformats.org/officeDocument/2006/relationships/image" Target="../media/image154.jpeg"/><Relationship Id="rId5" Type="http://schemas.openxmlformats.org/officeDocument/2006/relationships/image" Target="../media/image188.png"/><Relationship Id="rId10" Type="http://schemas.openxmlformats.org/officeDocument/2006/relationships/image" Target="../media/image153.jpeg"/><Relationship Id="rId4" Type="http://schemas.openxmlformats.org/officeDocument/2006/relationships/image" Target="../media/image1621.png"/><Relationship Id="rId9" Type="http://schemas.openxmlformats.org/officeDocument/2006/relationships/image" Target="../media/image19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03.png"/><Relationship Id="rId5" Type="http://schemas.openxmlformats.org/officeDocument/2006/relationships/image" Target="../media/image18.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200.png"/><Relationship Id="rId7" Type="http://schemas.openxmlformats.org/officeDocument/2006/relationships/image" Target="../media/image203.png"/><Relationship Id="rId2" Type="http://schemas.openxmlformats.org/officeDocument/2006/relationships/image" Target="../media/image155.emf"/><Relationship Id="rId1" Type="http://schemas.openxmlformats.org/officeDocument/2006/relationships/slideLayout" Target="../slideLayouts/slideLayout2.xml"/><Relationship Id="rId6" Type="http://schemas.openxmlformats.org/officeDocument/2006/relationships/image" Target="../media/image1950.png"/><Relationship Id="rId11" Type="http://schemas.openxmlformats.org/officeDocument/2006/relationships/image" Target="../media/image206.png"/><Relationship Id="rId5" Type="http://schemas.openxmlformats.org/officeDocument/2006/relationships/image" Target="../media/image202.png"/><Relationship Id="rId10" Type="http://schemas.openxmlformats.org/officeDocument/2006/relationships/image" Target="../media/image205.png"/><Relationship Id="rId4" Type="http://schemas.openxmlformats.org/officeDocument/2006/relationships/image" Target="../media/image1930.png"/><Relationship Id="rId9" Type="http://schemas.openxmlformats.org/officeDocument/2006/relationships/image" Target="../media/image204.png"/></Relationships>
</file>

<file path=ppt/slides/_rels/slide51.xml.rels><?xml version="1.0" encoding="UTF-8" standalone="yes"?>
<Relationships xmlns="http://schemas.openxmlformats.org/package/2006/relationships"><Relationship Id="rId3" Type="http://schemas.openxmlformats.org/officeDocument/2006/relationships/image" Target="../media/image1880.png"/><Relationship Id="rId2" Type="http://schemas.openxmlformats.org/officeDocument/2006/relationships/image" Target="../media/image15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050.png"/><Relationship Id="rId3" Type="http://schemas.openxmlformats.org/officeDocument/2006/relationships/image" Target="../media/image157.emf"/><Relationship Id="rId7" Type="http://schemas.openxmlformats.org/officeDocument/2006/relationships/image" Target="../media/image99.emf"/><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98.emf"/><Relationship Id="rId5" Type="http://schemas.openxmlformats.org/officeDocument/2006/relationships/image" Target="../media/image158.emf"/><Relationship Id="rId4" Type="http://schemas.openxmlformats.org/officeDocument/2006/relationships/image" Target="../media/image208.png"/><Relationship Id="rId9" Type="http://schemas.openxmlformats.org/officeDocument/2006/relationships/image" Target="../media/image2060.png"/></Relationships>
</file>

<file path=ppt/slides/_rels/slide5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161.emf"/><Relationship Id="rId4" Type="http://schemas.openxmlformats.org/officeDocument/2006/relationships/image" Target="../media/image160.emf"/></Relationships>
</file>

<file path=ppt/slides/_rels/slide5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162.emf"/><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5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12.emf"/></Relationships>
</file>

<file path=ppt/slides/_rels/slide57.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2120.png"/></Relationships>
</file>

<file path=ppt/slides/_rels/slide5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165.emf"/><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59.xml.rels><?xml version="1.0" encoding="UTF-8" standalone="yes"?>
<Relationships xmlns="http://schemas.openxmlformats.org/package/2006/relationships"><Relationship Id="rId3" Type="http://schemas.openxmlformats.org/officeDocument/2006/relationships/image" Target="../media/image2190.png"/><Relationship Id="rId2" Type="http://schemas.openxmlformats.org/officeDocument/2006/relationships/image" Target="../media/image166.emf"/><Relationship Id="rId1" Type="http://schemas.openxmlformats.org/officeDocument/2006/relationships/slideLayout" Target="../slideLayouts/slideLayout2.xml"/><Relationship Id="rId4" Type="http://schemas.openxmlformats.org/officeDocument/2006/relationships/image" Target="../media/image220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image" Target="../media/image10.png"/><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6.png"/><Relationship Id="rId4" Type="http://schemas.openxmlformats.org/officeDocument/2006/relationships/image" Target="../media/image11.jpeg"/><Relationship Id="rId9" Type="http://schemas.openxmlformats.org/officeDocument/2006/relationships/image" Target="../media/image27.png"/><Relationship Id="rId1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167.emf"/><Relationship Id="rId7" Type="http://schemas.openxmlformats.org/officeDocument/2006/relationships/image" Target="../media/image226.png"/><Relationship Id="rId2"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168.emf"/></Relationships>
</file>

<file path=ppt/slides/_rels/slide6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233.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6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196.png"/><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16.png"/></Relationships>
</file>

<file path=ppt/slides/_rels/slide6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68.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69.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58.png"/><Relationship Id="rId3" Type="http://schemas.openxmlformats.org/officeDocument/2006/relationships/image" Target="../media/image2480.png"/><Relationship Id="rId7" Type="http://schemas.openxmlformats.org/officeDocument/2006/relationships/image" Target="../media/image252.png"/><Relationship Id="rId12" Type="http://schemas.openxmlformats.org/officeDocument/2006/relationships/image" Target="../media/image257.png"/><Relationship Id="rId17" Type="http://schemas.openxmlformats.org/officeDocument/2006/relationships/image" Target="../media/image262.png"/><Relationship Id="rId2" Type="http://schemas.openxmlformats.org/officeDocument/2006/relationships/image" Target="../media/image248.png"/><Relationship Id="rId16" Type="http://schemas.openxmlformats.org/officeDocument/2006/relationships/image" Target="../media/image261.png"/><Relationship Id="rId1" Type="http://schemas.openxmlformats.org/officeDocument/2006/relationships/slideLayout" Target="../slideLayouts/slideLayout2.xml"/><Relationship Id="rId6" Type="http://schemas.openxmlformats.org/officeDocument/2006/relationships/image" Target="../media/image251.png"/><Relationship Id="rId11" Type="http://schemas.openxmlformats.org/officeDocument/2006/relationships/image" Target="../media/image256.png"/><Relationship Id="rId5" Type="http://schemas.openxmlformats.org/officeDocument/2006/relationships/image" Target="../media/image250.png"/><Relationship Id="rId15" Type="http://schemas.openxmlformats.org/officeDocument/2006/relationships/image" Target="../media/image260.png"/><Relationship Id="rId10" Type="http://schemas.openxmlformats.org/officeDocument/2006/relationships/image" Target="../media/image255.png"/><Relationship Id="rId4" Type="http://schemas.openxmlformats.org/officeDocument/2006/relationships/image" Target="../media/image249.png"/><Relationship Id="rId9" Type="http://schemas.openxmlformats.org/officeDocument/2006/relationships/image" Target="../media/image235.png"/><Relationship Id="rId14" Type="http://schemas.openxmlformats.org/officeDocument/2006/relationships/image" Target="../media/image259.png"/></Relationships>
</file>

<file path=ppt/slides/_rels/slide71.xml.rels><?xml version="1.0" encoding="UTF-8" standalone="yes"?>
<Relationships xmlns="http://schemas.openxmlformats.org/package/2006/relationships"><Relationship Id="rId2" Type="http://schemas.openxmlformats.org/officeDocument/2006/relationships/image" Target="../media/image236.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237.wmf"/><Relationship Id="rId3" Type="http://schemas.openxmlformats.org/officeDocument/2006/relationships/image" Target="../media/image240.png"/><Relationship Id="rId7" Type="http://schemas.openxmlformats.org/officeDocument/2006/relationships/oleObject" Target="../embeddings/oleObject1.bin"/><Relationship Id="rId12" Type="http://schemas.openxmlformats.org/officeDocument/2006/relationships/image" Target="../media/image23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0.wmf"/><Relationship Id="rId11" Type="http://schemas.openxmlformats.org/officeDocument/2006/relationships/oleObject" Target="../embeddings/oleObject3.bin"/><Relationship Id="rId5" Type="http://schemas.openxmlformats.org/officeDocument/2006/relationships/image" Target="../media/image129.wmf"/><Relationship Id="rId10" Type="http://schemas.openxmlformats.org/officeDocument/2006/relationships/image" Target="../media/image238.wmf"/><Relationship Id="rId4" Type="http://schemas.openxmlformats.org/officeDocument/2006/relationships/image" Target="../media/image131.wmf"/><Relationship Id="rId9" Type="http://schemas.openxmlformats.org/officeDocument/2006/relationships/oleObject" Target="../embeddings/oleObject2.bin"/></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244.wmf"/><Relationship Id="rId7" Type="http://schemas.openxmlformats.org/officeDocument/2006/relationships/image" Target="../media/image241.wmf"/><Relationship Id="rId12" Type="http://schemas.openxmlformats.org/officeDocument/2006/relationships/image" Target="../media/image24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oleObject" Target="../embeddings/oleObject7.bin"/><Relationship Id="rId5" Type="http://schemas.openxmlformats.org/officeDocument/2006/relationships/image" Target="../media/image255.wmf"/><Relationship Id="rId10" Type="http://schemas.openxmlformats.org/officeDocument/2006/relationships/oleObject" Target="../embeddings/oleObject6.bin"/><Relationship Id="rId4" Type="http://schemas.openxmlformats.org/officeDocument/2006/relationships/image" Target="../media/image254.png"/><Relationship Id="rId9" Type="http://schemas.openxmlformats.org/officeDocument/2006/relationships/image" Target="../media/image242.wmf"/></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244.wmf"/><Relationship Id="rId7" Type="http://schemas.openxmlformats.org/officeDocument/2006/relationships/image" Target="../media/image241.wmf"/><Relationship Id="rId12" Type="http://schemas.openxmlformats.org/officeDocument/2006/relationships/image" Target="../media/image24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oleObject" Target="../embeddings/oleObject7.bin"/><Relationship Id="rId5" Type="http://schemas.openxmlformats.org/officeDocument/2006/relationships/image" Target="../media/image255.wmf"/><Relationship Id="rId10" Type="http://schemas.openxmlformats.org/officeDocument/2006/relationships/oleObject" Target="../embeddings/oleObject6.bin"/><Relationship Id="rId4" Type="http://schemas.openxmlformats.org/officeDocument/2006/relationships/image" Target="../media/image254.png"/><Relationship Id="rId9" Type="http://schemas.openxmlformats.org/officeDocument/2006/relationships/image" Target="../media/image242.wmf"/></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2627784" y="764704"/>
            <a:ext cx="4608512" cy="2522602"/>
          </a:xfrm>
        </p:spPr>
        <p:txBody>
          <a:bodyPr/>
          <a:lstStyle/>
          <a:p>
            <a:pPr>
              <a:spcAft>
                <a:spcPts val="0"/>
              </a:spcAft>
              <a:defRPr/>
            </a:pPr>
            <a:r>
              <a:rPr lang="en-GB" sz="4000" dirty="0" smtClean="0"/>
              <a:t>H1’s Legacy</a:t>
            </a:r>
            <a:br>
              <a:rPr lang="en-GB" sz="4000" dirty="0" smtClean="0"/>
            </a:br>
            <a:r>
              <a:rPr lang="en-GB" sz="4000" dirty="0" smtClean="0"/>
              <a:t>… </a:t>
            </a:r>
            <a:r>
              <a:rPr lang="en-GB" sz="2800" dirty="0" smtClean="0"/>
              <a:t>or nearly 40 years in as many minutes and with (too?) many overheads </a:t>
            </a:r>
            <a:r>
              <a:rPr lang="en-GB" b="1" dirty="0" smtClean="0">
                <a:solidFill>
                  <a:srgbClr val="FF0000"/>
                </a:solidFill>
              </a:rPr>
              <a:t>!</a:t>
            </a:r>
            <a:endParaRPr lang="en-GB" altLang="en-GB" b="1" dirty="0" smtClean="0">
              <a:solidFill>
                <a:srgbClr val="FF0000"/>
              </a:solidFill>
            </a:endParaRPr>
          </a:p>
        </p:txBody>
      </p:sp>
      <p:sp>
        <p:nvSpPr>
          <p:cNvPr id="7172" name="Text Box 33"/>
          <p:cNvSpPr txBox="1">
            <a:spLocks noChangeArrowheads="1"/>
          </p:cNvSpPr>
          <p:nvPr/>
        </p:nvSpPr>
        <p:spPr bwMode="auto">
          <a:xfrm>
            <a:off x="395537" y="3567787"/>
            <a:ext cx="8568952" cy="1015663"/>
          </a:xfrm>
          <a:prstGeom prst="rect">
            <a:avLst/>
          </a:prstGeom>
          <a:noFill/>
          <a:ln w="9525">
            <a:noFill/>
            <a:miter lim="800000"/>
            <a:headEnd/>
            <a:tailEnd/>
          </a:ln>
        </p:spPr>
        <p:txBody>
          <a:bodyPr wrap="square">
            <a:spAutoFit/>
          </a:bodyPr>
          <a:lstStyle/>
          <a:p>
            <a:pPr algn="ctr"/>
            <a:r>
              <a:rPr lang="en-GB" sz="2800" b="1" dirty="0">
                <a:solidFill>
                  <a:schemeClr val="tx1"/>
                </a:solidFill>
              </a:rPr>
              <a:t>John Dainton</a:t>
            </a:r>
            <a:endParaRPr lang="en-US" sz="2800" b="1" baseline="30000" dirty="0">
              <a:solidFill>
                <a:schemeClr val="tx1"/>
              </a:solidFill>
            </a:endParaRPr>
          </a:p>
          <a:p>
            <a:pPr algn="ctr"/>
            <a:endParaRPr lang="en-GB" sz="800" b="1" dirty="0">
              <a:solidFill>
                <a:schemeClr val="tx1"/>
              </a:solidFill>
            </a:endParaRPr>
          </a:p>
          <a:p>
            <a:pPr algn="ctr"/>
            <a:r>
              <a:rPr lang="en-GB" sz="2400" dirty="0" smtClean="0">
                <a:solidFill>
                  <a:schemeClr val="tx1"/>
                </a:solidFill>
              </a:rPr>
              <a:t>The Cockcroft </a:t>
            </a:r>
            <a:r>
              <a:rPr lang="en-GB" sz="2400" dirty="0" err="1" smtClean="0">
                <a:solidFill>
                  <a:schemeClr val="tx1"/>
                </a:solidFill>
              </a:rPr>
              <a:t>Istitute</a:t>
            </a:r>
            <a:r>
              <a:rPr lang="en-GB" sz="2400" dirty="0" smtClean="0">
                <a:solidFill>
                  <a:schemeClr val="tx1"/>
                </a:solidFill>
              </a:rPr>
              <a:t> and University of Lancaster, </a:t>
            </a:r>
            <a:r>
              <a:rPr lang="en-GB" sz="2400" dirty="0">
                <a:solidFill>
                  <a:schemeClr val="tx1"/>
                </a:solidFill>
              </a:rPr>
              <a:t>UK</a:t>
            </a:r>
          </a:p>
        </p:txBody>
      </p:sp>
      <p:sp>
        <p:nvSpPr>
          <p:cNvPr id="7" name="Text Box 33"/>
          <p:cNvSpPr txBox="1">
            <a:spLocks noChangeArrowheads="1"/>
          </p:cNvSpPr>
          <p:nvPr/>
        </p:nvSpPr>
        <p:spPr bwMode="auto">
          <a:xfrm>
            <a:off x="1979712" y="4566607"/>
            <a:ext cx="6624736" cy="2246769"/>
          </a:xfrm>
          <a:prstGeom prst="rect">
            <a:avLst/>
          </a:prstGeom>
          <a:noFill/>
          <a:ln w="9525">
            <a:noFill/>
            <a:miter lim="800000"/>
            <a:headEnd/>
            <a:tailEnd/>
          </a:ln>
        </p:spPr>
        <p:txBody>
          <a:bodyPr wrap="square">
            <a:spAutoFit/>
          </a:bodyPr>
          <a:lstStyle/>
          <a:p>
            <a:pPr marL="514350" indent="-514350">
              <a:buAutoNum type="arabicPeriod"/>
            </a:pPr>
            <a:r>
              <a:rPr lang="en-GB" sz="2800" dirty="0" smtClean="0">
                <a:solidFill>
                  <a:schemeClr val="tx1"/>
                </a:solidFill>
              </a:rPr>
              <a:t>Why in 1983 HERA and H1 </a:t>
            </a:r>
            <a:r>
              <a:rPr lang="en-GB" sz="2800" b="1" dirty="0" smtClean="0">
                <a:solidFill>
                  <a:srgbClr val="FF0000"/>
                </a:solidFill>
              </a:rPr>
              <a:t>?</a:t>
            </a:r>
            <a:r>
              <a:rPr lang="en-GB" sz="2800" dirty="0" smtClean="0">
                <a:solidFill>
                  <a:schemeClr val="tx1"/>
                </a:solidFill>
              </a:rPr>
              <a:t> </a:t>
            </a:r>
          </a:p>
          <a:p>
            <a:pPr marL="514350" indent="-514350">
              <a:buAutoNum type="arabicPeriod"/>
            </a:pPr>
            <a:r>
              <a:rPr lang="en-GB" sz="2800" dirty="0" smtClean="0">
                <a:solidFill>
                  <a:schemeClr val="tx1"/>
                </a:solidFill>
              </a:rPr>
              <a:t>Kinematics and Phenomenology</a:t>
            </a:r>
          </a:p>
          <a:p>
            <a:pPr marL="457200" indent="-457200">
              <a:buAutoNum type="arabicPeriod"/>
            </a:pPr>
            <a:r>
              <a:rPr lang="en-GB" sz="2800" dirty="0" smtClean="0">
                <a:solidFill>
                  <a:schemeClr val="tx1"/>
                </a:solidFill>
              </a:rPr>
              <a:t>Some Highlights </a:t>
            </a:r>
            <a:r>
              <a:rPr lang="en-GB" sz="2800" dirty="0" smtClean="0">
                <a:solidFill>
                  <a:schemeClr val="tx1"/>
                </a:solidFill>
              </a:rPr>
              <a:t>… so far</a:t>
            </a:r>
          </a:p>
          <a:p>
            <a:pPr marL="457200" indent="-457200">
              <a:buAutoNum type="arabicPeriod"/>
            </a:pPr>
            <a:r>
              <a:rPr lang="en-GB" sz="2800" dirty="0" smtClean="0">
                <a:solidFill>
                  <a:schemeClr val="tx1"/>
                </a:solidFill>
              </a:rPr>
              <a:t>Hindsight and Foresight</a:t>
            </a:r>
          </a:p>
          <a:p>
            <a:pPr marL="457200" indent="-457200">
              <a:buAutoNum type="arabicPeriod"/>
            </a:pPr>
            <a:endParaRPr lang="en-GB" sz="2800" dirty="0" smtClean="0">
              <a:solidFill>
                <a:schemeClr val="tx1"/>
              </a:solidFill>
            </a:endParaRPr>
          </a:p>
        </p:txBody>
      </p:sp>
      <p:sp>
        <p:nvSpPr>
          <p:cNvPr id="2" name="TextBox 1"/>
          <p:cNvSpPr txBox="1"/>
          <p:nvPr/>
        </p:nvSpPr>
        <p:spPr>
          <a:xfrm>
            <a:off x="-36512" y="455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Box 6"/>
              <p:cNvSpPr txBox="1">
                <a:spLocks noChangeArrowheads="1"/>
              </p:cNvSpPr>
              <p:nvPr/>
            </p:nvSpPr>
            <p:spPr bwMode="auto">
              <a:xfrm>
                <a:off x="35496" y="866550"/>
                <a:ext cx="9180513" cy="787588"/>
              </a:xfrm>
              <a:prstGeom prst="rect">
                <a:avLst/>
              </a:prstGeom>
              <a:noFill/>
              <a:ln w="9525">
                <a:noFill/>
                <a:miter lim="800000"/>
                <a:headEnd/>
                <a:tailEnd/>
              </a:ln>
            </p:spPr>
            <p:txBody>
              <a:bodyPr>
                <a:spAutoFit/>
              </a:bodyPr>
              <a:lstStyle/>
              <a:p>
                <a:pPr>
                  <a:spcAft>
                    <a:spcPts val="600"/>
                  </a:spcAft>
                </a:pPr>
                <a:r>
                  <a:rPr lang="en-GB" b="1" dirty="0" smtClean="0">
                    <a:solidFill>
                      <a:srgbClr val="FF0000"/>
                    </a:solidFill>
                    <a:sym typeface="Symbol" pitchFamily="18" charset="2"/>
                  </a:rPr>
                  <a:t></a:t>
                </a:r>
                <a:r>
                  <a:rPr lang="en-GB" dirty="0" smtClean="0">
                    <a:solidFill>
                      <a:schemeClr val="tx1"/>
                    </a:solidFill>
                  </a:rPr>
                  <a:t> </a:t>
                </a:r>
                <a:r>
                  <a:rPr lang="en-GB" sz="2800" dirty="0">
                    <a:solidFill>
                      <a:schemeClr val="tx1"/>
                    </a:solidFill>
                  </a:rPr>
                  <a:t>a</a:t>
                </a:r>
                <a:r>
                  <a:rPr lang="en-GB" sz="2800" dirty="0" smtClean="0">
                    <a:solidFill>
                      <a:schemeClr val="tx1"/>
                    </a:solidFill>
                  </a:rPr>
                  <a:t>symmetry </a:t>
                </a:r>
                <a14:m>
                  <m:oMath xmlns:m="http://schemas.openxmlformats.org/officeDocument/2006/math">
                    <m:r>
                      <a:rPr lang="en-GB" sz="2800" b="1" i="1">
                        <a:solidFill>
                          <a:schemeClr val="tx1"/>
                        </a:solidFill>
                        <a:latin typeface="Cambria Math" panose="02040503050406030204" pitchFamily="18" charset="0"/>
                        <a:ea typeface="Cambria Math" panose="02040503050406030204" pitchFamily="18" charset="0"/>
                      </a:rPr>
                      <m:t>𝑨</m:t>
                    </m:r>
                    <m:r>
                      <a:rPr lang="en-GB" sz="2800" b="1" i="1" smtClean="0">
                        <a:solidFill>
                          <a:schemeClr val="tx1"/>
                        </a:solidFill>
                        <a:latin typeface="Cambria Math" panose="02040503050406030204" pitchFamily="18" charset="0"/>
                        <a:ea typeface="Cambria Math" panose="02040503050406030204" pitchFamily="18" charset="0"/>
                      </a:rPr>
                      <m:t>=</m:t>
                    </m:r>
                    <m:f>
                      <m:fPr>
                        <m:ctrlPr>
                          <a:rPr lang="en-GB" sz="2800" b="1" i="1" smtClean="0">
                            <a:solidFill>
                              <a:schemeClr val="tx1"/>
                            </a:solidFill>
                            <a:latin typeface="Cambria Math" panose="02040503050406030204" pitchFamily="18" charset="0"/>
                            <a:ea typeface="Cambria Math" panose="02040503050406030204" pitchFamily="18" charset="0"/>
                          </a:rPr>
                        </m:ctrlPr>
                      </m:fPr>
                      <m:num>
                        <m:d>
                          <m:dPr>
                            <m:begChr m:val="⟨"/>
                            <m:endChr m:val="⟩"/>
                            <m:ctrlPr>
                              <a:rPr lang="en-GB" sz="2800" b="1" i="1" smtClean="0">
                                <a:solidFill>
                                  <a:schemeClr val="tx1"/>
                                </a:solidFill>
                                <a:latin typeface="Cambria Math" panose="02040503050406030204" pitchFamily="18" charset="0"/>
                                <a:ea typeface="Cambria Math" panose="02040503050406030204" pitchFamily="18" charset="0"/>
                              </a:rPr>
                            </m:ctrlPr>
                          </m:dPr>
                          <m:e>
                            <m:sSub>
                              <m:sSubPr>
                                <m:ctrlPr>
                                  <a:rPr lang="en-GB" sz="2800" b="1" i="1" smtClean="0">
                                    <a:solidFill>
                                      <a:schemeClr val="tx1"/>
                                    </a:solidFill>
                                    <a:latin typeface="Cambria Math" panose="02040503050406030204" pitchFamily="18" charset="0"/>
                                    <a:ea typeface="Cambria Math" panose="02040503050406030204" pitchFamily="18" charset="0"/>
                                  </a:rPr>
                                </m:ctrlPr>
                              </m:sSubPr>
                              <m:e>
                                <m:r>
                                  <a:rPr lang="en-GB" sz="2800" b="1" i="1" smtClean="0">
                                    <a:solidFill>
                                      <a:schemeClr val="tx1"/>
                                    </a:solidFill>
                                    <a:latin typeface="Cambria Math" panose="02040503050406030204" pitchFamily="18" charset="0"/>
                                    <a:ea typeface="Cambria Math" panose="02040503050406030204" pitchFamily="18" charset="0"/>
                                  </a:rPr>
                                  <m:t>𝒀</m:t>
                                </m:r>
                              </m:e>
                              <m:sub>
                                <m:r>
                                  <a:rPr lang="en-GB" sz="2800" b="1" i="1" smtClean="0">
                                    <a:solidFill>
                                      <a:schemeClr val="tx1"/>
                                    </a:solidFill>
                                    <a:latin typeface="Cambria Math" panose="02040503050406030204" pitchFamily="18" charset="0"/>
                                    <a:ea typeface="Cambria Math" panose="02040503050406030204" pitchFamily="18" charset="0"/>
                                  </a:rPr>
                                  <m:t>+</m:t>
                                </m:r>
                              </m:sub>
                            </m:sSub>
                          </m:e>
                        </m:d>
                        <m:r>
                          <a:rPr lang="en-GB" sz="2800" b="1" i="1" smtClean="0">
                            <a:solidFill>
                              <a:schemeClr val="tx1"/>
                            </a:solidFill>
                            <a:latin typeface="Cambria Math" panose="02040503050406030204" pitchFamily="18" charset="0"/>
                            <a:ea typeface="Cambria Math" panose="02040503050406030204" pitchFamily="18" charset="0"/>
                          </a:rPr>
                          <m:t>−</m:t>
                        </m:r>
                        <m:d>
                          <m:dPr>
                            <m:begChr m:val="⟨"/>
                            <m:endChr m:val="⟩"/>
                            <m:ctrlPr>
                              <a:rPr lang="en-GB" sz="2800" b="1" i="1">
                                <a:solidFill>
                                  <a:schemeClr val="tx1"/>
                                </a:solidFill>
                                <a:latin typeface="Cambria Math" panose="02040503050406030204" pitchFamily="18" charset="0"/>
                                <a:ea typeface="Cambria Math" panose="02040503050406030204" pitchFamily="18" charset="0"/>
                              </a:rPr>
                            </m:ctrlPr>
                          </m:dPr>
                          <m:e>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𝒀</m:t>
                                </m:r>
                              </m:e>
                              <m:sub>
                                <m:r>
                                  <a:rPr lang="en-GB" sz="2800" b="1" i="1" smtClean="0">
                                    <a:solidFill>
                                      <a:schemeClr val="tx1"/>
                                    </a:solidFill>
                                    <a:latin typeface="Cambria Math" panose="02040503050406030204" pitchFamily="18" charset="0"/>
                                    <a:ea typeface="Cambria Math" panose="02040503050406030204" pitchFamily="18" charset="0"/>
                                  </a:rPr>
                                  <m:t>−</m:t>
                                </m:r>
                              </m:sub>
                            </m:sSub>
                          </m:e>
                        </m:d>
                      </m:num>
                      <m:den>
                        <m:d>
                          <m:dPr>
                            <m:begChr m:val="⟨"/>
                            <m:endChr m:val="⟩"/>
                            <m:ctrlPr>
                              <a:rPr lang="en-GB" sz="2800" b="1" i="1">
                                <a:solidFill>
                                  <a:schemeClr val="tx1"/>
                                </a:solidFill>
                                <a:latin typeface="Cambria Math" panose="02040503050406030204" pitchFamily="18" charset="0"/>
                                <a:ea typeface="Cambria Math" panose="02040503050406030204" pitchFamily="18" charset="0"/>
                              </a:rPr>
                            </m:ctrlPr>
                          </m:dPr>
                          <m:e>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𝒀</m:t>
                                </m:r>
                              </m:e>
                              <m:sub>
                                <m:r>
                                  <a:rPr lang="en-GB" sz="2800" b="1" i="1">
                                    <a:solidFill>
                                      <a:schemeClr val="tx1"/>
                                    </a:solidFill>
                                    <a:latin typeface="Cambria Math" panose="02040503050406030204" pitchFamily="18" charset="0"/>
                                    <a:ea typeface="Cambria Math" panose="02040503050406030204" pitchFamily="18" charset="0"/>
                                  </a:rPr>
                                  <m:t>+</m:t>
                                </m:r>
                              </m:sub>
                            </m:sSub>
                          </m:e>
                        </m:d>
                        <m:r>
                          <a:rPr lang="en-GB" sz="2800" b="1" i="1" smtClean="0">
                            <a:solidFill>
                              <a:schemeClr val="tx1"/>
                            </a:solidFill>
                            <a:latin typeface="Cambria Math" panose="02040503050406030204" pitchFamily="18" charset="0"/>
                            <a:ea typeface="Cambria Math" panose="02040503050406030204" pitchFamily="18" charset="0"/>
                          </a:rPr>
                          <m:t>+</m:t>
                        </m:r>
                        <m:d>
                          <m:dPr>
                            <m:begChr m:val="⟨"/>
                            <m:endChr m:val="⟩"/>
                            <m:ctrlPr>
                              <a:rPr lang="en-GB" sz="2800" b="1" i="1">
                                <a:solidFill>
                                  <a:schemeClr val="tx1"/>
                                </a:solidFill>
                                <a:latin typeface="Cambria Math" panose="02040503050406030204" pitchFamily="18" charset="0"/>
                                <a:ea typeface="Cambria Math" panose="02040503050406030204" pitchFamily="18" charset="0"/>
                              </a:rPr>
                            </m:ctrlPr>
                          </m:dPr>
                          <m:e>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𝒀</m:t>
                                </m:r>
                              </m:e>
                              <m:sub>
                                <m:r>
                                  <a:rPr lang="en-GB" sz="2800" b="1" i="1">
                                    <a:solidFill>
                                      <a:schemeClr val="tx1"/>
                                    </a:solidFill>
                                    <a:latin typeface="Cambria Math" panose="02040503050406030204" pitchFamily="18" charset="0"/>
                                    <a:ea typeface="Cambria Math" panose="02040503050406030204" pitchFamily="18" charset="0"/>
                                  </a:rPr>
                                  <m:t>−</m:t>
                                </m:r>
                              </m:sub>
                            </m:sSub>
                          </m:e>
                        </m:d>
                      </m:den>
                    </m:f>
                    <m:r>
                      <a:rPr lang="en-GB" sz="2800" i="1">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rPr>
                      <m:t>𝑷</m:t>
                    </m:r>
                  </m:oMath>
                </a14:m>
                <a:r>
                  <a:rPr lang="en-GB" sz="2800" dirty="0" smtClean="0">
                    <a:solidFill>
                      <a:schemeClr val="tx1"/>
                    </a:solidFill>
                  </a:rPr>
                  <a:t> in </a:t>
                </a:r>
                <a14:m>
                  <m:oMath xmlns:m="http://schemas.openxmlformats.org/officeDocument/2006/math">
                    <m:sSubSup>
                      <m:sSubSupPr>
                        <m:ctrlPr>
                          <a:rPr lang="en-GB" sz="2800" b="1" i="1" smtClean="0">
                            <a:solidFill>
                              <a:schemeClr val="tx1"/>
                            </a:solidFill>
                            <a:latin typeface="Cambria Math" panose="02040503050406030204" pitchFamily="18" charset="0"/>
                          </a:rPr>
                        </m:ctrlPr>
                      </m:sSubSupPr>
                      <m:e>
                        <m:r>
                          <a:rPr lang="en-GB" sz="2800" b="1" i="1" smtClean="0">
                            <a:solidFill>
                              <a:schemeClr val="tx1"/>
                            </a:solidFill>
                            <a:latin typeface="Cambria Math" panose="02040503050406030204" pitchFamily="18" charset="0"/>
                          </a:rPr>
                          <m:t>𝒆</m:t>
                        </m:r>
                      </m:e>
                      <m:sub>
                        <m:r>
                          <a:rPr lang="en-GB" sz="2800" b="1" i="0" smtClean="0">
                            <a:solidFill>
                              <a:schemeClr val="tx1"/>
                            </a:solidFill>
                            <a:latin typeface="Cambria Math" panose="02040503050406030204" pitchFamily="18" charset="0"/>
                          </a:rPr>
                          <m:t>𝐑</m:t>
                        </m:r>
                        <m:r>
                          <a:rPr lang="en-GB" sz="2800" b="1" i="0" smtClean="0">
                            <a:solidFill>
                              <a:schemeClr val="tx1"/>
                            </a:solidFill>
                            <a:latin typeface="Cambria Math" panose="02040503050406030204" pitchFamily="18" charset="0"/>
                          </a:rPr>
                          <m:t>=</m:t>
                        </m:r>
                        <m:r>
                          <a:rPr lang="en-GB" sz="2800" b="1" i="1" smtClean="0">
                            <a:solidFill>
                              <a:schemeClr val="tx1"/>
                            </a:solidFill>
                            <a:latin typeface="Cambria Math" panose="02040503050406030204" pitchFamily="18" charset="0"/>
                          </a:rPr>
                          <m:t>+</m:t>
                        </m:r>
                        <m:f>
                          <m:fPr>
                            <m:ctrlPr>
                              <a:rPr lang="en-GB" sz="2800" b="1" i="1" smtClean="0">
                                <a:solidFill>
                                  <a:schemeClr val="tx1"/>
                                </a:solidFill>
                                <a:latin typeface="Cambria Math" panose="02040503050406030204" pitchFamily="18" charset="0"/>
                              </a:rPr>
                            </m:ctrlPr>
                          </m:fPr>
                          <m:num/>
                          <m:den>
                            <m:r>
                              <a:rPr lang="en-GB" sz="2800" b="1" i="0" smtClean="0">
                                <a:solidFill>
                                  <a:schemeClr val="tx1"/>
                                </a:solidFill>
                                <a:latin typeface="Cambria Math" panose="02040503050406030204" pitchFamily="18" charset="0"/>
                              </a:rPr>
                              <m:t>𝐋</m:t>
                            </m:r>
                          </m:den>
                        </m:f>
                        <m:r>
                          <a:rPr lang="en-GB" sz="2800" b="1" i="0" smtClean="0">
                            <a:solidFill>
                              <a:schemeClr val="tx1"/>
                            </a:solidFill>
                            <a:latin typeface="Cambria Math" panose="02040503050406030204" pitchFamily="18" charset="0"/>
                          </a:rPr>
                          <m:t>=</m:t>
                        </m:r>
                        <m:r>
                          <a:rPr lang="en-GB" sz="2800" b="1" i="1" smtClean="0">
                            <a:solidFill>
                              <a:schemeClr val="tx1"/>
                            </a:solidFill>
                            <a:latin typeface="Cambria Math" panose="02040503050406030204" pitchFamily="18" charset="0"/>
                          </a:rPr>
                          <m:t>−</m:t>
                        </m:r>
                      </m:sub>
                      <m:sup>
                        <m:r>
                          <a:rPr lang="en-GB" sz="2800" b="1" i="1" smtClean="0">
                            <a:solidFill>
                              <a:schemeClr val="tx1"/>
                            </a:solidFill>
                            <a:latin typeface="Cambria Math" panose="02040503050406030204" pitchFamily="18" charset="0"/>
                          </a:rPr>
                          <m:t>−</m:t>
                        </m:r>
                      </m:sup>
                    </m:sSubSup>
                    <m:r>
                      <a:rPr lang="en-GB" sz="2800" b="1" i="1">
                        <a:solidFill>
                          <a:schemeClr val="tx1"/>
                        </a:solidFill>
                        <a:latin typeface="Cambria Math" panose="02040503050406030204" pitchFamily="18" charset="0"/>
                      </a:rPr>
                      <m:t>𝒅</m:t>
                    </m:r>
                    <m:r>
                      <a:rPr lang="en-GB" sz="2800" b="1" i="1">
                        <a:solidFill>
                          <a:schemeClr val="tx1"/>
                        </a:solidFill>
                        <a:latin typeface="Cambria Math" panose="02040503050406030204" pitchFamily="18" charset="0"/>
                        <a:ea typeface="Cambria Math" panose="02040503050406030204" pitchFamily="18" charset="0"/>
                      </a:rPr>
                      <m:t>→</m:t>
                    </m:r>
                    <m:r>
                      <a:rPr lang="en-GB" sz="2800" b="1" i="1">
                        <a:solidFill>
                          <a:schemeClr val="tx1"/>
                        </a:solidFill>
                        <a:latin typeface="Cambria Math" panose="02040503050406030204" pitchFamily="18" charset="0"/>
                        <a:ea typeface="Cambria Math" panose="02040503050406030204" pitchFamily="18" charset="0"/>
                      </a:rPr>
                      <m:t>𝒆𝑿</m:t>
                    </m:r>
                  </m:oMath>
                </a14:m>
                <a:r>
                  <a:rPr lang="en-GB" sz="2800" b="1" dirty="0" smtClean="0">
                    <a:solidFill>
                      <a:schemeClr val="tx1"/>
                    </a:solidFill>
                    <a:sym typeface="Symbol" pitchFamily="18" charset="2"/>
                  </a:rPr>
                  <a:t> </a:t>
                </a:r>
                <a:r>
                  <a:rPr lang="en-GB" sz="2800" dirty="0" smtClean="0">
                    <a:solidFill>
                      <a:schemeClr val="tx1"/>
                    </a:solidFill>
                    <a:sym typeface="Symbol" pitchFamily="18" charset="2"/>
                  </a:rPr>
                  <a:t>1978</a:t>
                </a:r>
                <a:endParaRPr lang="en-GB" sz="2800" dirty="0">
                  <a:solidFill>
                    <a:schemeClr val="tx1"/>
                  </a:solidFill>
                  <a:sym typeface="Symbol" pitchFamily="18" charset="2"/>
                </a:endParaRPr>
              </a:p>
            </p:txBody>
          </p:sp>
        </mc:Choice>
        <mc:Fallback xmlns="">
          <p:sp>
            <p:nvSpPr>
              <p:cNvPr id="7" name="Text Box 6"/>
              <p:cNvSpPr txBox="1">
                <a:spLocks noRot="1" noChangeAspect="1" noMove="1" noResize="1" noEditPoints="1" noAdjustHandles="1" noChangeArrowheads="1" noChangeShapeType="1" noTextEdit="1"/>
              </p:cNvSpPr>
              <p:nvPr/>
            </p:nvSpPr>
            <p:spPr bwMode="auto">
              <a:xfrm>
                <a:off x="35496" y="866550"/>
                <a:ext cx="9180513" cy="787588"/>
              </a:xfrm>
              <a:prstGeom prst="rect">
                <a:avLst/>
              </a:prstGeom>
              <a:blipFill>
                <a:blip r:embed="rId2"/>
                <a:stretch>
                  <a:fillRect l="-2058" t="-19380" r="-199" b="-3101"/>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itle 1"/>
              <p:cNvSpPr txBox="1">
                <a:spLocks/>
              </p:cNvSpPr>
              <p:nvPr/>
            </p:nvSpPr>
            <p:spPr bwMode="auto">
              <a:xfrm>
                <a:off x="1187624" y="134255"/>
                <a:ext cx="6768752" cy="558441"/>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33CC"/>
                    </a:solidFill>
                    <a:latin typeface="+mj-lt"/>
                    <a:ea typeface="+mj-ea"/>
                    <a:cs typeface="+mj-cs"/>
                  </a:defRPr>
                </a:lvl1pPr>
                <a:lvl2pPr algn="ctr" rtl="0" eaLnBrk="0" fontAlgn="base" hangingPunct="0">
                  <a:spcBef>
                    <a:spcPct val="0"/>
                  </a:spcBef>
                  <a:spcAft>
                    <a:spcPct val="0"/>
                  </a:spcAft>
                  <a:defRPr sz="3200">
                    <a:solidFill>
                      <a:srgbClr val="0033CC"/>
                    </a:solidFill>
                    <a:latin typeface="Comic Sans MS" pitchFamily="66" charset="0"/>
                  </a:defRPr>
                </a:lvl2pPr>
                <a:lvl3pPr algn="ctr" rtl="0" eaLnBrk="0" fontAlgn="base" hangingPunct="0">
                  <a:spcBef>
                    <a:spcPct val="0"/>
                  </a:spcBef>
                  <a:spcAft>
                    <a:spcPct val="0"/>
                  </a:spcAft>
                  <a:defRPr sz="3200">
                    <a:solidFill>
                      <a:srgbClr val="0033CC"/>
                    </a:solidFill>
                    <a:latin typeface="Comic Sans MS" pitchFamily="66" charset="0"/>
                  </a:defRPr>
                </a:lvl3pPr>
                <a:lvl4pPr algn="ctr" rtl="0" eaLnBrk="0" fontAlgn="base" hangingPunct="0">
                  <a:spcBef>
                    <a:spcPct val="0"/>
                  </a:spcBef>
                  <a:spcAft>
                    <a:spcPct val="0"/>
                  </a:spcAft>
                  <a:defRPr sz="3200">
                    <a:solidFill>
                      <a:srgbClr val="0033CC"/>
                    </a:solidFill>
                    <a:latin typeface="Comic Sans MS" pitchFamily="66" charset="0"/>
                  </a:defRPr>
                </a:lvl4pPr>
                <a:lvl5pPr algn="ctr" rtl="0" eaLnBrk="0" fontAlgn="base" hangingPunct="0">
                  <a:spcBef>
                    <a:spcPct val="0"/>
                  </a:spcBef>
                  <a:spcAft>
                    <a:spcPct val="0"/>
                  </a:spcAft>
                  <a:defRPr sz="3200">
                    <a:solidFill>
                      <a:srgbClr val="0033CC"/>
                    </a:solidFill>
                    <a:latin typeface="Comic Sans MS" pitchFamily="66" charset="0"/>
                  </a:defRPr>
                </a:lvl5pPr>
                <a:lvl6pPr marL="457200" algn="ctr" rtl="0" eaLnBrk="0" fontAlgn="base" hangingPunct="0">
                  <a:spcBef>
                    <a:spcPct val="0"/>
                  </a:spcBef>
                  <a:spcAft>
                    <a:spcPct val="0"/>
                  </a:spcAft>
                  <a:defRPr sz="3200">
                    <a:solidFill>
                      <a:srgbClr val="0033CC"/>
                    </a:solidFill>
                    <a:latin typeface="Comic Sans MS" pitchFamily="66" charset="0"/>
                  </a:defRPr>
                </a:lvl6pPr>
                <a:lvl7pPr marL="914400" algn="ctr" rtl="0" eaLnBrk="0" fontAlgn="base" hangingPunct="0">
                  <a:spcBef>
                    <a:spcPct val="0"/>
                  </a:spcBef>
                  <a:spcAft>
                    <a:spcPct val="0"/>
                  </a:spcAft>
                  <a:defRPr sz="3200">
                    <a:solidFill>
                      <a:srgbClr val="0033CC"/>
                    </a:solidFill>
                    <a:latin typeface="Comic Sans MS" pitchFamily="66" charset="0"/>
                  </a:defRPr>
                </a:lvl7pPr>
                <a:lvl8pPr marL="1371600" algn="ctr" rtl="0" eaLnBrk="0" fontAlgn="base" hangingPunct="0">
                  <a:spcBef>
                    <a:spcPct val="0"/>
                  </a:spcBef>
                  <a:spcAft>
                    <a:spcPct val="0"/>
                  </a:spcAft>
                  <a:defRPr sz="3200">
                    <a:solidFill>
                      <a:srgbClr val="0033CC"/>
                    </a:solidFill>
                    <a:latin typeface="Comic Sans MS" pitchFamily="66" charset="0"/>
                  </a:defRPr>
                </a:lvl8pPr>
                <a:lvl9pPr marL="1828800" algn="ctr" rtl="0" eaLnBrk="0" fontAlgn="base" hangingPunct="0">
                  <a:spcBef>
                    <a:spcPct val="0"/>
                  </a:spcBef>
                  <a:spcAft>
                    <a:spcPct val="0"/>
                  </a:spcAft>
                  <a:defRPr sz="3200">
                    <a:solidFill>
                      <a:srgbClr val="0033CC"/>
                    </a:solidFill>
                    <a:latin typeface="Comic Sans MS" pitchFamily="66" charset="0"/>
                  </a:defRPr>
                </a:lvl9pPr>
              </a:lstStyle>
              <a:p>
                <a14:m>
                  <m:oMath xmlns:m="http://schemas.openxmlformats.org/officeDocument/2006/math">
                    <m:r>
                      <a:rPr lang="en-GB" b="1" i="1" kern="0" smtClean="0">
                        <a:latin typeface="Cambria Math" panose="02040503050406030204" pitchFamily="18" charset="0"/>
                      </a:rPr>
                      <m:t>𝑷</m:t>
                    </m:r>
                  </m:oMath>
                </a14:m>
                <a:r>
                  <a:rPr lang="en-GB" kern="0" dirty="0" smtClean="0"/>
                  <a:t> in Inelastic Electron Scattering</a:t>
                </a:r>
                <a:endParaRPr lang="en-GB" b="1" kern="0" dirty="0"/>
              </a:p>
            </p:txBody>
          </p:sp>
        </mc:Choice>
        <mc:Fallback xmlns="">
          <p:sp>
            <p:nvSpPr>
              <p:cNvPr id="4" name="Title 1"/>
              <p:cNvSpPr txBox="1">
                <a:spLocks noRot="1" noChangeAspect="1" noMove="1" noResize="1" noEditPoints="1" noAdjustHandles="1" noChangeArrowheads="1" noChangeShapeType="1" noTextEdit="1"/>
              </p:cNvSpPr>
              <p:nvPr/>
            </p:nvSpPr>
            <p:spPr bwMode="auto">
              <a:xfrm>
                <a:off x="1187624" y="134255"/>
                <a:ext cx="6768752" cy="558441"/>
              </a:xfrm>
              <a:prstGeom prst="rect">
                <a:avLst/>
              </a:prstGeom>
              <a:blipFill>
                <a:blip r:embed="rId3"/>
                <a:stretch>
                  <a:fillRect t="-9220"/>
                </a:stretch>
              </a:blipFill>
              <a:ln w="9525">
                <a:noFill/>
                <a:miter lim="800000"/>
                <a:headEnd/>
                <a:tailEnd/>
              </a:ln>
              <a:effectLst>
                <a:outerShdw dist="107763" dir="2700000" algn="ctr" rotWithShape="0">
                  <a:schemeClr val="bg2"/>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259632" y="95630"/>
                <a:ext cx="42639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accent2"/>
                          </a:solidFill>
                          <a:latin typeface="Cambria Math" panose="02040503050406030204" pitchFamily="18" charset="0"/>
                        </a:rPr>
                        <m:t>/</m:t>
                      </m:r>
                    </m:oMath>
                  </m:oMathPara>
                </a14:m>
                <a:endParaRPr lang="en-GB" b="1" dirty="0">
                  <a:solidFill>
                    <a:schemeClr val="accent2"/>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259632" y="95630"/>
                <a:ext cx="426399" cy="553998"/>
              </a:xfrm>
              <a:prstGeom prst="rect">
                <a:avLst/>
              </a:prstGeom>
              <a:blipFill>
                <a:blip r:embed="rId4"/>
                <a:stretch>
                  <a:fillRect/>
                </a:stretch>
              </a:blipFill>
            </p:spPr>
            <p:txBody>
              <a:bodyPr/>
              <a:lstStyle/>
              <a:p>
                <a:r>
                  <a:rPr lang="en-GB">
                    <a:noFill/>
                  </a:rPr>
                  <a:t> </a:t>
                </a:r>
              </a:p>
            </p:txBody>
          </p:sp>
        </mc:Fallback>
      </mc:AlternateContent>
      <p:pic>
        <p:nvPicPr>
          <p:cNvPr id="9" name="Picture 8"/>
          <p:cNvPicPr>
            <a:picLocks noChangeAspect="1"/>
          </p:cNvPicPr>
          <p:nvPr/>
        </p:nvPicPr>
        <p:blipFill>
          <a:blip r:embed="rId5"/>
          <a:stretch>
            <a:fillRect/>
          </a:stretch>
        </p:blipFill>
        <p:spPr>
          <a:xfrm>
            <a:off x="56918" y="1700809"/>
            <a:ext cx="6891346" cy="2781034"/>
          </a:xfrm>
          <a:prstGeom prst="rect">
            <a:avLst/>
          </a:prstGeom>
        </p:spPr>
      </p:pic>
      <p:sp>
        <p:nvSpPr>
          <p:cNvPr id="11" name="Text Box 6"/>
          <p:cNvSpPr txBox="1">
            <a:spLocks noChangeArrowheads="1"/>
          </p:cNvSpPr>
          <p:nvPr/>
        </p:nvSpPr>
        <p:spPr bwMode="auto">
          <a:xfrm>
            <a:off x="-36512" y="5085184"/>
            <a:ext cx="9361040" cy="646331"/>
          </a:xfrm>
          <a:prstGeom prst="rect">
            <a:avLst/>
          </a:prstGeom>
          <a:noFill/>
          <a:ln w="9525">
            <a:noFill/>
            <a:miter lim="800000"/>
            <a:headEnd/>
            <a:tailEnd/>
          </a:ln>
        </p:spPr>
        <p:txBody>
          <a:bodyPr wrap="square">
            <a:spAutoFit/>
          </a:bodyPr>
          <a:lstStyle/>
          <a:p>
            <a:pPr>
              <a:spcAft>
                <a:spcPts val="600"/>
              </a:spcAft>
            </a:pPr>
            <a:r>
              <a:rPr lang="en-GB" b="1" dirty="0" smtClean="0">
                <a:solidFill>
                  <a:srgbClr val="FF0000"/>
                </a:solidFill>
                <a:sym typeface="Symbol" pitchFamily="18" charset="2"/>
              </a:rPr>
              <a:t></a:t>
            </a:r>
            <a:r>
              <a:rPr lang="en-GB" dirty="0" smtClean="0">
                <a:solidFill>
                  <a:schemeClr val="tx1"/>
                </a:solidFill>
              </a:rPr>
              <a:t> </a:t>
            </a:r>
            <a:r>
              <a:rPr lang="en-GB" sz="2800" dirty="0">
                <a:solidFill>
                  <a:schemeClr val="tx1"/>
                </a:solidFill>
              </a:rPr>
              <a:t>p</a:t>
            </a:r>
            <a:r>
              <a:rPr lang="en-GB" sz="2800" dirty="0" smtClean="0">
                <a:solidFill>
                  <a:schemeClr val="tx1"/>
                </a:solidFill>
              </a:rPr>
              <a:t>olarised electron acceleration to 16.2 to 22.2 GeV</a:t>
            </a:r>
            <a:endParaRPr lang="en-GB" sz="900" b="1" dirty="0">
              <a:solidFill>
                <a:schemeClr val="tx1"/>
              </a:solidFill>
              <a:sym typeface="Symbol" pitchFamily="18" charset="2"/>
            </a:endParaRPr>
          </a:p>
        </p:txBody>
      </p:sp>
      <mc:AlternateContent xmlns:mc="http://schemas.openxmlformats.org/markup-compatibility/2006" xmlns:a14="http://schemas.microsoft.com/office/drawing/2010/main">
        <mc:Choice Requires="a14">
          <p:sp>
            <p:nvSpPr>
              <p:cNvPr id="13" name="Text Box 6"/>
              <p:cNvSpPr txBox="1">
                <a:spLocks noChangeArrowheads="1"/>
              </p:cNvSpPr>
              <p:nvPr/>
            </p:nvSpPr>
            <p:spPr bwMode="auto">
              <a:xfrm>
                <a:off x="-36512" y="4582869"/>
                <a:ext cx="8929828" cy="646331"/>
              </a:xfrm>
              <a:prstGeom prst="rect">
                <a:avLst/>
              </a:prstGeom>
              <a:noFill/>
              <a:ln w="9525">
                <a:noFill/>
                <a:miter lim="800000"/>
                <a:headEnd/>
                <a:tailEnd/>
              </a:ln>
            </p:spPr>
            <p:txBody>
              <a:bodyPr wrap="square">
                <a:spAutoFit/>
              </a:bodyPr>
              <a:lstStyle/>
              <a:p>
                <a:pPr>
                  <a:spcAft>
                    <a:spcPts val="600"/>
                  </a:spcAft>
                </a:pPr>
                <a:r>
                  <a:rPr lang="en-GB" b="1" dirty="0" smtClean="0">
                    <a:solidFill>
                      <a:srgbClr val="FF0000"/>
                    </a:solidFill>
                    <a:sym typeface="Symbol" pitchFamily="18" charset="2"/>
                  </a:rPr>
                  <a:t></a:t>
                </a:r>
                <a:r>
                  <a:rPr lang="en-GB" sz="2800" b="1" dirty="0" smtClean="0">
                    <a:solidFill>
                      <a:srgbClr val="FF0000"/>
                    </a:solidFill>
                    <a:sym typeface="Symbol" pitchFamily="18" charset="2"/>
                  </a:rPr>
                  <a:t> </a:t>
                </a:r>
                <a14:m>
                  <m:oMath xmlns:m="http://schemas.openxmlformats.org/officeDocument/2006/math">
                    <m:r>
                      <a:rPr lang="en-GB" sz="2800" b="1" i="1" smtClean="0">
                        <a:solidFill>
                          <a:schemeClr val="tx1"/>
                        </a:solidFill>
                        <a:latin typeface="Cambria Math" panose="02040503050406030204" pitchFamily="18" charset="0"/>
                      </a:rPr>
                      <m:t>𝒆</m:t>
                    </m:r>
                    <m:r>
                      <a:rPr lang="en-GB" sz="2800" i="1">
                        <a:solidFill>
                          <a:schemeClr val="tx1"/>
                        </a:solidFill>
                        <a:latin typeface="Cambria Math" panose="02040503050406030204" pitchFamily="18" charset="0"/>
                      </a:rPr>
                      <m:t> </m:t>
                    </m:r>
                  </m:oMath>
                </a14:m>
                <a:r>
                  <a:rPr lang="en-GB" sz="2800" dirty="0" smtClean="0">
                    <a:solidFill>
                      <a:schemeClr val="tx1"/>
                    </a:solidFill>
                    <a:sym typeface="Symbol" pitchFamily="18" charset="2"/>
                  </a:rPr>
                  <a:t>flux yield at </a:t>
                </a:r>
                <a14:m>
                  <m:oMath xmlns:m="http://schemas.openxmlformats.org/officeDocument/2006/math">
                    <m:sSup>
                      <m:sSupPr>
                        <m:ctrlPr>
                          <a:rPr lang="en-GB" sz="2800" b="1" i="1" smtClean="0">
                            <a:solidFill>
                              <a:schemeClr val="tx1"/>
                            </a:solidFill>
                            <a:latin typeface="Cambria Math" panose="02040503050406030204" pitchFamily="18" charset="0"/>
                            <a:sym typeface="Symbol" pitchFamily="18" charset="2"/>
                          </a:rPr>
                        </m:ctrlPr>
                      </m:sSupPr>
                      <m:e>
                        <m:r>
                          <a:rPr lang="en-GB" sz="2800" b="1" i="1" smtClean="0">
                            <a:solidFill>
                              <a:schemeClr val="tx1"/>
                            </a:solidFill>
                            <a:latin typeface="Cambria Math" panose="02040503050406030204" pitchFamily="18" charset="0"/>
                            <a:sym typeface="Symbol" pitchFamily="18" charset="2"/>
                          </a:rPr>
                          <m:t>𝟒</m:t>
                        </m:r>
                      </m:e>
                      <m:sup>
                        <m:r>
                          <a:rPr lang="en-GB" sz="2800" b="1" i="0" smtClean="0">
                            <a:solidFill>
                              <a:schemeClr val="tx1"/>
                            </a:solidFill>
                            <a:latin typeface="Cambria Math" panose="02040503050406030204" pitchFamily="18" charset="0"/>
                            <a:sym typeface="Symbol" pitchFamily="18" charset="2"/>
                          </a:rPr>
                          <m:t>𝐨</m:t>
                        </m:r>
                      </m:sup>
                    </m:sSup>
                    <m:r>
                      <a:rPr lang="en-GB" sz="2800" i="1" smtClean="0">
                        <a:solidFill>
                          <a:schemeClr val="tx1"/>
                        </a:solidFill>
                        <a:latin typeface="Cambria Math" panose="02040503050406030204" pitchFamily="18" charset="0"/>
                        <a:ea typeface="Cambria Math" panose="02040503050406030204" pitchFamily="18" charset="0"/>
                        <a:sym typeface="Symbol" pitchFamily="18" charset="2"/>
                      </a:rPr>
                      <m:t>→</m:t>
                    </m:r>
                  </m:oMath>
                </a14:m>
                <a:r>
                  <a:rPr lang="en-GB" sz="2800" dirty="0" smtClean="0">
                    <a:solidFill>
                      <a:schemeClr val="tx1"/>
                    </a:solidFill>
                    <a:sym typeface="Symbol" pitchFamily="18" charset="2"/>
                  </a:rPr>
                  <a:t> </a:t>
                </a:r>
                <a14:m>
                  <m:oMath xmlns:m="http://schemas.openxmlformats.org/officeDocument/2006/math">
                    <m:r>
                      <a:rPr lang="en-GB" sz="2800" b="1" i="1" smtClean="0">
                        <a:solidFill>
                          <a:schemeClr val="tx1"/>
                        </a:solidFill>
                        <a:latin typeface="Cambria Math" panose="02040503050406030204" pitchFamily="18" charset="0"/>
                        <a:sym typeface="Symbol" pitchFamily="18" charset="2"/>
                      </a:rPr>
                      <m:t>𝟏</m:t>
                    </m:r>
                    <m: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t>≤</m:t>
                    </m:r>
                    <m:sSup>
                      <m:sSupPr>
                        <m:ctrlP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ctrlPr>
                      </m:sSupPr>
                      <m:e>
                        <m: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t>𝑸</m:t>
                        </m:r>
                      </m:e>
                      <m:sup>
                        <m: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t>𝟐</m:t>
                        </m:r>
                      </m:sup>
                    </m:sSup>
                    <m:r>
                      <a:rPr lang="en-GB" sz="2800" b="1" i="1">
                        <a:solidFill>
                          <a:schemeClr val="tx1"/>
                        </a:solidFill>
                        <a:latin typeface="Cambria Math" panose="02040503050406030204" pitchFamily="18" charset="0"/>
                        <a:ea typeface="Cambria Math" panose="02040503050406030204" pitchFamily="18" charset="0"/>
                        <a:sym typeface="Symbol" pitchFamily="18" charset="2"/>
                      </a:rPr>
                      <m:t>≤</m:t>
                    </m:r>
                    <m:r>
                      <a:rPr lang="en-GB" sz="2800" b="1" i="1">
                        <a:solidFill>
                          <a:schemeClr val="tx1"/>
                        </a:solidFill>
                        <a:latin typeface="Cambria Math" panose="02040503050406030204" pitchFamily="18" charset="0"/>
                        <a:ea typeface="Cambria Math" panose="02040503050406030204" pitchFamily="18" charset="0"/>
                        <a:sym typeface="Symbol" pitchFamily="18" charset="2"/>
                      </a:rPr>
                      <m:t>𝟏</m:t>
                    </m:r>
                    <m:r>
                      <a:rPr lang="en-GB" sz="2800" b="1" i="1">
                        <a:solidFill>
                          <a:schemeClr val="tx1"/>
                        </a:solidFill>
                        <a:latin typeface="Cambria Math" panose="02040503050406030204" pitchFamily="18" charset="0"/>
                        <a:ea typeface="Cambria Math" panose="02040503050406030204" pitchFamily="18" charset="0"/>
                        <a:sym typeface="Symbol" pitchFamily="18" charset="2"/>
                      </a:rPr>
                      <m:t>.</m:t>
                    </m:r>
                    <m:r>
                      <a:rPr lang="en-GB" sz="2800" b="1" i="1">
                        <a:solidFill>
                          <a:schemeClr val="tx1"/>
                        </a:solidFill>
                        <a:latin typeface="Cambria Math" panose="02040503050406030204" pitchFamily="18" charset="0"/>
                        <a:ea typeface="Cambria Math" panose="02040503050406030204" pitchFamily="18" charset="0"/>
                        <a:sym typeface="Symbol" pitchFamily="18" charset="2"/>
                      </a:rPr>
                      <m:t>𝟗</m:t>
                    </m:r>
                  </m:oMath>
                </a14:m>
                <a:r>
                  <a:rPr lang="en-GB" sz="2800" b="1" dirty="0" smtClean="0">
                    <a:solidFill>
                      <a:schemeClr val="tx1"/>
                    </a:solidFill>
                    <a:sym typeface="Symbol" pitchFamily="18" charset="2"/>
                  </a:rPr>
                  <a:t> </a:t>
                </a:r>
                <a14:m>
                  <m:oMath xmlns:m="http://schemas.openxmlformats.org/officeDocument/2006/math">
                    <m:sSup>
                      <m:sSupPr>
                        <m:ctrlPr>
                          <a:rPr lang="en-GB" sz="2800" b="1" i="1" dirty="0" smtClean="0">
                            <a:solidFill>
                              <a:schemeClr val="tx1"/>
                            </a:solidFill>
                            <a:latin typeface="Cambria Math" panose="02040503050406030204" pitchFamily="18" charset="0"/>
                            <a:sym typeface="Symbol" pitchFamily="18" charset="2"/>
                          </a:rPr>
                        </m:ctrlPr>
                      </m:sSupPr>
                      <m:e>
                        <m:r>
                          <a:rPr lang="en-GB" sz="2800" b="1" i="0" dirty="0" smtClean="0">
                            <a:solidFill>
                              <a:schemeClr val="tx1"/>
                            </a:solidFill>
                            <a:latin typeface="Cambria Math" panose="02040503050406030204" pitchFamily="18" charset="0"/>
                            <a:sym typeface="Symbol" pitchFamily="18" charset="2"/>
                          </a:rPr>
                          <m:t>𝐆𝐞𝐕</m:t>
                        </m:r>
                      </m:e>
                      <m:sup>
                        <m:r>
                          <a:rPr lang="en-GB" sz="2800" b="1" i="1" dirty="0" smtClean="0">
                            <a:solidFill>
                              <a:schemeClr val="tx1"/>
                            </a:solidFill>
                            <a:latin typeface="Cambria Math" panose="02040503050406030204" pitchFamily="18" charset="0"/>
                            <a:sym typeface="Symbol" pitchFamily="18" charset="2"/>
                          </a:rPr>
                          <m:t>𝟐</m:t>
                        </m:r>
                      </m:sup>
                    </m:sSup>
                  </m:oMath>
                </a14:m>
                <a:endParaRPr lang="en-GB" sz="2800" b="1" dirty="0">
                  <a:solidFill>
                    <a:schemeClr val="tx1"/>
                  </a:solidFill>
                  <a:sym typeface="Symbol" pitchFamily="18" charset="2"/>
                </a:endParaRPr>
              </a:p>
            </p:txBody>
          </p:sp>
        </mc:Choice>
        <mc:Fallback xmlns="">
          <p:sp>
            <p:nvSpPr>
              <p:cNvPr id="13" name="Text Box 6"/>
              <p:cNvSpPr txBox="1">
                <a:spLocks noRot="1" noChangeAspect="1" noMove="1" noResize="1" noEditPoints="1" noAdjustHandles="1" noChangeArrowheads="1" noChangeShapeType="1" noTextEdit="1"/>
              </p:cNvSpPr>
              <p:nvPr/>
            </p:nvSpPr>
            <p:spPr bwMode="auto">
              <a:xfrm>
                <a:off x="-36512" y="4582869"/>
                <a:ext cx="8929828" cy="646331"/>
              </a:xfrm>
              <a:prstGeom prst="rect">
                <a:avLst/>
              </a:prstGeom>
              <a:blipFill>
                <a:blip r:embed="rId6"/>
                <a:stretch>
                  <a:fillRect l="-2048" t="-15094" b="-34906"/>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8037" y="3462099"/>
                <a:ext cx="2679644"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chemeClr val="tx1"/>
                              </a:solidFill>
                              <a:latin typeface="Cambria Math" panose="02040503050406030204" pitchFamily="18" charset="0"/>
                            </a:rPr>
                          </m:ctrlPr>
                        </m:sSubPr>
                        <m:e>
                          <m:d>
                            <m:dPr>
                              <m:begChr m:val="⟨"/>
                              <m:endChr m:val="⟩"/>
                              <m:ctrlPr>
                                <a:rPr lang="en-GB" sz="2400" b="0" i="1" smtClean="0">
                                  <a:solidFill>
                                    <a:schemeClr val="tx1"/>
                                  </a:solidFill>
                                  <a:latin typeface="Cambria Math" panose="02040503050406030204" pitchFamily="18" charset="0"/>
                                </a:rPr>
                              </m:ctrlPr>
                            </m:dPr>
                            <m:e>
                              <m:r>
                                <m:rPr>
                                  <m:sty m:val="p"/>
                                </m:rPr>
                                <a:rPr lang="en-GB" sz="2400">
                                  <a:solidFill>
                                    <a:schemeClr val="tx1"/>
                                  </a:solidFill>
                                  <a:latin typeface="Cambria Math" panose="02040503050406030204" pitchFamily="18" charset="0"/>
                                </a:rPr>
                                <m:t>pol</m:t>
                              </m:r>
                            </m:e>
                          </m:d>
                        </m:e>
                        <m:sub>
                          <m:sSup>
                            <m:sSupPr>
                              <m:ctrlPr>
                                <a:rPr lang="en-GB" sz="2400" i="1" smtClean="0">
                                  <a:solidFill>
                                    <a:schemeClr val="tx1"/>
                                  </a:solidFill>
                                  <a:latin typeface="Cambria Math" panose="02040503050406030204" pitchFamily="18" charset="0"/>
                                </a:rPr>
                              </m:ctrlPr>
                            </m:sSupPr>
                            <m:e>
                              <m:r>
                                <a:rPr lang="en-GB" sz="2400" b="0" i="1" smtClean="0">
                                  <a:solidFill>
                                    <a:schemeClr val="tx1"/>
                                  </a:solidFill>
                                  <a:latin typeface="Cambria Math" panose="02040503050406030204" pitchFamily="18" charset="0"/>
                                </a:rPr>
                                <m:t>𝑒</m:t>
                              </m:r>
                            </m:e>
                            <m:sup>
                              <m:r>
                                <a:rPr lang="en-GB" sz="2400" b="0" i="1" smtClean="0">
                                  <a:solidFill>
                                    <a:schemeClr val="tx1"/>
                                  </a:solidFill>
                                  <a:latin typeface="Cambria Math" panose="02040503050406030204" pitchFamily="18" charset="0"/>
                                </a:rPr>
                                <m:t>−</m:t>
                              </m:r>
                            </m:sup>
                          </m:sSup>
                        </m:sub>
                      </m:sSub>
                      <m:r>
                        <a:rPr lang="en-GB" sz="2400" b="0" i="1" smtClean="0">
                          <a:solidFill>
                            <a:schemeClr val="tx1"/>
                          </a:solidFill>
                          <a:latin typeface="Cambria Math" panose="02040503050406030204" pitchFamily="18" charset="0"/>
                        </a:rPr>
                        <m:t>=0.37</m:t>
                      </m:r>
                    </m:oMath>
                  </m:oMathPara>
                </a14:m>
                <a:endParaRPr lang="en-GB" sz="2400" b="0" dirty="0" smtClean="0">
                  <a:solidFill>
                    <a:schemeClr val="tx1"/>
                  </a:solidFill>
                </a:endParaRPr>
              </a:p>
              <a:p>
                <a:pPr/>
                <a14:m>
                  <m:oMathPara xmlns:m="http://schemas.openxmlformats.org/officeDocument/2006/math">
                    <m:oMathParaPr>
                      <m:jc m:val="centerGroup"/>
                    </m:oMathParaPr>
                    <m:oMath xmlns:m="http://schemas.openxmlformats.org/officeDocument/2006/math">
                      <m:r>
                        <a:rPr lang="en-GB" sz="2400" b="0" i="1" smtClean="0">
                          <a:solidFill>
                            <a:schemeClr val="tx1"/>
                          </a:solidFill>
                          <a:latin typeface="Cambria Math" panose="02040503050406030204" pitchFamily="18" charset="0"/>
                        </a:rPr>
                        <m:t>4</m:t>
                      </m:r>
                      <m:r>
                        <a:rPr lang="en-GB" sz="2400" b="0" i="1" smtClean="0">
                          <a:solidFill>
                            <a:schemeClr val="tx1"/>
                          </a:solidFill>
                          <a:latin typeface="Cambria Math" panose="02040503050406030204" pitchFamily="18" charset="0"/>
                          <a:ea typeface="Cambria Math" panose="02040503050406030204" pitchFamily="18" charset="0"/>
                        </a:rPr>
                        <m:t>×</m:t>
                      </m:r>
                      <m:sSup>
                        <m:sSupPr>
                          <m:ctrlPr>
                            <a:rPr lang="en-GB" sz="2400" b="0" i="1" smtClean="0">
                              <a:solidFill>
                                <a:schemeClr val="tx1"/>
                              </a:solidFill>
                              <a:latin typeface="Cambria Math" panose="02040503050406030204" pitchFamily="18" charset="0"/>
                              <a:ea typeface="Cambria Math" panose="02040503050406030204" pitchFamily="18" charset="0"/>
                            </a:rPr>
                          </m:ctrlPr>
                        </m:sSupPr>
                        <m:e>
                          <m:r>
                            <a:rPr lang="en-GB" sz="2400" b="0" i="1" smtClean="0">
                              <a:solidFill>
                                <a:schemeClr val="tx1"/>
                              </a:solidFill>
                              <a:latin typeface="Cambria Math" panose="02040503050406030204" pitchFamily="18" charset="0"/>
                              <a:ea typeface="Cambria Math" panose="02040503050406030204" pitchFamily="18" charset="0"/>
                            </a:rPr>
                            <m:t>10</m:t>
                          </m:r>
                        </m:e>
                        <m:sup>
                          <m:r>
                            <a:rPr lang="en-GB" sz="2400" b="0" i="1" smtClean="0">
                              <a:solidFill>
                                <a:schemeClr val="tx1"/>
                              </a:solidFill>
                              <a:latin typeface="Cambria Math" panose="02040503050406030204" pitchFamily="18" charset="0"/>
                              <a:ea typeface="Cambria Math" panose="02040503050406030204" pitchFamily="18" charset="0"/>
                            </a:rPr>
                            <m:t>11</m:t>
                          </m:r>
                        </m:sup>
                      </m:sSup>
                      <m:r>
                        <a:rPr lang="en-GB" sz="2400" b="0" i="1" smtClean="0">
                          <a:solidFill>
                            <a:schemeClr val="tx1"/>
                          </a:solidFill>
                          <a:latin typeface="Cambria Math" panose="02040503050406030204" pitchFamily="18" charset="0"/>
                          <a:ea typeface="Cambria Math" panose="02040503050406030204" pitchFamily="18" charset="0"/>
                        </a:rPr>
                        <m:t> </m:t>
                      </m:r>
                      <m:sSup>
                        <m:sSupPr>
                          <m:ctrlPr>
                            <a:rPr lang="en-GB" sz="2400" i="1" smtClean="0">
                              <a:solidFill>
                                <a:schemeClr val="tx1"/>
                              </a:solidFill>
                              <a:latin typeface="Cambria Math" panose="02040503050406030204" pitchFamily="18" charset="0"/>
                            </a:rPr>
                          </m:ctrlPr>
                        </m:sSupPr>
                        <m:e>
                          <m:r>
                            <a:rPr lang="en-GB" sz="2400" b="0" i="1" smtClean="0">
                              <a:solidFill>
                                <a:schemeClr val="tx1"/>
                              </a:solidFill>
                              <a:latin typeface="Cambria Math" panose="02040503050406030204" pitchFamily="18" charset="0"/>
                            </a:rPr>
                            <m:t>𝑒</m:t>
                          </m:r>
                        </m:e>
                        <m:sup>
                          <m:r>
                            <a:rPr lang="en-GB" sz="2400" b="0" i="1" smtClean="0">
                              <a:solidFill>
                                <a:schemeClr val="tx1"/>
                              </a:solidFill>
                              <a:latin typeface="Cambria Math" panose="02040503050406030204" pitchFamily="18" charset="0"/>
                            </a:rPr>
                            <m:t>−</m:t>
                          </m:r>
                        </m:sup>
                      </m:sSup>
                      <m:r>
                        <a:rPr lang="en-GB" sz="2400" b="0" i="1" smtClean="0">
                          <a:solidFill>
                            <a:schemeClr val="tx1"/>
                          </a:solidFill>
                          <a:latin typeface="Cambria Math" panose="02040503050406030204" pitchFamily="18" charset="0"/>
                        </a:rPr>
                        <m:t>/</m:t>
                      </m:r>
                      <m:r>
                        <m:rPr>
                          <m:sty m:val="p"/>
                        </m:rPr>
                        <a:rPr lang="en-GB" sz="2400" b="0" i="0" smtClean="0">
                          <a:solidFill>
                            <a:schemeClr val="tx1"/>
                          </a:solidFill>
                          <a:latin typeface="Cambria Math" panose="02040503050406030204" pitchFamily="18" charset="0"/>
                        </a:rPr>
                        <m:t>pulse</m:t>
                      </m:r>
                    </m:oMath>
                  </m:oMathPara>
                </a14:m>
                <a:endParaRPr lang="en-GB" sz="2400"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8037" y="3462099"/>
                <a:ext cx="2679644" cy="830997"/>
              </a:xfrm>
              <a:prstGeom prst="rect">
                <a:avLst/>
              </a:prstGeom>
              <a:blipFill>
                <a:blip r:embed="rId7"/>
                <a:stretch>
                  <a:fillRect b="-10294"/>
                </a:stretch>
              </a:blipFill>
            </p:spPr>
            <p:txBody>
              <a:bodyPr/>
              <a:lstStyle/>
              <a:p>
                <a:r>
                  <a:rPr lang="en-GB">
                    <a:noFill/>
                  </a:rPr>
                  <a:t> </a:t>
                </a:r>
              </a:p>
            </p:txBody>
          </p:sp>
        </mc:Fallback>
      </mc:AlternateContent>
      <p:pic>
        <p:nvPicPr>
          <p:cNvPr id="17" name="Picture 16"/>
          <p:cNvPicPr>
            <a:picLocks noChangeAspect="1"/>
          </p:cNvPicPr>
          <p:nvPr/>
        </p:nvPicPr>
        <p:blipFill>
          <a:blip r:embed="rId8"/>
          <a:stretch>
            <a:fillRect/>
          </a:stretch>
        </p:blipFill>
        <p:spPr>
          <a:xfrm>
            <a:off x="6814993" y="1412776"/>
            <a:ext cx="2222339" cy="3634596"/>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4716016" y="919753"/>
                <a:ext cx="42639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tx1"/>
                          </a:solidFill>
                          <a:latin typeface="Cambria Math" panose="02040503050406030204" pitchFamily="18" charset="0"/>
                        </a:rPr>
                        <m:t>/</m:t>
                      </m:r>
                    </m:oMath>
                  </m:oMathPara>
                </a14:m>
                <a:endParaRPr lang="en-GB" b="1" dirty="0">
                  <a:solidFill>
                    <a:schemeClr val="tx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716016" y="919753"/>
                <a:ext cx="426399" cy="553998"/>
              </a:xfrm>
              <a:prstGeom prst="rect">
                <a:avLst/>
              </a:prstGeom>
              <a:blipFill>
                <a:blip r:embed="rId9"/>
                <a:stretch>
                  <a:fillRect/>
                </a:stretch>
              </a:blipFill>
            </p:spPr>
            <p:txBody>
              <a:bodyPr/>
              <a:lstStyle/>
              <a:p>
                <a:r>
                  <a:rPr lang="en-GB">
                    <a:noFill/>
                  </a:rPr>
                  <a:t> </a:t>
                </a:r>
              </a:p>
            </p:txBody>
          </p:sp>
        </mc:Fallback>
      </mc:AlternateContent>
      <p:sp>
        <p:nvSpPr>
          <p:cNvPr id="20" name="AutoShape 15"/>
          <p:cNvSpPr>
            <a:spLocks noChangeArrowheads="1"/>
          </p:cNvSpPr>
          <p:nvPr/>
        </p:nvSpPr>
        <p:spPr bwMode="auto">
          <a:xfrm flipV="1">
            <a:off x="107504" y="5949280"/>
            <a:ext cx="357188" cy="431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57150">
            <a:solidFill>
              <a:srgbClr val="FF0000"/>
            </a:solidFill>
            <a:miter lim="800000"/>
            <a:headEnd/>
            <a:tailEnd/>
          </a:ln>
        </p:spPr>
        <p:txBody>
          <a:bodyPr wrap="none" anchor="ctr"/>
          <a:lstStyle/>
          <a:p>
            <a:endParaRPr lang="en-GB"/>
          </a:p>
        </p:txBody>
      </p:sp>
      <p:pic>
        <p:nvPicPr>
          <p:cNvPr id="22" name="Picture 21"/>
          <p:cNvPicPr>
            <a:picLocks noChangeAspect="1"/>
          </p:cNvPicPr>
          <p:nvPr/>
        </p:nvPicPr>
        <p:blipFill>
          <a:blip r:embed="rId10"/>
          <a:stretch>
            <a:fillRect/>
          </a:stretch>
        </p:blipFill>
        <p:spPr>
          <a:xfrm>
            <a:off x="683568" y="5733256"/>
            <a:ext cx="7488832" cy="478397"/>
          </a:xfrm>
          <a:prstGeom prst="rect">
            <a:avLst/>
          </a:prstGeom>
        </p:spPr>
      </p:pic>
      <p:pic>
        <p:nvPicPr>
          <p:cNvPr id="23" name="Picture 22"/>
          <p:cNvPicPr>
            <a:picLocks noChangeAspect="1"/>
          </p:cNvPicPr>
          <p:nvPr/>
        </p:nvPicPr>
        <p:blipFill>
          <a:blip r:embed="rId11"/>
          <a:stretch>
            <a:fillRect/>
          </a:stretch>
        </p:blipFill>
        <p:spPr>
          <a:xfrm>
            <a:off x="7685186" y="5030913"/>
            <a:ext cx="1365813" cy="212785"/>
          </a:xfrm>
          <a:prstGeom prst="rect">
            <a:avLst/>
          </a:prstGeom>
        </p:spPr>
      </p:pic>
      <p:pic>
        <p:nvPicPr>
          <p:cNvPr id="24" name="Picture 23"/>
          <p:cNvPicPr>
            <a:picLocks noChangeAspect="1"/>
          </p:cNvPicPr>
          <p:nvPr/>
        </p:nvPicPr>
        <p:blipFill>
          <a:blip r:embed="rId12"/>
          <a:stretch>
            <a:fillRect/>
          </a:stretch>
        </p:blipFill>
        <p:spPr>
          <a:xfrm>
            <a:off x="683568" y="6237313"/>
            <a:ext cx="7488832" cy="506148"/>
          </a:xfrm>
          <a:prstGeom prst="rect">
            <a:avLst/>
          </a:prstGeom>
        </p:spPr>
      </p:pic>
    </p:spTree>
    <p:extLst>
      <p:ext uri="{BB962C8B-B14F-4D97-AF65-F5344CB8AC3E}">
        <p14:creationId xmlns:p14="http://schemas.microsoft.com/office/powerpoint/2010/main" val="384692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pic>
        <p:nvPicPr>
          <p:cNvPr id="2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 b="4253"/>
          <a:stretch/>
        </p:blipFill>
        <p:spPr bwMode="auto">
          <a:xfrm>
            <a:off x="1115616" y="1438200"/>
            <a:ext cx="7704856" cy="530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Text Box 2059"/>
              <p:cNvSpPr txBox="1">
                <a:spLocks noChangeArrowheads="1"/>
              </p:cNvSpPr>
              <p:nvPr/>
            </p:nvSpPr>
            <p:spPr bwMode="auto">
              <a:xfrm>
                <a:off x="84584" y="755993"/>
                <a:ext cx="8735888" cy="584775"/>
              </a:xfrm>
              <a:prstGeom prst="rect">
                <a:avLst/>
              </a:prstGeom>
              <a:noFill/>
              <a:ln w="9525">
                <a:noFill/>
                <a:miter lim="800000"/>
                <a:headEnd/>
                <a:tailEnd/>
              </a:ln>
            </p:spPr>
            <p:txBody>
              <a:bodyPr wrap="square">
                <a:spAutoFit/>
              </a:bodyPr>
              <a:lstStyle/>
              <a:p>
                <a:pPr>
                  <a:spcBef>
                    <a:spcPts val="2400"/>
                  </a:spcBef>
                </a:pPr>
                <a:r>
                  <a:rPr lang="en-GB" sz="3200" dirty="0" smtClean="0">
                    <a:solidFill>
                      <a:srgbClr val="FF0000"/>
                    </a:solidFill>
                    <a:sym typeface="Symbol" pitchFamily="18" charset="2"/>
                  </a:rPr>
                  <a:t></a:t>
                </a:r>
                <a:r>
                  <a:rPr lang="en-GB" sz="3200" b="0" dirty="0" smtClean="0">
                    <a:solidFill>
                      <a:schemeClr val="tx1"/>
                    </a:solidFill>
                  </a:rPr>
                  <a:t> </a:t>
                </a:r>
                <a14:m>
                  <m:oMath xmlns:m="http://schemas.openxmlformats.org/officeDocument/2006/math">
                    <m:sSub>
                      <m:sSubPr>
                        <m:ctrlPr>
                          <a:rPr lang="en-GB" sz="3200" b="1" i="1" smtClean="0">
                            <a:solidFill>
                              <a:schemeClr val="tx1"/>
                            </a:solidFill>
                            <a:latin typeface="Cambria Math" panose="02040503050406030204" pitchFamily="18" charset="0"/>
                          </a:rPr>
                        </m:ctrlPr>
                      </m:sSubPr>
                      <m:e>
                        <m:r>
                          <a:rPr lang="en-GB" sz="3200" b="1" i="1" smtClean="0">
                            <a:solidFill>
                              <a:schemeClr val="tx1"/>
                            </a:solidFill>
                            <a:latin typeface="Cambria Math" panose="02040503050406030204" pitchFamily="18" charset="0"/>
                          </a:rPr>
                          <m:t>𝑭</m:t>
                        </m:r>
                      </m:e>
                      <m:sub>
                        <m:r>
                          <a:rPr lang="en-GB" sz="3200" b="1" i="1" smtClean="0">
                            <a:solidFill>
                              <a:schemeClr val="tx1"/>
                            </a:solidFill>
                            <a:latin typeface="Cambria Math" panose="02040503050406030204" pitchFamily="18" charset="0"/>
                          </a:rPr>
                          <m:t>𝟐</m:t>
                        </m:r>
                      </m:sub>
                    </m:sSub>
                    <m:r>
                      <a:rPr lang="en-GB" sz="3200" b="0" i="1" smtClean="0">
                        <a:solidFill>
                          <a:schemeClr val="tx1"/>
                        </a:solidFill>
                        <a:latin typeface="Cambria Math" panose="02040503050406030204" pitchFamily="18" charset="0"/>
                      </a:rPr>
                      <m:t> </m:t>
                    </m:r>
                  </m:oMath>
                </a14:m>
                <a:r>
                  <a:rPr lang="en-GB" sz="2800" dirty="0" smtClean="0">
                    <a:solidFill>
                      <a:schemeClr val="tx1"/>
                    </a:solidFill>
                  </a:rPr>
                  <a:t>nucleus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𝑨</m:t>
                    </m:r>
                    <m:r>
                      <a:rPr lang="en-GB" sz="2800" b="1" i="1" smtClean="0">
                        <a:solidFill>
                          <a:schemeClr val="tx1"/>
                        </a:solidFill>
                        <a:latin typeface="Cambria Math" panose="02040503050406030204" pitchFamily="18" charset="0"/>
                        <a:ea typeface="Cambria Math" panose="02040503050406030204" pitchFamily="18" charset="0"/>
                      </a:rPr>
                      <m:t>×</m:t>
                    </m:r>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rPr>
                          <m:t>𝑭</m:t>
                        </m:r>
                      </m:e>
                      <m:sub>
                        <m:r>
                          <a:rPr lang="en-GB" sz="2800" b="1" i="1">
                            <a:solidFill>
                              <a:schemeClr val="tx1"/>
                            </a:solidFill>
                            <a:latin typeface="Cambria Math" panose="02040503050406030204" pitchFamily="18" charset="0"/>
                          </a:rPr>
                          <m:t>𝟐</m:t>
                        </m:r>
                      </m:sub>
                    </m:sSub>
                  </m:oMath>
                </a14:m>
                <a:r>
                  <a:rPr lang="en-GB" sz="2800" dirty="0" smtClean="0">
                    <a:solidFill>
                      <a:schemeClr val="tx1"/>
                    </a:solidFill>
                  </a:rPr>
                  <a:t> nucleon </a:t>
                </a:r>
                <a14:m>
                  <m:oMath xmlns:m="http://schemas.openxmlformats.org/officeDocument/2006/math">
                    <m:r>
                      <a:rPr lang="en-GB" sz="2800" i="1">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“EMC effect”</a:t>
                </a:r>
                <a:endParaRPr lang="en-GB" sz="2800" dirty="0">
                  <a:solidFill>
                    <a:schemeClr val="tx1"/>
                  </a:solidFill>
                </a:endParaRPr>
              </a:p>
            </p:txBody>
          </p:sp>
        </mc:Choice>
        <mc:Fallback xmlns="">
          <p:sp>
            <p:nvSpPr>
              <p:cNvPr id="22" name="Text Box 2059"/>
              <p:cNvSpPr txBox="1">
                <a:spLocks noRot="1" noChangeAspect="1" noMove="1" noResize="1" noEditPoints="1" noAdjustHandles="1" noChangeArrowheads="1" noChangeShapeType="1" noTextEdit="1"/>
              </p:cNvSpPr>
              <p:nvPr/>
            </p:nvSpPr>
            <p:spPr bwMode="auto">
              <a:xfrm>
                <a:off x="84584" y="755993"/>
                <a:ext cx="8735888" cy="584775"/>
              </a:xfrm>
              <a:prstGeom prst="rect">
                <a:avLst/>
              </a:prstGeom>
              <a:blipFill>
                <a:blip r:embed="rId3"/>
                <a:stretch>
                  <a:fillRect l="-1814" t="-14583" b="-32292"/>
                </a:stretch>
              </a:blipFill>
              <a:ln w="9525">
                <a:noFill/>
                <a:miter lim="800000"/>
                <a:headEnd/>
                <a:tailEnd/>
              </a:ln>
            </p:spPr>
            <p:txBody>
              <a:bodyPr/>
              <a:lstStyle/>
              <a:p>
                <a:r>
                  <a:rPr lang="en-GB">
                    <a:noFill/>
                  </a:rPr>
                  <a:t> </a:t>
                </a:r>
              </a:p>
            </p:txBody>
          </p:sp>
        </mc:Fallback>
      </mc:AlternateContent>
      <p:sp>
        <p:nvSpPr>
          <p:cNvPr id="25" name="Title 1"/>
          <p:cNvSpPr>
            <a:spLocks noGrp="1"/>
          </p:cNvSpPr>
          <p:nvPr>
            <p:ph type="title"/>
          </p:nvPr>
        </p:nvSpPr>
        <p:spPr>
          <a:xfrm>
            <a:off x="2627784" y="116632"/>
            <a:ext cx="3816424" cy="604093"/>
          </a:xfrm>
        </p:spPr>
        <p:txBody>
          <a:bodyPr/>
          <a:lstStyle/>
          <a:p>
            <a:r>
              <a:rPr lang="en-GB" dirty="0" smtClean="0"/>
              <a:t>Nucleons in Nuclei</a:t>
            </a:r>
            <a:endParaRPr lang="en-GB" dirty="0"/>
          </a:p>
        </p:txBody>
      </p:sp>
      <mc:AlternateContent xmlns:mc="http://schemas.openxmlformats.org/markup-compatibility/2006" xmlns:a14="http://schemas.microsoft.com/office/drawing/2010/main">
        <mc:Choice Requires="a14">
          <p:sp>
            <p:nvSpPr>
              <p:cNvPr id="4" name="TextBox 3"/>
              <p:cNvSpPr txBox="1"/>
              <p:nvPr/>
            </p:nvSpPr>
            <p:spPr>
              <a:xfrm>
                <a:off x="1979712" y="1916832"/>
                <a:ext cx="3024336" cy="773225"/>
              </a:xfrm>
              <a:prstGeom prst="rect">
                <a:avLst/>
              </a:prstGeom>
              <a:noFill/>
            </p:spPr>
            <p:txBody>
              <a:bodyPr wrap="square" lIns="0" tIns="0" rIns="0" bIns="0" rtlCol="0">
                <a:spAutoFit/>
              </a:bodyPr>
              <a:lstStyle/>
              <a:p>
                <a:r>
                  <a:rPr lang="en-GB" sz="2400" dirty="0" smtClean="0">
                    <a:solidFill>
                      <a:schemeClr val="tx1"/>
                    </a:solidFill>
                  </a:rPr>
                  <a:t>shadowing</a:t>
                </a:r>
                <a:r>
                  <a:rPr lang="en-GB" sz="2400" b="1" dirty="0" smtClean="0">
                    <a:solidFill>
                      <a:schemeClr val="tx1"/>
                    </a:solidFill>
                  </a:rPr>
                  <a:t> </a:t>
                </a:r>
                <a:r>
                  <a:rPr lang="en-GB" sz="2400" dirty="0" smtClean="0">
                    <a:solidFill>
                      <a:schemeClr val="tx1"/>
                    </a:solidFill>
                  </a:rPr>
                  <a:t>at low </a:t>
                </a:r>
                <a14:m>
                  <m:oMath xmlns:m="http://schemas.openxmlformats.org/officeDocument/2006/math">
                    <m:sSub>
                      <m:sSubPr>
                        <m:ctrlPr>
                          <a:rPr lang="en-GB" sz="2400" b="1" i="1">
                            <a:solidFill>
                              <a:schemeClr val="tx1"/>
                            </a:solidFill>
                            <a:latin typeface="Cambria Math" panose="02040503050406030204" pitchFamily="18" charset="0"/>
                          </a:rPr>
                        </m:ctrlPr>
                      </m:sSubPr>
                      <m:e>
                        <m:r>
                          <a:rPr lang="en-GB" sz="2400" b="1" i="1">
                            <a:solidFill>
                              <a:schemeClr val="tx1"/>
                            </a:solidFill>
                            <a:latin typeface="Cambria Math" panose="02040503050406030204" pitchFamily="18" charset="0"/>
                          </a:rPr>
                          <m:t>𝒙</m:t>
                        </m:r>
                      </m:e>
                      <m:sub>
                        <m:r>
                          <a:rPr lang="en-GB" sz="2400" b="1">
                            <a:solidFill>
                              <a:schemeClr val="tx1"/>
                            </a:solidFill>
                            <a:latin typeface="Cambria Math" panose="02040503050406030204" pitchFamily="18" charset="0"/>
                          </a:rPr>
                          <m:t>𝐁𝐣</m:t>
                        </m:r>
                      </m:sub>
                    </m:sSub>
                  </m:oMath>
                </a14:m>
                <a:endParaRPr lang="en-GB" sz="2400" b="1" dirty="0">
                  <a:solidFill>
                    <a:schemeClr val="tx1"/>
                  </a:solidFill>
                </a:endParaRPr>
              </a:p>
              <a:p>
                <a14:m>
                  <m:oMath xmlns:m="http://schemas.openxmlformats.org/officeDocument/2006/math">
                    <m:r>
                      <a:rPr lang="en-GB" sz="2400" b="1" i="1" smtClean="0">
                        <a:solidFill>
                          <a:schemeClr val="tx1"/>
                        </a:solidFill>
                        <a:latin typeface="Cambria Math" panose="02040503050406030204" pitchFamily="18" charset="0"/>
                        <a:ea typeface="Cambria Math" panose="02040503050406030204" pitchFamily="18" charset="0"/>
                      </a:rPr>
                      <m:t>→</m:t>
                    </m:r>
                    <m:r>
                      <a:rPr lang="en-GB" sz="2400" b="1" i="1" smtClean="0">
                        <a:solidFill>
                          <a:schemeClr val="tx1"/>
                        </a:solidFill>
                        <a:latin typeface="Cambria Math" panose="02040503050406030204" pitchFamily="18" charset="0"/>
                        <a:ea typeface="Cambria Math" panose="02040503050406030204" pitchFamily="18" charset="0"/>
                      </a:rPr>
                      <m:t>𝒆</m:t>
                    </m:r>
                  </m:oMath>
                </a14:m>
                <a:r>
                  <a:rPr lang="en-GB" sz="2400" dirty="0" smtClean="0">
                    <a:solidFill>
                      <a:schemeClr val="tx1"/>
                    </a:solidFill>
                  </a:rPr>
                  <a:t>IC</a:t>
                </a:r>
                <a:r>
                  <a:rPr lang="en-GB" sz="2400" dirty="0" smtClean="0"/>
                  <a:t> </a:t>
                </a:r>
                <a:endParaRPr lang="en-GB"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1979712" y="1916832"/>
                <a:ext cx="3024336" cy="773225"/>
              </a:xfrm>
              <a:prstGeom prst="rect">
                <a:avLst/>
              </a:prstGeom>
              <a:blipFill>
                <a:blip r:embed="rId4"/>
                <a:stretch>
                  <a:fillRect l="-6250" t="-11024" b="-236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939829" y="1916832"/>
                <a:ext cx="1880643" cy="830997"/>
              </a:xfrm>
              <a:prstGeom prst="rect">
                <a:avLst/>
              </a:prstGeom>
            </p:spPr>
            <p:txBody>
              <a:bodyPr wrap="none">
                <a:spAutoFit/>
              </a:bodyPr>
              <a:lstStyle/>
              <a:p>
                <a:pPr algn="r"/>
                <a:r>
                  <a:rPr lang="en-GB" sz="2400" dirty="0">
                    <a:solidFill>
                      <a:schemeClr val="tx1"/>
                    </a:solidFill>
                  </a:rPr>
                  <a:t>EMC effect</a:t>
                </a:r>
                <a:endParaRPr lang="en-GB" sz="2400" b="1" dirty="0">
                  <a:solidFill>
                    <a:schemeClr val="tx1"/>
                  </a:solidFill>
                </a:endParaRPr>
              </a:p>
              <a:p>
                <a:pPr algn="r"/>
                <a14:m>
                  <m:oMath xmlns:m="http://schemas.openxmlformats.org/officeDocument/2006/math">
                    <m:r>
                      <a:rPr lang="en-GB" sz="2400" b="1" i="1">
                        <a:solidFill>
                          <a:schemeClr val="tx1"/>
                        </a:solidFill>
                        <a:latin typeface="Cambria Math" panose="02040503050406030204" pitchFamily="18" charset="0"/>
                        <a:ea typeface="Cambria Math" panose="02040503050406030204" pitchFamily="18" charset="0"/>
                      </a:rPr>
                      <m:t>→</m:t>
                    </m:r>
                    <m:r>
                      <a:rPr lang="en-GB" sz="2400" b="1" i="1">
                        <a:solidFill>
                          <a:schemeClr val="tx1"/>
                        </a:solidFill>
                        <a:latin typeface="Cambria Math" panose="02040503050406030204" pitchFamily="18" charset="0"/>
                        <a:ea typeface="Cambria Math" panose="02040503050406030204" pitchFamily="18" charset="0"/>
                      </a:rPr>
                      <m:t>𝒆</m:t>
                    </m:r>
                  </m:oMath>
                </a14:m>
                <a:r>
                  <a:rPr lang="en-GB" sz="2400" dirty="0">
                    <a:solidFill>
                      <a:schemeClr val="tx1"/>
                    </a:solidFill>
                  </a:rPr>
                  <a:t>IC</a:t>
                </a:r>
                <a:r>
                  <a:rPr lang="en-GB" sz="2400" dirty="0"/>
                  <a:t> </a:t>
                </a:r>
              </a:p>
            </p:txBody>
          </p:sp>
        </mc:Choice>
        <mc:Fallback xmlns="">
          <p:sp>
            <p:nvSpPr>
              <p:cNvPr id="8" name="Rectangle 7"/>
              <p:cNvSpPr>
                <a:spLocks noRot="1" noChangeAspect="1" noMove="1" noResize="1" noEditPoints="1" noAdjustHandles="1" noChangeArrowheads="1" noChangeShapeType="1" noTextEdit="1"/>
              </p:cNvSpPr>
              <p:nvPr/>
            </p:nvSpPr>
            <p:spPr>
              <a:xfrm>
                <a:off x="6939829" y="1916832"/>
                <a:ext cx="1880643" cy="830997"/>
              </a:xfrm>
              <a:prstGeom prst="rect">
                <a:avLst/>
              </a:prstGeom>
              <a:blipFill>
                <a:blip r:embed="rId6"/>
                <a:stretch>
                  <a:fillRect l="-3883" t="-5839" r="-4854" b="-1532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7789861" y="6261024"/>
                <a:ext cx="771813" cy="5634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rPr>
                            <m:t>𝒙</m:t>
                          </m:r>
                        </m:e>
                        <m:sub>
                          <m:r>
                            <a:rPr lang="en-GB" sz="2800" b="1">
                              <a:solidFill>
                                <a:schemeClr val="tx1"/>
                              </a:solidFill>
                              <a:latin typeface="Cambria Math" panose="02040503050406030204" pitchFamily="18" charset="0"/>
                            </a:rPr>
                            <m:t>𝐁𝐣</m:t>
                          </m:r>
                        </m:sub>
                      </m:sSub>
                    </m:oMath>
                  </m:oMathPara>
                </a14:m>
                <a:endParaRPr lang="en-GB" sz="2800" dirty="0"/>
              </a:p>
            </p:txBody>
          </p:sp>
        </mc:Choice>
        <mc:Fallback xmlns="">
          <p:sp>
            <p:nvSpPr>
              <p:cNvPr id="2" name="Rectangle 1"/>
              <p:cNvSpPr>
                <a:spLocks noRot="1" noChangeAspect="1" noMove="1" noResize="1" noEditPoints="1" noAdjustHandles="1" noChangeArrowheads="1" noChangeShapeType="1" noTextEdit="1"/>
              </p:cNvSpPr>
              <p:nvPr/>
            </p:nvSpPr>
            <p:spPr>
              <a:xfrm>
                <a:off x="7789861" y="6261024"/>
                <a:ext cx="771813" cy="563488"/>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186830" y="3064408"/>
                <a:ext cx="957763" cy="5329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800" b="1" i="1" smtClean="0">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r>
                        <a:rPr lang="en-GB" sz="2800" b="1" i="1" smtClean="0">
                          <a:solidFill>
                            <a:schemeClr val="tx1"/>
                          </a:solidFill>
                          <a:latin typeface="Cambria Math" panose="02040503050406030204" pitchFamily="18" charset="0"/>
                        </a:rPr>
                        <m:t> </m:t>
                      </m:r>
                      <m:r>
                        <a:rPr lang="en-GB" sz="2800" b="0" i="0" smtClean="0">
                          <a:solidFill>
                            <a:srgbClr val="FF0000"/>
                          </a:solidFill>
                          <a:latin typeface="Cambria Math" panose="02040503050406030204" pitchFamily="18" charset="0"/>
                        </a:rPr>
                        <m:t>?</m:t>
                      </m:r>
                    </m:oMath>
                  </m:oMathPara>
                </a14:m>
                <a:endParaRPr lang="en-GB" sz="2800" dirty="0"/>
              </a:p>
            </p:txBody>
          </p:sp>
        </mc:Choice>
        <mc:Fallback xmlns="">
          <p:sp>
            <p:nvSpPr>
              <p:cNvPr id="3" name="Rectangle 2"/>
              <p:cNvSpPr>
                <a:spLocks noRot="1" noChangeAspect="1" noMove="1" noResize="1" noEditPoints="1" noAdjustHandles="1" noChangeArrowheads="1" noChangeShapeType="1" noTextEdit="1"/>
              </p:cNvSpPr>
              <p:nvPr/>
            </p:nvSpPr>
            <p:spPr>
              <a:xfrm>
                <a:off x="2186830" y="3064408"/>
                <a:ext cx="957763" cy="532966"/>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716499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116632"/>
            <a:ext cx="3816424" cy="604093"/>
          </a:xfrm>
        </p:spPr>
        <p:txBody>
          <a:bodyPr/>
          <a:lstStyle/>
          <a:p>
            <a:r>
              <a:rPr lang="en-GB" dirty="0" smtClean="0"/>
              <a:t>Proton Spin</a:t>
            </a:r>
            <a:endParaRPr lang="en-GB" dirty="0"/>
          </a:p>
        </p:txBody>
      </p:sp>
      <p:sp>
        <p:nvSpPr>
          <p:cNvPr id="41" name="TextBox 40"/>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22" name="Text Box 2059"/>
              <p:cNvSpPr txBox="1">
                <a:spLocks noChangeArrowheads="1"/>
              </p:cNvSpPr>
              <p:nvPr/>
            </p:nvSpPr>
            <p:spPr bwMode="auto">
              <a:xfrm>
                <a:off x="84584" y="828001"/>
                <a:ext cx="9059416" cy="584775"/>
              </a:xfrm>
              <a:prstGeom prst="rect">
                <a:avLst/>
              </a:prstGeom>
              <a:noFill/>
              <a:ln w="9525">
                <a:noFill/>
                <a:miter lim="800000"/>
                <a:headEnd/>
                <a:tailEnd/>
              </a:ln>
            </p:spPr>
            <p:txBody>
              <a:bodyPr wrap="square">
                <a:spAutoFit/>
              </a:bodyPr>
              <a:lstStyle/>
              <a:p>
                <a:pPr>
                  <a:spcBef>
                    <a:spcPts val="2400"/>
                  </a:spcBef>
                </a:pPr>
                <a:r>
                  <a:rPr lang="en-GB" sz="3200" dirty="0" smtClean="0">
                    <a:solidFill>
                      <a:srgbClr val="FF0000"/>
                    </a:solidFill>
                    <a:sym typeface="Symbol" pitchFamily="18" charset="2"/>
                  </a:rPr>
                  <a:t></a:t>
                </a:r>
                <a:r>
                  <a:rPr lang="en-GB" sz="3200" b="0" dirty="0" smtClean="0">
                    <a:solidFill>
                      <a:schemeClr val="tx1"/>
                    </a:solidFill>
                  </a:rPr>
                  <a:t> </a:t>
                </a:r>
                <a:r>
                  <a:rPr lang="en-GB" sz="2800" dirty="0">
                    <a:solidFill>
                      <a:schemeClr val="tx1"/>
                    </a:solidFill>
                  </a:rPr>
                  <a:t>p</a:t>
                </a:r>
                <a:r>
                  <a:rPr lang="en-GB" sz="2800" b="0" dirty="0" smtClean="0">
                    <a:solidFill>
                      <a:schemeClr val="tx1"/>
                    </a:solidFill>
                  </a:rPr>
                  <a:t>roton spin mor</a:t>
                </a:r>
                <a:r>
                  <a:rPr lang="en-GB" sz="2800" dirty="0" smtClean="0">
                    <a:solidFill>
                      <a:schemeClr val="tx1"/>
                    </a:solidFill>
                  </a:rPr>
                  <a:t>e than valence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oMath>
                </a14:m>
                <a:r>
                  <a:rPr lang="en-GB" sz="2800" b="0" dirty="0" smtClean="0">
                    <a:solidFill>
                      <a:schemeClr val="tx1"/>
                    </a:solidFill>
                  </a:rPr>
                  <a:t>“</a:t>
                </a:r>
                <a:r>
                  <a:rPr lang="en-GB" sz="2800" dirty="0" smtClean="0">
                    <a:solidFill>
                      <a:schemeClr val="tx1"/>
                    </a:solidFill>
                  </a:rPr>
                  <a:t>spin crisis”</a:t>
                </a:r>
              </a:p>
            </p:txBody>
          </p:sp>
        </mc:Choice>
        <mc:Fallback xmlns="">
          <p:sp>
            <p:nvSpPr>
              <p:cNvPr id="22" name="Text Box 2059"/>
              <p:cNvSpPr txBox="1">
                <a:spLocks noRot="1" noChangeAspect="1" noMove="1" noResize="1" noEditPoints="1" noAdjustHandles="1" noChangeArrowheads="1" noChangeShapeType="1" noTextEdit="1"/>
              </p:cNvSpPr>
              <p:nvPr/>
            </p:nvSpPr>
            <p:spPr bwMode="auto">
              <a:xfrm>
                <a:off x="84584" y="828001"/>
                <a:ext cx="9059416" cy="584775"/>
              </a:xfrm>
              <a:prstGeom prst="rect">
                <a:avLst/>
              </a:prstGeom>
              <a:blipFill>
                <a:blip r:embed="rId3"/>
                <a:stretch>
                  <a:fillRect l="-1750" t="-14583" b="-32292"/>
                </a:stretch>
              </a:blipFill>
              <a:ln w="9525">
                <a:noFill/>
                <a:miter lim="800000"/>
                <a:headEnd/>
                <a:tailEnd/>
              </a:ln>
            </p:spPr>
            <p:txBody>
              <a:bodyPr/>
              <a:lstStyle/>
              <a:p>
                <a:r>
                  <a:rPr lang="en-GB">
                    <a:noFill/>
                  </a:rPr>
                  <a:t> </a:t>
                </a:r>
              </a:p>
            </p:txBody>
          </p:sp>
        </mc:Fallback>
      </mc:AlternateContent>
      <p:pic>
        <p:nvPicPr>
          <p:cNvPr id="6" name="Picture 4" descr="A1"/>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3007" t="5618" r="5788" b="2735"/>
          <a:stretch/>
        </p:blipFill>
        <p:spPr>
          <a:xfrm>
            <a:off x="1043608" y="1412776"/>
            <a:ext cx="6264696" cy="46124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15"/>
          <p:cNvSpPr>
            <a:spLocks noChangeArrowheads="1"/>
          </p:cNvSpPr>
          <p:nvPr/>
        </p:nvSpPr>
        <p:spPr bwMode="auto">
          <a:xfrm flipV="1">
            <a:off x="251520" y="6021536"/>
            <a:ext cx="357188" cy="431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57150">
            <a:solidFill>
              <a:srgbClr val="FF0000"/>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8" name="Text Box 2059"/>
              <p:cNvSpPr txBox="1">
                <a:spLocks noChangeArrowheads="1"/>
              </p:cNvSpPr>
              <p:nvPr/>
            </p:nvSpPr>
            <p:spPr bwMode="auto">
              <a:xfrm>
                <a:off x="251520" y="5949280"/>
                <a:ext cx="9059416" cy="712631"/>
              </a:xfrm>
              <a:prstGeom prst="rect">
                <a:avLst/>
              </a:prstGeom>
              <a:noFill/>
              <a:ln w="9525">
                <a:noFill/>
                <a:miter lim="800000"/>
                <a:headEnd/>
                <a:tailEnd/>
              </a:ln>
            </p:spPr>
            <p:txBody>
              <a:bodyPr wrap="square">
                <a:spAutoFit/>
              </a:bodyPr>
              <a:lstStyle/>
              <a:p>
                <a:pPr>
                  <a:spcBef>
                    <a:spcPts val="2400"/>
                  </a:spcBef>
                </a:pPr>
                <a:r>
                  <a:rPr lang="en-GB" sz="3200" dirty="0" smtClean="0">
                    <a:solidFill>
                      <a:srgbClr val="FF0000"/>
                    </a:solidFill>
                    <a:sym typeface="Symbol" pitchFamily="18" charset="2"/>
                  </a:rPr>
                  <a:t></a:t>
                </a:r>
                <a:r>
                  <a:rPr lang="en-GB" sz="3200" b="0" dirty="0" smtClean="0">
                    <a:solidFill>
                      <a:schemeClr val="tx1"/>
                    </a:solidFill>
                  </a:rPr>
                  <a:t> </a:t>
                </a:r>
                <a14:m>
                  <m:oMath xmlns:m="http://schemas.openxmlformats.org/officeDocument/2006/math">
                    <m:r>
                      <a:rPr lang="en-GB" sz="2800" b="0" i="0" smtClean="0">
                        <a:solidFill>
                          <a:schemeClr val="tx1"/>
                        </a:solidFill>
                        <a:latin typeface="Cambria Math" panose="02040503050406030204" pitchFamily="18" charset="0"/>
                      </a:rPr>
                      <m:t> </m:t>
                    </m:r>
                    <m:r>
                      <a:rPr lang="en-GB" sz="2800" b="1" i="1">
                        <a:solidFill>
                          <a:schemeClr val="tx1"/>
                        </a:solidFill>
                        <a:latin typeface="Cambria Math" panose="02040503050406030204" pitchFamily="18" charset="0"/>
                      </a:rPr>
                      <m:t>𝒑</m:t>
                    </m:r>
                    <m:r>
                      <a:rPr lang="en-GB" sz="2800" b="1" i="1">
                        <a:solidFill>
                          <a:schemeClr val="tx1"/>
                        </a:solidFill>
                        <a:latin typeface="Cambria Math" panose="02040503050406030204" pitchFamily="18" charset="0"/>
                      </a:rPr>
                      <m:t> </m:t>
                    </m:r>
                    <m:sSub>
                      <m:sSubPr>
                        <m:ctrlPr>
                          <a:rPr lang="en-GB" sz="2800" b="1" i="1" smtClean="0">
                            <a:solidFill>
                              <a:schemeClr val="tx1"/>
                            </a:solidFill>
                            <a:latin typeface="Cambria Math" panose="02040503050406030204" pitchFamily="18" charset="0"/>
                          </a:rPr>
                        </m:ctrlPr>
                      </m:sSubPr>
                      <m:e>
                        <m:r>
                          <a:rPr lang="en-GB" sz="2800" b="1" i="0" smtClean="0">
                            <a:solidFill>
                              <a:schemeClr val="tx1"/>
                            </a:solidFill>
                            <a:latin typeface="Cambria Math" panose="02040503050406030204" pitchFamily="18" charset="0"/>
                          </a:rPr>
                          <m:t>𝐬𝐩𝐢𝐧</m:t>
                        </m:r>
                      </m:e>
                      <m:sub>
                        <m:r>
                          <a:rPr lang="en-GB" sz="2800" b="1" i="1" smtClean="0">
                            <a:solidFill>
                              <a:schemeClr val="tx1"/>
                            </a:solidFill>
                            <a:latin typeface="Cambria Math" panose="02040503050406030204" pitchFamily="18" charset="0"/>
                          </a:rPr>
                          <m:t>𝒛</m:t>
                        </m:r>
                      </m:sub>
                    </m:sSub>
                    <m:f>
                      <m:fPr>
                        <m:ctrlPr>
                          <a:rPr lang="en-GB" sz="2800" b="1" i="1">
                            <a:solidFill>
                              <a:schemeClr val="tx1"/>
                            </a:solidFill>
                            <a:latin typeface="Cambria Math" panose="02040503050406030204" pitchFamily="18" charset="0"/>
                            <a:ea typeface="Cambria Math" panose="02040503050406030204" pitchFamily="18" charset="0"/>
                          </a:rPr>
                        </m:ctrlPr>
                      </m:fPr>
                      <m:num>
                        <m:r>
                          <a:rPr lang="en-GB" sz="2800" b="1" i="1">
                            <a:solidFill>
                              <a:schemeClr val="tx1"/>
                            </a:solidFill>
                            <a:latin typeface="Cambria Math" panose="02040503050406030204" pitchFamily="18" charset="0"/>
                            <a:ea typeface="Cambria Math" panose="02040503050406030204" pitchFamily="18" charset="0"/>
                          </a:rPr>
                          <m:t>𝟏</m:t>
                        </m:r>
                      </m:num>
                      <m:den>
                        <m:r>
                          <a:rPr lang="en-GB" sz="2800" b="1" i="1">
                            <a:solidFill>
                              <a:schemeClr val="tx1"/>
                            </a:solidFill>
                            <a:latin typeface="Cambria Math" panose="02040503050406030204" pitchFamily="18" charset="0"/>
                            <a:ea typeface="Cambria Math" panose="02040503050406030204" pitchFamily="18" charset="0"/>
                          </a:rPr>
                          <m:t>𝟐</m:t>
                        </m:r>
                      </m:den>
                    </m:f>
                    <m:r>
                      <a:rPr lang="en-GB" sz="2800" b="1" i="1" smtClean="0">
                        <a:solidFill>
                          <a:schemeClr val="tx1"/>
                        </a:solidFill>
                        <a:latin typeface="Cambria Math" panose="02040503050406030204" pitchFamily="18" charset="0"/>
                        <a:ea typeface="Cambria Math" panose="02040503050406030204" pitchFamily="18" charset="0"/>
                      </a:rPr>
                      <m:t>≠</m:t>
                    </m:r>
                    <m:r>
                      <a:rPr lang="en-GB" sz="2800" b="1" i="0" smtClean="0">
                        <a:solidFill>
                          <a:schemeClr val="tx1"/>
                        </a:solidFill>
                        <a:latin typeface="Cambria Math" panose="02040503050406030204" pitchFamily="18" charset="0"/>
                      </a:rPr>
                      <m:t> </m:t>
                    </m:r>
                    <m:nary>
                      <m:naryPr>
                        <m:chr m:val="∑"/>
                        <m:limLoc m:val="subSup"/>
                        <m:ctrlPr>
                          <a:rPr lang="en-GB" sz="2800" b="1" i="1" smtClean="0">
                            <a:solidFill>
                              <a:schemeClr val="tx1"/>
                            </a:solidFill>
                            <a:latin typeface="Cambria Math" panose="02040503050406030204" pitchFamily="18" charset="0"/>
                          </a:rPr>
                        </m:ctrlPr>
                      </m:naryPr>
                      <m:sub>
                        <m:r>
                          <m:rPr>
                            <m:brk m:alnAt="25"/>
                          </m:rPr>
                          <a:rPr lang="en-GB" sz="2800" b="1" i="1" smtClean="0">
                            <a:solidFill>
                              <a:schemeClr val="tx1"/>
                            </a:solidFill>
                            <a:latin typeface="Cambria Math" panose="02040503050406030204" pitchFamily="18" charset="0"/>
                          </a:rPr>
                          <m:t>𝒒</m:t>
                        </m:r>
                      </m:sub>
                      <m:sup>
                        <m:r>
                          <a:rPr lang="en-GB" sz="2800" b="1" i="1" smtClean="0">
                            <a:solidFill>
                              <a:schemeClr val="tx1"/>
                            </a:solidFill>
                            <a:latin typeface="Cambria Math" panose="02040503050406030204" pitchFamily="18" charset="0"/>
                          </a:rPr>
                          <m:t> </m:t>
                        </m:r>
                      </m:sup>
                      <m:e>
                        <m:r>
                          <a:rPr lang="en-GB" sz="2800" b="1" i="1" smtClean="0">
                            <a:solidFill>
                              <a:schemeClr val="tx1"/>
                            </a:solidFill>
                            <a:latin typeface="Cambria Math" panose="02040503050406030204" pitchFamily="18" charset="0"/>
                          </a:rPr>
                          <m:t>𝒒</m:t>
                        </m:r>
                        <m:r>
                          <a:rPr lang="en-GB" sz="2800" b="1" i="1">
                            <a:solidFill>
                              <a:schemeClr val="tx1"/>
                            </a:solidFill>
                            <a:latin typeface="Cambria Math" panose="02040503050406030204" pitchFamily="18" charset="0"/>
                          </a:rPr>
                          <m:t> </m:t>
                        </m:r>
                        <m:sSub>
                          <m:sSubPr>
                            <m:ctrlPr>
                              <a:rPr lang="en-GB" sz="2800" b="1" i="1">
                                <a:solidFill>
                                  <a:schemeClr val="tx1"/>
                                </a:solidFill>
                                <a:latin typeface="Cambria Math" panose="02040503050406030204" pitchFamily="18" charset="0"/>
                              </a:rPr>
                            </m:ctrlPr>
                          </m:sSubPr>
                          <m:e>
                            <m:r>
                              <a:rPr lang="en-GB" sz="2800" b="1">
                                <a:solidFill>
                                  <a:schemeClr val="tx1"/>
                                </a:solidFill>
                                <a:latin typeface="Cambria Math" panose="02040503050406030204" pitchFamily="18" charset="0"/>
                              </a:rPr>
                              <m:t>𝐬𝐩𝐢𝐧</m:t>
                            </m:r>
                          </m:e>
                          <m:sub>
                            <m:r>
                              <a:rPr lang="en-GB" sz="2800" b="1" i="1">
                                <a:solidFill>
                                  <a:schemeClr val="tx1"/>
                                </a:solidFill>
                                <a:latin typeface="Cambria Math" panose="02040503050406030204" pitchFamily="18" charset="0"/>
                              </a:rPr>
                              <m:t>𝒛</m:t>
                            </m:r>
                          </m:sub>
                        </m:sSub>
                      </m:e>
                    </m:nary>
                    <m:r>
                      <a:rPr lang="en-GB" sz="2800" b="1" i="1" smtClean="0">
                        <a:solidFill>
                          <a:schemeClr val="tx1"/>
                        </a:solidFill>
                        <a:latin typeface="Cambria Math" panose="02040503050406030204" pitchFamily="18" charset="0"/>
                        <a:ea typeface="Cambria Math" panose="02040503050406030204" pitchFamily="18" charset="0"/>
                      </a:rPr>
                      <m:t>≪</m:t>
                    </m:r>
                    <m:f>
                      <m:fPr>
                        <m:ctrlPr>
                          <a:rPr lang="en-GB" sz="2800" b="1" i="1" smtClean="0">
                            <a:solidFill>
                              <a:schemeClr val="tx1"/>
                            </a:solidFill>
                            <a:latin typeface="Cambria Math" panose="02040503050406030204" pitchFamily="18" charset="0"/>
                            <a:ea typeface="Cambria Math" panose="02040503050406030204" pitchFamily="18" charset="0"/>
                          </a:rPr>
                        </m:ctrlPr>
                      </m:fPr>
                      <m:num>
                        <m:r>
                          <a:rPr lang="en-GB" sz="2800" b="1" i="1" smtClean="0">
                            <a:solidFill>
                              <a:schemeClr val="tx1"/>
                            </a:solidFill>
                            <a:latin typeface="Cambria Math" panose="02040503050406030204" pitchFamily="18" charset="0"/>
                            <a:ea typeface="Cambria Math" panose="02040503050406030204" pitchFamily="18" charset="0"/>
                          </a:rPr>
                          <m:t>𝟏</m:t>
                        </m:r>
                      </m:num>
                      <m:den>
                        <m:r>
                          <a:rPr lang="en-GB" sz="2800" b="1" i="1" smtClean="0">
                            <a:solidFill>
                              <a:schemeClr val="tx1"/>
                            </a:solidFill>
                            <a:latin typeface="Cambria Math" panose="02040503050406030204" pitchFamily="18" charset="0"/>
                            <a:ea typeface="Cambria Math" panose="02040503050406030204" pitchFamily="18" charset="0"/>
                          </a:rPr>
                          <m:t>𝟐</m:t>
                        </m:r>
                      </m:den>
                    </m:f>
                  </m:oMath>
                </a14:m>
                <a:r>
                  <a:rPr lang="en-GB" sz="2800" dirty="0" smtClean="0">
                    <a:solidFill>
                      <a:schemeClr val="tx1"/>
                    </a:solidFill>
                  </a:rPr>
                  <a:t>: lattice QCD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𝒒</m:t>
                    </m:r>
                  </m:oMath>
                </a14:m>
                <a:r>
                  <a:rPr lang="en-GB" sz="2800" b="1" dirty="0" smtClean="0">
                    <a:solidFill>
                      <a:schemeClr val="tx1"/>
                    </a:solidFill>
                  </a:rPr>
                  <a:t> </a:t>
                </a:r>
                <a14:m>
                  <m:oMath xmlns:m="http://schemas.openxmlformats.org/officeDocument/2006/math">
                    <m:r>
                      <a:rPr lang="en-GB" sz="2800" b="1" i="0" dirty="0" smtClean="0">
                        <a:solidFill>
                          <a:schemeClr val="tx1"/>
                        </a:solidFill>
                        <a:latin typeface="Cambria Math" panose="02040503050406030204" pitchFamily="18" charset="0"/>
                      </a:rPr>
                      <m:t>𝐋</m:t>
                    </m:r>
                    <m:r>
                      <a:rPr lang="en-GB" sz="2800" b="1" i="0" dirty="0" smtClean="0">
                        <a:solidFill>
                          <a:schemeClr val="tx1"/>
                        </a:solidFill>
                        <a:latin typeface="Cambria Math" panose="02040503050406030204" pitchFamily="18" charset="0"/>
                      </a:rPr>
                      <m:t>+</m:t>
                    </m:r>
                    <m:r>
                      <a:rPr lang="en-GB" sz="2800" b="1" i="0" dirty="0" smtClean="0">
                        <a:solidFill>
                          <a:schemeClr val="tx1"/>
                        </a:solidFill>
                        <a:latin typeface="Cambria Math" panose="02040503050406030204" pitchFamily="18" charset="0"/>
                      </a:rPr>
                      <m:t>𝐒</m:t>
                    </m:r>
                  </m:oMath>
                </a14:m>
                <a:r>
                  <a:rPr lang="en-GB" sz="2800" b="1" dirty="0" smtClean="0">
                    <a:solidFill>
                      <a:srgbClr val="FF0000"/>
                    </a:solidFill>
                  </a:rPr>
                  <a:t>?</a:t>
                </a:r>
              </a:p>
            </p:txBody>
          </p:sp>
        </mc:Choice>
        <mc:Fallback xmlns="">
          <p:sp>
            <p:nvSpPr>
              <p:cNvPr id="8" name="Text Box 2059"/>
              <p:cNvSpPr txBox="1">
                <a:spLocks noRot="1" noChangeAspect="1" noMove="1" noResize="1" noEditPoints="1" noAdjustHandles="1" noChangeArrowheads="1" noChangeShapeType="1" noTextEdit="1"/>
              </p:cNvSpPr>
              <p:nvPr/>
            </p:nvSpPr>
            <p:spPr bwMode="auto">
              <a:xfrm>
                <a:off x="251520" y="5949280"/>
                <a:ext cx="9059416" cy="712631"/>
              </a:xfrm>
              <a:prstGeom prst="rect">
                <a:avLst/>
              </a:prstGeom>
              <a:blipFill>
                <a:blip r:embed="rId5"/>
                <a:stretch>
                  <a:fillRect l="-1682" t="-5983" b="-14530"/>
                </a:stretch>
              </a:blipFill>
              <a:ln w="9525">
                <a:noFill/>
                <a:miter lim="800000"/>
                <a:headEnd/>
                <a:tailEnd/>
              </a:ln>
            </p:spPr>
            <p:txBody>
              <a:bodyPr/>
              <a:lstStyle/>
              <a:p>
                <a:r>
                  <a:rPr lang="en-GB">
                    <a:noFill/>
                  </a:rPr>
                  <a:t> </a:t>
                </a:r>
              </a:p>
            </p:txBody>
          </p:sp>
        </mc:Fallback>
      </mc:AlternateContent>
    </p:spTree>
    <p:extLst>
      <p:ext uri="{BB962C8B-B14F-4D97-AF65-F5344CB8AC3E}">
        <p14:creationId xmlns:p14="http://schemas.microsoft.com/office/powerpoint/2010/main" val="866765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2"/>
          <p:cNvSpPr>
            <a:spLocks noGrp="1" noChangeArrowheads="1"/>
          </p:cNvSpPr>
          <p:nvPr>
            <p:ph type="title"/>
          </p:nvPr>
        </p:nvSpPr>
        <p:spPr>
          <a:xfrm>
            <a:off x="1692275" y="53975"/>
            <a:ext cx="5183188" cy="711200"/>
          </a:xfrm>
        </p:spPr>
        <p:txBody>
          <a:bodyPr/>
          <a:lstStyle/>
          <a:p>
            <a:pPr>
              <a:defRPr/>
            </a:pPr>
            <a:r>
              <a:rPr lang="en-GB"/>
              <a:t>Matter @ Short-Distance</a:t>
            </a:r>
            <a:endParaRPr lang="en-US"/>
          </a:p>
        </p:txBody>
      </p:sp>
      <p:sp>
        <p:nvSpPr>
          <p:cNvPr id="14339" name="Text Box 26"/>
          <p:cNvSpPr txBox="1">
            <a:spLocks noChangeArrowheads="1"/>
          </p:cNvSpPr>
          <p:nvPr/>
        </p:nvSpPr>
        <p:spPr bwMode="auto">
          <a:xfrm>
            <a:off x="4098925" y="1138238"/>
            <a:ext cx="184150" cy="641350"/>
          </a:xfrm>
          <a:prstGeom prst="rect">
            <a:avLst/>
          </a:prstGeom>
          <a:noFill/>
          <a:ln w="9525">
            <a:noFill/>
            <a:miter lim="800000"/>
            <a:headEnd/>
            <a:tailEnd/>
          </a:ln>
        </p:spPr>
        <p:txBody>
          <a:bodyPr wrap="none">
            <a:spAutoFit/>
          </a:bodyPr>
          <a:lstStyle/>
          <a:p>
            <a:endParaRPr lang="en-GB"/>
          </a:p>
        </p:txBody>
      </p:sp>
      <mc:AlternateContent xmlns:mc="http://schemas.openxmlformats.org/markup-compatibility/2006" xmlns:a14="http://schemas.microsoft.com/office/drawing/2010/main">
        <mc:Choice Requires="a14">
          <p:sp>
            <p:nvSpPr>
              <p:cNvPr id="14340" name="Text Box 29"/>
              <p:cNvSpPr txBox="1">
                <a:spLocks noChangeArrowheads="1"/>
              </p:cNvSpPr>
              <p:nvPr/>
            </p:nvSpPr>
            <p:spPr bwMode="auto">
              <a:xfrm>
                <a:off x="34925" y="836613"/>
                <a:ext cx="4176713" cy="2369880"/>
              </a:xfrm>
              <a:prstGeom prst="rect">
                <a:avLst/>
              </a:prstGeom>
              <a:noFill/>
              <a:ln w="9525">
                <a:noFill/>
                <a:miter lim="800000"/>
                <a:headEnd/>
                <a:tailEnd/>
              </a:ln>
            </p:spPr>
            <p:txBody>
              <a:bodyPr>
                <a:spAutoFit/>
              </a:bodyPr>
              <a:lstStyle/>
              <a:p>
                <a:r>
                  <a:rPr lang="en-GB" b="1" dirty="0" smtClean="0">
                    <a:solidFill>
                      <a:srgbClr val="FF6600"/>
                    </a:solidFill>
                    <a:latin typeface="Times New Roman" pitchFamily="18" charset="0"/>
                    <a:cs typeface="Times New Roman" pitchFamily="18" charset="0"/>
                  </a:rPr>
                  <a:t>● </a:t>
                </a:r>
                <a:r>
                  <a:rPr lang="en-GB" sz="2800" dirty="0">
                    <a:solidFill>
                      <a:schemeClr val="tx1"/>
                    </a:solidFill>
                  </a:rPr>
                  <a:t>CERN + </a:t>
                </a:r>
                <a:r>
                  <a:rPr lang="en-GB" sz="2800" dirty="0" err="1">
                    <a:solidFill>
                      <a:schemeClr val="tx1"/>
                    </a:solidFill>
                  </a:rPr>
                  <a:t>Fermilab</a:t>
                </a:r>
                <a:r>
                  <a:rPr lang="en-GB" sz="2800" dirty="0">
                    <a:solidFill>
                      <a:schemeClr val="tx1"/>
                    </a:solidFill>
                  </a:rPr>
                  <a:t> </a:t>
                </a:r>
              </a:p>
              <a:p>
                <a:r>
                  <a:rPr lang="en-GB" sz="2800" dirty="0">
                    <a:solidFill>
                      <a:schemeClr val="tx1"/>
                    </a:solidFill>
                  </a:rPr>
                  <a:t>  </a:t>
                </a:r>
                <a:r>
                  <a:rPr lang="en-GB" sz="2800" dirty="0" smtClean="0">
                    <a:solidFill>
                      <a:srgbClr val="FF3300"/>
                    </a:solidFill>
                  </a:rPr>
                  <a:t>-</a:t>
                </a:r>
                <a:r>
                  <a:rPr lang="en-GB" sz="2800" dirty="0" smtClean="0"/>
                  <a:t> </a:t>
                </a:r>
                <a:r>
                  <a:rPr lang="en-GB" sz="2800" dirty="0">
                    <a:solidFill>
                      <a:schemeClr val="tx1"/>
                    </a:solidFill>
                  </a:rPr>
                  <a:t>fixed target</a:t>
                </a:r>
              </a:p>
              <a:p>
                <a:r>
                  <a:rPr lang="en-GB" sz="2800" dirty="0">
                    <a:solidFill>
                      <a:schemeClr val="tx1"/>
                    </a:solidFill>
                  </a:rPr>
                  <a:t>  </a:t>
                </a:r>
                <a:r>
                  <a:rPr lang="en-GB" sz="2800" dirty="0" smtClean="0">
                    <a:solidFill>
                      <a:srgbClr val="FF3300"/>
                    </a:solidFill>
                  </a:rPr>
                  <a:t>-</a:t>
                </a:r>
                <a:r>
                  <a:rPr lang="en-GB" sz="2800" dirty="0" smtClean="0"/>
                  <a:t> </a:t>
                </a:r>
                <a:r>
                  <a:rPr lang="en-GB" sz="2800" dirty="0">
                    <a:solidFill>
                      <a:schemeClr val="tx1"/>
                    </a:solidFill>
                  </a:rPr>
                  <a:t>sub-</a:t>
                </a:r>
                <a:r>
                  <a:rPr lang="en-GB" sz="2800" dirty="0" err="1">
                    <a:solidFill>
                      <a:schemeClr val="tx1"/>
                    </a:solidFill>
                  </a:rPr>
                  <a:t>fm</a:t>
                </a:r>
                <a:r>
                  <a:rPr lang="en-GB" sz="2800" dirty="0">
                    <a:solidFill>
                      <a:schemeClr val="tx1"/>
                    </a:solidFill>
                  </a:rPr>
                  <a:t> </a:t>
                </a:r>
                <a:r>
                  <a:rPr lang="en-GB" sz="2800" dirty="0" smtClean="0">
                    <a:solidFill>
                      <a:schemeClr val="tx1"/>
                    </a:solidFill>
                  </a:rPr>
                  <a:t>(</a:t>
                </a:r>
                <a14:m>
                  <m:oMath xmlns:m="http://schemas.openxmlformats.org/officeDocument/2006/math">
                    <m:r>
                      <a:rPr lang="en-GB" sz="2800" b="1" i="1" smtClean="0">
                        <a:solidFill>
                          <a:schemeClr val="tx1"/>
                        </a:solidFill>
                        <a:latin typeface="Cambria Math" panose="02040503050406030204" pitchFamily="18" charset="0"/>
                      </a:rPr>
                      <m:t>𝑸</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𝟏𝟎</m:t>
                    </m:r>
                    <m:r>
                      <a:rPr lang="en-GB" sz="2800" b="1" i="1" smtClean="0">
                        <a:solidFill>
                          <a:schemeClr val="tx1"/>
                        </a:solidFill>
                        <a:latin typeface="Cambria Math" panose="02040503050406030204" pitchFamily="18" charset="0"/>
                        <a:ea typeface="Cambria Math" panose="02040503050406030204" pitchFamily="18" charset="0"/>
                      </a:rPr>
                      <m:t> </m:t>
                    </m:r>
                  </m:oMath>
                </a14:m>
                <a:r>
                  <a:rPr lang="en-GB" sz="2800" dirty="0" smtClean="0">
                    <a:solidFill>
                      <a:schemeClr val="tx1"/>
                    </a:solidFill>
                  </a:rPr>
                  <a:t>GeV</a:t>
                </a:r>
                <a:r>
                  <a:rPr lang="en-GB" sz="2800" dirty="0">
                    <a:solidFill>
                      <a:schemeClr val="tx1"/>
                    </a:solidFill>
                  </a:rPr>
                  <a:t>)</a:t>
                </a:r>
              </a:p>
              <a:p>
                <a:r>
                  <a:rPr lang="en-GB" sz="2800" dirty="0">
                    <a:solidFill>
                      <a:srgbClr val="FF3300"/>
                    </a:solidFill>
                  </a:rPr>
                  <a:t>  </a:t>
                </a:r>
                <a:r>
                  <a:rPr lang="en-GB" sz="2800" dirty="0" smtClean="0">
                    <a:solidFill>
                      <a:srgbClr val="FF3300"/>
                    </a:solidFill>
                  </a:rPr>
                  <a:t>-</a:t>
                </a:r>
                <a:r>
                  <a:rPr lang="en-GB" sz="2800" dirty="0" smtClean="0">
                    <a:solidFill>
                      <a:schemeClr val="tx1"/>
                    </a:solidFill>
                  </a:rPr>
                  <a:t> </a:t>
                </a:r>
                <a:r>
                  <a:rPr lang="en-GB" sz="2800" dirty="0">
                    <a:solidFill>
                      <a:schemeClr val="tx1"/>
                    </a:solidFill>
                  </a:rPr>
                  <a:t>1972 weak NC</a:t>
                </a:r>
              </a:p>
              <a:p>
                <a:r>
                  <a:rPr lang="en-GB" sz="2800" dirty="0">
                    <a:solidFill>
                      <a:schemeClr val="tx1"/>
                    </a:solidFill>
                  </a:rPr>
                  <a:t>   </a:t>
                </a:r>
                <a:r>
                  <a:rPr lang="en-GB" sz="2800" dirty="0">
                    <a:solidFill>
                      <a:srgbClr val="FF3300"/>
                    </a:solidFill>
                  </a:rPr>
                  <a:t> </a:t>
                </a:r>
                <a:r>
                  <a:rPr lang="en-GB" sz="2800" dirty="0" smtClean="0">
                    <a:solidFill>
                      <a:srgbClr val="FF3300"/>
                    </a:solidFill>
                  </a:rPr>
                  <a:t> </a:t>
                </a:r>
                <a:r>
                  <a:rPr lang="en-GB" sz="2800" dirty="0" smtClean="0">
                    <a:solidFill>
                      <a:schemeClr val="tx1"/>
                    </a:solidFill>
                  </a:rPr>
                  <a:t>1977 </a:t>
                </a:r>
                <a:r>
                  <a:rPr lang="en-GB" sz="2800" dirty="0">
                    <a:solidFill>
                      <a:schemeClr val="tx1"/>
                    </a:solidFill>
                  </a:rPr>
                  <a:t>QCD              </a:t>
                </a:r>
              </a:p>
            </p:txBody>
          </p:sp>
        </mc:Choice>
        <mc:Fallback xmlns="">
          <p:sp>
            <p:nvSpPr>
              <p:cNvPr id="14340" name="Text Box 29"/>
              <p:cNvSpPr txBox="1">
                <a:spLocks noRot="1" noChangeAspect="1" noMove="1" noResize="1" noEditPoints="1" noAdjustHandles="1" noChangeArrowheads="1" noChangeShapeType="1" noTextEdit="1"/>
              </p:cNvSpPr>
              <p:nvPr/>
            </p:nvSpPr>
            <p:spPr bwMode="auto">
              <a:xfrm>
                <a:off x="34925" y="836613"/>
                <a:ext cx="4176713" cy="2369880"/>
              </a:xfrm>
              <a:prstGeom prst="rect">
                <a:avLst/>
              </a:prstGeom>
              <a:blipFill>
                <a:blip r:embed="rId2"/>
                <a:stretch>
                  <a:fillRect l="-4526" t="-4113" r="-438" b="-6170"/>
                </a:stretch>
              </a:blipFill>
              <a:ln w="9525">
                <a:noFill/>
                <a:miter lim="800000"/>
                <a:headEnd/>
                <a:tailEnd/>
              </a:ln>
            </p:spPr>
            <p:txBody>
              <a:bodyPr/>
              <a:lstStyle/>
              <a:p>
                <a:r>
                  <a:rPr lang="en-GB">
                    <a:noFill/>
                  </a:rPr>
                  <a:t> </a:t>
                </a:r>
              </a:p>
            </p:txBody>
          </p:sp>
        </mc:Fallback>
      </mc:AlternateContent>
      <p:sp>
        <p:nvSpPr>
          <p:cNvPr id="14341" name="Rectangle 31"/>
          <p:cNvSpPr>
            <a:spLocks noChangeArrowheads="1"/>
          </p:cNvSpPr>
          <p:nvPr/>
        </p:nvSpPr>
        <p:spPr bwMode="auto">
          <a:xfrm>
            <a:off x="0" y="3328988"/>
            <a:ext cx="9144000" cy="0"/>
          </a:xfrm>
          <a:prstGeom prst="rect">
            <a:avLst/>
          </a:prstGeom>
          <a:noFill/>
          <a:ln w="9525">
            <a:noFill/>
            <a:miter lim="800000"/>
            <a:headEnd/>
            <a:tailEnd/>
          </a:ln>
        </p:spPr>
        <p:txBody>
          <a:bodyPr wrap="none" anchor="ctr">
            <a:spAutoFit/>
          </a:bodyPr>
          <a:lstStyle/>
          <a:p>
            <a:endParaRPr lang="en-GB"/>
          </a:p>
        </p:txBody>
      </p:sp>
      <p:pic>
        <p:nvPicPr>
          <p:cNvPr id="14346" name="Picture 2"/>
          <p:cNvPicPr>
            <a:picLocks noChangeAspect="1" noChangeArrowheads="1"/>
          </p:cNvPicPr>
          <p:nvPr/>
        </p:nvPicPr>
        <p:blipFill>
          <a:blip r:embed="rId3" cstate="print"/>
          <a:srcRect/>
          <a:stretch>
            <a:fillRect/>
          </a:stretch>
        </p:blipFill>
        <p:spPr bwMode="auto">
          <a:xfrm>
            <a:off x="5724525" y="981075"/>
            <a:ext cx="3338513" cy="2303463"/>
          </a:xfrm>
          <a:prstGeom prst="rect">
            <a:avLst/>
          </a:prstGeom>
          <a:noFill/>
          <a:ln w="9525">
            <a:noFill/>
            <a:miter lim="800000"/>
            <a:headEnd/>
            <a:tailEnd/>
          </a:ln>
        </p:spPr>
      </p:pic>
      <p:sp>
        <p:nvSpPr>
          <p:cNvPr id="14347" name="Line 78"/>
          <p:cNvSpPr>
            <a:spLocks noChangeShapeType="1"/>
          </p:cNvSpPr>
          <p:nvPr/>
        </p:nvSpPr>
        <p:spPr bwMode="auto">
          <a:xfrm flipV="1">
            <a:off x="4500563" y="1076325"/>
            <a:ext cx="935037" cy="215900"/>
          </a:xfrm>
          <a:prstGeom prst="line">
            <a:avLst/>
          </a:prstGeom>
          <a:noFill/>
          <a:ln w="38100">
            <a:solidFill>
              <a:schemeClr val="accent2"/>
            </a:solidFill>
            <a:round/>
            <a:headEnd/>
            <a:tailEnd type="triangle" w="med" len="med"/>
          </a:ln>
        </p:spPr>
        <p:txBody>
          <a:bodyPr/>
          <a:lstStyle/>
          <a:p>
            <a:endParaRPr lang="en-GB"/>
          </a:p>
        </p:txBody>
      </p:sp>
      <p:sp>
        <p:nvSpPr>
          <p:cNvPr id="14348" name="Line 79"/>
          <p:cNvSpPr>
            <a:spLocks noChangeShapeType="1"/>
          </p:cNvSpPr>
          <p:nvPr/>
        </p:nvSpPr>
        <p:spPr bwMode="auto">
          <a:xfrm>
            <a:off x="4500563" y="1363663"/>
            <a:ext cx="863600" cy="1587"/>
          </a:xfrm>
          <a:prstGeom prst="line">
            <a:avLst/>
          </a:prstGeom>
          <a:noFill/>
          <a:ln w="38100">
            <a:solidFill>
              <a:srgbClr val="FF0000"/>
            </a:solidFill>
            <a:round/>
            <a:headEnd/>
            <a:tailEnd type="triangle" w="med" len="med"/>
          </a:ln>
        </p:spPr>
        <p:txBody>
          <a:bodyPr/>
          <a:lstStyle/>
          <a:p>
            <a:endParaRPr lang="en-GB"/>
          </a:p>
        </p:txBody>
      </p:sp>
      <p:sp>
        <p:nvSpPr>
          <p:cNvPr id="14349" name="Line 80"/>
          <p:cNvSpPr>
            <a:spLocks noChangeShapeType="1"/>
          </p:cNvSpPr>
          <p:nvPr/>
        </p:nvSpPr>
        <p:spPr bwMode="auto">
          <a:xfrm>
            <a:off x="3779838" y="1219200"/>
            <a:ext cx="792162" cy="73025"/>
          </a:xfrm>
          <a:prstGeom prst="line">
            <a:avLst/>
          </a:prstGeom>
          <a:noFill/>
          <a:ln w="38100">
            <a:solidFill>
              <a:schemeClr val="accent2"/>
            </a:solidFill>
            <a:round/>
            <a:headEnd/>
            <a:tailEnd type="triangle" w="med" len="med"/>
          </a:ln>
        </p:spPr>
        <p:txBody>
          <a:bodyPr/>
          <a:lstStyle/>
          <a:p>
            <a:endParaRPr lang="en-GB"/>
          </a:p>
        </p:txBody>
      </p:sp>
      <p:sp>
        <p:nvSpPr>
          <p:cNvPr id="14350" name="Line 81"/>
          <p:cNvSpPr>
            <a:spLocks noChangeShapeType="1"/>
          </p:cNvSpPr>
          <p:nvPr/>
        </p:nvSpPr>
        <p:spPr bwMode="auto">
          <a:xfrm flipV="1">
            <a:off x="3924300" y="1365250"/>
            <a:ext cx="504825" cy="71438"/>
          </a:xfrm>
          <a:prstGeom prst="line">
            <a:avLst/>
          </a:prstGeom>
          <a:noFill/>
          <a:ln w="38100">
            <a:solidFill>
              <a:srgbClr val="FF0000"/>
            </a:solidFill>
            <a:round/>
            <a:headEnd/>
            <a:tailEnd type="triangle" w="med" len="med"/>
          </a:ln>
        </p:spPr>
        <p:txBody>
          <a:bodyPr/>
          <a:lstStyle/>
          <a:p>
            <a:endParaRPr lang="en-GB"/>
          </a:p>
        </p:txBody>
      </p:sp>
      <p:sp>
        <p:nvSpPr>
          <p:cNvPr id="14351" name="Text Box 86"/>
          <p:cNvSpPr txBox="1">
            <a:spLocks noChangeArrowheads="1"/>
          </p:cNvSpPr>
          <p:nvPr/>
        </p:nvSpPr>
        <p:spPr bwMode="auto">
          <a:xfrm>
            <a:off x="4222750" y="927100"/>
            <a:ext cx="490538" cy="701675"/>
          </a:xfrm>
          <a:prstGeom prst="rect">
            <a:avLst/>
          </a:prstGeom>
          <a:noFill/>
          <a:ln w="57150">
            <a:noFill/>
            <a:miter lim="800000"/>
            <a:headEnd/>
            <a:tailEnd/>
          </a:ln>
        </p:spPr>
        <p:txBody>
          <a:bodyPr wrap="none">
            <a:spAutoFit/>
          </a:bodyPr>
          <a:lstStyle/>
          <a:p>
            <a:pPr eaLnBrk="1" hangingPunct="1"/>
            <a:r>
              <a:rPr lang="en-US" sz="4000" i="1">
                <a:solidFill>
                  <a:srgbClr val="FF0000"/>
                </a:solidFill>
                <a:cs typeface="Times New Roman" pitchFamily="18" charset="0"/>
              </a:rPr>
              <a:t>●</a:t>
            </a:r>
          </a:p>
        </p:txBody>
      </p:sp>
      <p:sp>
        <p:nvSpPr>
          <p:cNvPr id="14352" name="Text Box 85"/>
          <p:cNvSpPr txBox="1">
            <a:spLocks noChangeArrowheads="1"/>
          </p:cNvSpPr>
          <p:nvPr/>
        </p:nvSpPr>
        <p:spPr bwMode="auto">
          <a:xfrm>
            <a:off x="5330825" y="765175"/>
            <a:ext cx="331788" cy="457200"/>
          </a:xfrm>
          <a:prstGeom prst="rect">
            <a:avLst/>
          </a:prstGeom>
          <a:noFill/>
          <a:ln w="57150">
            <a:noFill/>
            <a:miter lim="800000"/>
            <a:headEnd/>
            <a:tailEnd/>
          </a:ln>
        </p:spPr>
        <p:txBody>
          <a:bodyPr wrap="none">
            <a:spAutoFit/>
          </a:bodyPr>
          <a:lstStyle/>
          <a:p>
            <a:pPr eaLnBrk="1" hangingPunct="1"/>
            <a:r>
              <a:rPr lang="el-GR" sz="2400" i="1">
                <a:solidFill>
                  <a:schemeClr val="tx1"/>
                </a:solidFill>
              </a:rPr>
              <a:t>ν</a:t>
            </a:r>
            <a:endParaRPr lang="el-GR" sz="2400" b="1" baseline="30000">
              <a:solidFill>
                <a:schemeClr val="tx1"/>
              </a:solidFill>
            </a:endParaRPr>
          </a:p>
        </p:txBody>
      </p:sp>
      <p:sp>
        <p:nvSpPr>
          <p:cNvPr id="14353" name="Text Box 85"/>
          <p:cNvSpPr txBox="1">
            <a:spLocks noChangeArrowheads="1"/>
          </p:cNvSpPr>
          <p:nvPr/>
        </p:nvSpPr>
        <p:spPr bwMode="auto">
          <a:xfrm>
            <a:off x="3448050" y="917575"/>
            <a:ext cx="331788" cy="457200"/>
          </a:xfrm>
          <a:prstGeom prst="rect">
            <a:avLst/>
          </a:prstGeom>
          <a:noFill/>
          <a:ln w="57150">
            <a:noFill/>
            <a:miter lim="800000"/>
            <a:headEnd/>
            <a:tailEnd/>
          </a:ln>
        </p:spPr>
        <p:txBody>
          <a:bodyPr wrap="none">
            <a:spAutoFit/>
          </a:bodyPr>
          <a:lstStyle/>
          <a:p>
            <a:pPr eaLnBrk="1" hangingPunct="1"/>
            <a:r>
              <a:rPr lang="el-GR" sz="2400" i="1">
                <a:solidFill>
                  <a:schemeClr val="tx1"/>
                </a:solidFill>
              </a:rPr>
              <a:t>ν</a:t>
            </a:r>
            <a:endParaRPr lang="el-GR" sz="2400" b="1" baseline="30000">
              <a:solidFill>
                <a:schemeClr val="tx1"/>
              </a:solidFill>
            </a:endParaRPr>
          </a:p>
        </p:txBody>
      </p:sp>
      <p:pic>
        <p:nvPicPr>
          <p:cNvPr id="14354" name="Picture 3"/>
          <p:cNvPicPr>
            <a:picLocks noChangeAspect="1" noChangeArrowheads="1"/>
          </p:cNvPicPr>
          <p:nvPr/>
        </p:nvPicPr>
        <p:blipFill>
          <a:blip r:embed="rId4" cstate="print"/>
          <a:srcRect/>
          <a:stretch>
            <a:fillRect/>
          </a:stretch>
        </p:blipFill>
        <p:spPr bwMode="auto">
          <a:xfrm>
            <a:off x="3049588" y="3429000"/>
            <a:ext cx="5986462" cy="3313113"/>
          </a:xfrm>
          <a:prstGeom prst="rect">
            <a:avLst/>
          </a:prstGeom>
          <a:noFill/>
          <a:ln w="9525">
            <a:noFill/>
            <a:miter lim="800000"/>
            <a:headEnd/>
            <a:tailEnd/>
          </a:ln>
        </p:spPr>
      </p:pic>
      <p:sp>
        <p:nvSpPr>
          <p:cNvPr id="14355" name="Line 78"/>
          <p:cNvSpPr>
            <a:spLocks noChangeShapeType="1"/>
          </p:cNvSpPr>
          <p:nvPr/>
        </p:nvSpPr>
        <p:spPr bwMode="auto">
          <a:xfrm flipV="1">
            <a:off x="1300163" y="3932783"/>
            <a:ext cx="935037" cy="215900"/>
          </a:xfrm>
          <a:prstGeom prst="line">
            <a:avLst/>
          </a:prstGeom>
          <a:noFill/>
          <a:ln w="38100">
            <a:solidFill>
              <a:schemeClr val="accent2"/>
            </a:solidFill>
            <a:round/>
            <a:headEnd/>
            <a:tailEnd type="triangle" w="med" len="med"/>
          </a:ln>
        </p:spPr>
        <p:txBody>
          <a:bodyPr/>
          <a:lstStyle/>
          <a:p>
            <a:endParaRPr lang="en-GB"/>
          </a:p>
        </p:txBody>
      </p:sp>
      <p:sp>
        <p:nvSpPr>
          <p:cNvPr id="14356" name="Line 79"/>
          <p:cNvSpPr>
            <a:spLocks noChangeShapeType="1"/>
          </p:cNvSpPr>
          <p:nvPr/>
        </p:nvSpPr>
        <p:spPr bwMode="auto">
          <a:xfrm>
            <a:off x="1300163" y="4459511"/>
            <a:ext cx="863600" cy="1587"/>
          </a:xfrm>
          <a:prstGeom prst="line">
            <a:avLst/>
          </a:prstGeom>
          <a:noFill/>
          <a:ln w="38100">
            <a:solidFill>
              <a:srgbClr val="FF0000"/>
            </a:solidFill>
            <a:round/>
            <a:headEnd/>
            <a:tailEnd type="triangle" w="med" len="med"/>
          </a:ln>
        </p:spPr>
        <p:txBody>
          <a:bodyPr/>
          <a:lstStyle/>
          <a:p>
            <a:endParaRPr lang="en-GB"/>
          </a:p>
        </p:txBody>
      </p:sp>
      <p:sp>
        <p:nvSpPr>
          <p:cNvPr id="14357" name="Line 80"/>
          <p:cNvSpPr>
            <a:spLocks noChangeShapeType="1"/>
          </p:cNvSpPr>
          <p:nvPr/>
        </p:nvSpPr>
        <p:spPr bwMode="auto">
          <a:xfrm>
            <a:off x="579438" y="4076799"/>
            <a:ext cx="792162" cy="73025"/>
          </a:xfrm>
          <a:prstGeom prst="line">
            <a:avLst/>
          </a:prstGeom>
          <a:noFill/>
          <a:ln w="38100">
            <a:solidFill>
              <a:schemeClr val="accent2"/>
            </a:solidFill>
            <a:round/>
            <a:headEnd/>
            <a:tailEnd type="triangle" w="med" len="med"/>
          </a:ln>
        </p:spPr>
        <p:txBody>
          <a:bodyPr/>
          <a:lstStyle/>
          <a:p>
            <a:endParaRPr lang="en-GB"/>
          </a:p>
        </p:txBody>
      </p:sp>
      <p:sp>
        <p:nvSpPr>
          <p:cNvPr id="14358" name="Line 81"/>
          <p:cNvSpPr>
            <a:spLocks noChangeShapeType="1"/>
          </p:cNvSpPr>
          <p:nvPr/>
        </p:nvSpPr>
        <p:spPr bwMode="auto">
          <a:xfrm flipV="1">
            <a:off x="723900" y="4461098"/>
            <a:ext cx="504825" cy="71438"/>
          </a:xfrm>
          <a:prstGeom prst="line">
            <a:avLst/>
          </a:prstGeom>
          <a:noFill/>
          <a:ln w="38100">
            <a:solidFill>
              <a:srgbClr val="FF0000"/>
            </a:solidFill>
            <a:round/>
            <a:headEnd/>
            <a:tailEnd/>
          </a:ln>
        </p:spPr>
        <p:txBody>
          <a:bodyPr/>
          <a:lstStyle/>
          <a:p>
            <a:endParaRPr lang="en-GB"/>
          </a:p>
        </p:txBody>
      </p:sp>
      <p:sp>
        <p:nvSpPr>
          <p:cNvPr id="14360" name="Text Box 85"/>
          <p:cNvSpPr txBox="1">
            <a:spLocks noChangeArrowheads="1"/>
          </p:cNvSpPr>
          <p:nvPr/>
        </p:nvSpPr>
        <p:spPr bwMode="auto">
          <a:xfrm>
            <a:off x="2130425" y="3789288"/>
            <a:ext cx="354013" cy="461963"/>
          </a:xfrm>
          <a:prstGeom prst="rect">
            <a:avLst/>
          </a:prstGeom>
          <a:noFill/>
          <a:ln w="57150">
            <a:noFill/>
            <a:miter lim="800000"/>
            <a:headEnd/>
            <a:tailEnd/>
          </a:ln>
        </p:spPr>
        <p:txBody>
          <a:bodyPr wrap="none">
            <a:spAutoFit/>
          </a:bodyPr>
          <a:lstStyle/>
          <a:p>
            <a:pPr eaLnBrk="1" hangingPunct="1"/>
            <a:r>
              <a:rPr lang="en-GB" sz="2400" i="1">
                <a:solidFill>
                  <a:schemeClr val="tx1"/>
                </a:solidFill>
              </a:rPr>
              <a:t>e</a:t>
            </a:r>
            <a:endParaRPr lang="el-GR" sz="2400" b="1" baseline="30000">
              <a:solidFill>
                <a:schemeClr val="tx1"/>
              </a:solidFill>
            </a:endParaRPr>
          </a:p>
        </p:txBody>
      </p:sp>
      <p:sp>
        <p:nvSpPr>
          <p:cNvPr id="14361" name="Text Box 85"/>
          <p:cNvSpPr txBox="1">
            <a:spLocks noChangeArrowheads="1"/>
          </p:cNvSpPr>
          <p:nvPr/>
        </p:nvSpPr>
        <p:spPr bwMode="auto">
          <a:xfrm>
            <a:off x="247650" y="3861048"/>
            <a:ext cx="331788" cy="457200"/>
          </a:xfrm>
          <a:prstGeom prst="rect">
            <a:avLst/>
          </a:prstGeom>
          <a:noFill/>
          <a:ln w="57150">
            <a:noFill/>
            <a:miter lim="800000"/>
            <a:headEnd/>
            <a:tailEnd/>
          </a:ln>
        </p:spPr>
        <p:txBody>
          <a:bodyPr wrap="none">
            <a:spAutoFit/>
          </a:bodyPr>
          <a:lstStyle/>
          <a:p>
            <a:pPr eaLnBrk="1" hangingPunct="1"/>
            <a:r>
              <a:rPr lang="el-GR" sz="2400" i="1" dirty="0">
                <a:solidFill>
                  <a:schemeClr val="tx1"/>
                </a:solidFill>
              </a:rPr>
              <a:t>ν</a:t>
            </a:r>
            <a:endParaRPr lang="el-GR" sz="2400" b="1" baseline="30000" dirty="0">
              <a:solidFill>
                <a:schemeClr val="tx1"/>
              </a:solidFill>
            </a:endParaRPr>
          </a:p>
        </p:txBody>
      </p:sp>
      <p:sp>
        <p:nvSpPr>
          <p:cNvPr id="14362" name="Text Box 85"/>
          <p:cNvSpPr txBox="1">
            <a:spLocks noChangeArrowheads="1"/>
          </p:cNvSpPr>
          <p:nvPr/>
        </p:nvSpPr>
        <p:spPr bwMode="auto">
          <a:xfrm>
            <a:off x="2627313" y="3429000"/>
            <a:ext cx="498475" cy="461963"/>
          </a:xfrm>
          <a:prstGeom prst="rect">
            <a:avLst/>
          </a:prstGeom>
          <a:solidFill>
            <a:schemeClr val="bg1"/>
          </a:solidFill>
          <a:ln w="57150">
            <a:noFill/>
            <a:miter lim="800000"/>
            <a:headEnd/>
            <a:tailEnd/>
          </a:ln>
        </p:spPr>
        <p:txBody>
          <a:bodyPr wrap="none">
            <a:spAutoFit/>
          </a:bodyPr>
          <a:lstStyle/>
          <a:p>
            <a:pPr eaLnBrk="1" hangingPunct="1"/>
            <a:r>
              <a:rPr lang="en-GB" sz="2400" i="1">
                <a:solidFill>
                  <a:schemeClr val="tx1"/>
                </a:solidFill>
              </a:rPr>
              <a:t>F</a:t>
            </a:r>
            <a:r>
              <a:rPr lang="en-GB" sz="2400" baseline="-25000">
                <a:solidFill>
                  <a:schemeClr val="tx1"/>
                </a:solidFill>
              </a:rPr>
              <a:t>2</a:t>
            </a:r>
            <a:endParaRPr lang="el-GR" sz="2400" b="1" baseline="30000">
              <a:solidFill>
                <a:schemeClr val="tx1"/>
              </a:solidFill>
            </a:endParaRPr>
          </a:p>
        </p:txBody>
      </p:sp>
      <p:sp>
        <p:nvSpPr>
          <p:cNvPr id="14364" name="Line 79"/>
          <p:cNvSpPr>
            <a:spLocks noChangeShapeType="1"/>
          </p:cNvSpPr>
          <p:nvPr/>
        </p:nvSpPr>
        <p:spPr bwMode="auto">
          <a:xfrm>
            <a:off x="1519238" y="5305202"/>
            <a:ext cx="458787" cy="120650"/>
          </a:xfrm>
          <a:prstGeom prst="line">
            <a:avLst/>
          </a:prstGeom>
          <a:noFill/>
          <a:ln w="38100">
            <a:solidFill>
              <a:srgbClr val="FF0000"/>
            </a:solidFill>
            <a:round/>
            <a:headEnd/>
            <a:tailEnd type="triangle" w="med" len="med"/>
          </a:ln>
        </p:spPr>
        <p:txBody>
          <a:bodyPr/>
          <a:lstStyle/>
          <a:p>
            <a:endParaRPr lang="en-GB"/>
          </a:p>
        </p:txBody>
      </p:sp>
      <p:sp>
        <p:nvSpPr>
          <p:cNvPr id="14366" name="Line 81"/>
          <p:cNvSpPr>
            <a:spLocks noChangeShapeType="1"/>
          </p:cNvSpPr>
          <p:nvPr/>
        </p:nvSpPr>
        <p:spPr bwMode="auto">
          <a:xfrm flipV="1">
            <a:off x="942975" y="5306789"/>
            <a:ext cx="504825" cy="71438"/>
          </a:xfrm>
          <a:prstGeom prst="line">
            <a:avLst/>
          </a:prstGeom>
          <a:noFill/>
          <a:ln w="38100">
            <a:solidFill>
              <a:srgbClr val="FF0000"/>
            </a:solidFill>
            <a:round/>
            <a:headEnd/>
            <a:tailEnd/>
          </a:ln>
        </p:spPr>
        <p:txBody>
          <a:bodyPr/>
          <a:lstStyle/>
          <a:p>
            <a:endParaRPr lang="en-GB"/>
          </a:p>
        </p:txBody>
      </p:sp>
      <p:sp>
        <p:nvSpPr>
          <p:cNvPr id="14368" name="Text Box 85"/>
          <p:cNvSpPr txBox="1">
            <a:spLocks noChangeArrowheads="1"/>
          </p:cNvSpPr>
          <p:nvPr/>
        </p:nvSpPr>
        <p:spPr bwMode="auto">
          <a:xfrm>
            <a:off x="123032" y="4804600"/>
            <a:ext cx="404812" cy="646113"/>
          </a:xfrm>
          <a:prstGeom prst="rect">
            <a:avLst/>
          </a:prstGeom>
          <a:noFill/>
          <a:ln w="57150">
            <a:noFill/>
            <a:miter lim="800000"/>
            <a:headEnd/>
            <a:tailEnd/>
          </a:ln>
        </p:spPr>
        <p:txBody>
          <a:bodyPr wrap="none">
            <a:spAutoFit/>
          </a:bodyPr>
          <a:lstStyle/>
          <a:p>
            <a:pPr eaLnBrk="1" hangingPunct="1"/>
            <a:r>
              <a:rPr lang="en-GB" dirty="0">
                <a:solidFill>
                  <a:schemeClr val="tx1"/>
                </a:solidFill>
              </a:rPr>
              <a:t>+</a:t>
            </a:r>
            <a:endParaRPr lang="el-GR" b="1" baseline="30000" dirty="0">
              <a:solidFill>
                <a:schemeClr val="tx1"/>
              </a:solidFill>
            </a:endParaRPr>
          </a:p>
        </p:txBody>
      </p:sp>
      <p:grpSp>
        <p:nvGrpSpPr>
          <p:cNvPr id="2" name="Group 11"/>
          <p:cNvGrpSpPr>
            <a:grpSpLocks/>
          </p:cNvGrpSpPr>
          <p:nvPr/>
        </p:nvGrpSpPr>
        <p:grpSpPr bwMode="auto">
          <a:xfrm rot="5279763">
            <a:off x="2242344" y="5104383"/>
            <a:ext cx="122237" cy="644525"/>
            <a:chOff x="2065" y="2065"/>
            <a:chExt cx="192" cy="672"/>
          </a:xfrm>
        </p:grpSpPr>
        <p:sp>
          <p:nvSpPr>
            <p:cNvPr id="14448" name="Arc 12"/>
            <p:cNvSpPr>
              <a:spLocks/>
            </p:cNvSpPr>
            <p:nvPr/>
          </p:nvSpPr>
          <p:spPr bwMode="auto">
            <a:xfrm rot="-5400000">
              <a:off x="2017" y="2497"/>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sp>
          <p:nvSpPr>
            <p:cNvPr id="14449" name="Arc 13"/>
            <p:cNvSpPr>
              <a:spLocks/>
            </p:cNvSpPr>
            <p:nvPr/>
          </p:nvSpPr>
          <p:spPr bwMode="auto">
            <a:xfrm rot="-5400000">
              <a:off x="2161" y="2448"/>
              <a:ext cx="96" cy="9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rgbClr val="FF0000"/>
              </a:solidFill>
              <a:round/>
              <a:headEnd/>
              <a:tailEnd/>
            </a:ln>
          </p:spPr>
          <p:txBody>
            <a:bodyPr/>
            <a:lstStyle/>
            <a:p>
              <a:endParaRPr lang="en-GB"/>
            </a:p>
          </p:txBody>
        </p:sp>
        <p:sp>
          <p:nvSpPr>
            <p:cNvPr id="14450" name="Arc 14"/>
            <p:cNvSpPr>
              <a:spLocks/>
            </p:cNvSpPr>
            <p:nvPr/>
          </p:nvSpPr>
          <p:spPr bwMode="auto">
            <a:xfrm rot="-5400000">
              <a:off x="2017" y="2401"/>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sp>
          <p:nvSpPr>
            <p:cNvPr id="14451" name="Arc 15"/>
            <p:cNvSpPr>
              <a:spLocks/>
            </p:cNvSpPr>
            <p:nvPr/>
          </p:nvSpPr>
          <p:spPr bwMode="auto">
            <a:xfrm rot="-5400000">
              <a:off x="2161" y="2352"/>
              <a:ext cx="96" cy="9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rgbClr val="FF0000"/>
              </a:solidFill>
              <a:round/>
              <a:headEnd/>
              <a:tailEnd/>
            </a:ln>
          </p:spPr>
          <p:txBody>
            <a:bodyPr/>
            <a:lstStyle/>
            <a:p>
              <a:endParaRPr lang="en-GB"/>
            </a:p>
          </p:txBody>
        </p:sp>
        <p:sp>
          <p:nvSpPr>
            <p:cNvPr id="14452" name="Arc 16"/>
            <p:cNvSpPr>
              <a:spLocks/>
            </p:cNvSpPr>
            <p:nvPr/>
          </p:nvSpPr>
          <p:spPr bwMode="auto">
            <a:xfrm rot="-5400000">
              <a:off x="2017" y="2305"/>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sp>
          <p:nvSpPr>
            <p:cNvPr id="14453" name="Arc 17"/>
            <p:cNvSpPr>
              <a:spLocks/>
            </p:cNvSpPr>
            <p:nvPr/>
          </p:nvSpPr>
          <p:spPr bwMode="auto">
            <a:xfrm rot="-5400000">
              <a:off x="2161" y="2256"/>
              <a:ext cx="96" cy="9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rgbClr val="FF0000"/>
              </a:solidFill>
              <a:round/>
              <a:headEnd/>
              <a:tailEnd/>
            </a:ln>
          </p:spPr>
          <p:txBody>
            <a:bodyPr/>
            <a:lstStyle/>
            <a:p>
              <a:endParaRPr lang="en-GB"/>
            </a:p>
          </p:txBody>
        </p:sp>
        <p:sp>
          <p:nvSpPr>
            <p:cNvPr id="14454" name="Arc 18"/>
            <p:cNvSpPr>
              <a:spLocks/>
            </p:cNvSpPr>
            <p:nvPr/>
          </p:nvSpPr>
          <p:spPr bwMode="auto">
            <a:xfrm rot="-5400000">
              <a:off x="2017" y="2209"/>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sp>
          <p:nvSpPr>
            <p:cNvPr id="14455" name="Arc 19"/>
            <p:cNvSpPr>
              <a:spLocks/>
            </p:cNvSpPr>
            <p:nvPr/>
          </p:nvSpPr>
          <p:spPr bwMode="auto">
            <a:xfrm rot="-5400000">
              <a:off x="2161" y="2160"/>
              <a:ext cx="96" cy="9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rgbClr val="FF0000"/>
              </a:solidFill>
              <a:round/>
              <a:headEnd/>
              <a:tailEnd/>
            </a:ln>
          </p:spPr>
          <p:txBody>
            <a:bodyPr/>
            <a:lstStyle/>
            <a:p>
              <a:endParaRPr lang="en-GB"/>
            </a:p>
          </p:txBody>
        </p:sp>
        <p:sp>
          <p:nvSpPr>
            <p:cNvPr id="14456" name="Arc 20"/>
            <p:cNvSpPr>
              <a:spLocks/>
            </p:cNvSpPr>
            <p:nvPr/>
          </p:nvSpPr>
          <p:spPr bwMode="auto">
            <a:xfrm rot="-5400000">
              <a:off x="2017" y="2593"/>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sp>
          <p:nvSpPr>
            <p:cNvPr id="14457" name="Arc 21"/>
            <p:cNvSpPr>
              <a:spLocks/>
            </p:cNvSpPr>
            <p:nvPr/>
          </p:nvSpPr>
          <p:spPr bwMode="auto">
            <a:xfrm rot="-5400000">
              <a:off x="2161" y="2544"/>
              <a:ext cx="96" cy="9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rgbClr val="FF0000"/>
              </a:solidFill>
              <a:round/>
              <a:headEnd/>
              <a:tailEnd/>
            </a:ln>
          </p:spPr>
          <p:txBody>
            <a:bodyPr/>
            <a:lstStyle/>
            <a:p>
              <a:endParaRPr lang="en-GB"/>
            </a:p>
          </p:txBody>
        </p:sp>
        <p:sp>
          <p:nvSpPr>
            <p:cNvPr id="14458" name="Arc 22"/>
            <p:cNvSpPr>
              <a:spLocks/>
            </p:cNvSpPr>
            <p:nvPr/>
          </p:nvSpPr>
          <p:spPr bwMode="auto">
            <a:xfrm rot="-5400000">
              <a:off x="2017" y="2113"/>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grpSp>
      <p:sp>
        <p:nvSpPr>
          <p:cNvPr id="14370" name="Line 81"/>
          <p:cNvSpPr>
            <a:spLocks noChangeShapeType="1"/>
          </p:cNvSpPr>
          <p:nvPr/>
        </p:nvSpPr>
        <p:spPr bwMode="auto">
          <a:xfrm>
            <a:off x="1978025" y="5425852"/>
            <a:ext cx="433388" cy="360362"/>
          </a:xfrm>
          <a:prstGeom prst="line">
            <a:avLst/>
          </a:prstGeom>
          <a:noFill/>
          <a:ln w="38100">
            <a:solidFill>
              <a:srgbClr val="FF0000"/>
            </a:solidFill>
            <a:round/>
            <a:headEnd/>
            <a:tailEnd type="triangle" w="med" len="med"/>
          </a:ln>
        </p:spPr>
        <p:txBody>
          <a:bodyPr/>
          <a:lstStyle/>
          <a:p>
            <a:endParaRPr lang="en-GB"/>
          </a:p>
        </p:txBody>
      </p:sp>
      <p:sp>
        <p:nvSpPr>
          <p:cNvPr id="14378" name="Text Box 85"/>
          <p:cNvSpPr txBox="1">
            <a:spLocks noChangeArrowheads="1"/>
          </p:cNvSpPr>
          <p:nvPr/>
        </p:nvSpPr>
        <p:spPr bwMode="auto">
          <a:xfrm>
            <a:off x="1979712" y="5559326"/>
            <a:ext cx="344488" cy="461962"/>
          </a:xfrm>
          <a:prstGeom prst="rect">
            <a:avLst/>
          </a:prstGeom>
          <a:noFill/>
          <a:ln w="57150">
            <a:noFill/>
            <a:miter lim="800000"/>
            <a:headEnd/>
            <a:tailEnd/>
          </a:ln>
        </p:spPr>
        <p:txBody>
          <a:bodyPr wrap="none">
            <a:spAutoFit/>
          </a:bodyPr>
          <a:lstStyle/>
          <a:p>
            <a:pPr eaLnBrk="1" hangingPunct="1"/>
            <a:r>
              <a:rPr lang="el-GR" sz="2400" i="1" dirty="0">
                <a:solidFill>
                  <a:schemeClr val="tx1"/>
                </a:solidFill>
              </a:rPr>
              <a:t>μ</a:t>
            </a:r>
            <a:endParaRPr lang="el-GR" sz="2400" b="1" baseline="30000" dirty="0">
              <a:solidFill>
                <a:schemeClr val="tx1"/>
              </a:solidFill>
            </a:endParaRPr>
          </a:p>
        </p:txBody>
      </p:sp>
      <p:cxnSp>
        <p:nvCxnSpPr>
          <p:cNvPr id="14386" name="Straight Arrow Connector 224"/>
          <p:cNvCxnSpPr>
            <a:cxnSpLocks noChangeShapeType="1"/>
          </p:cNvCxnSpPr>
          <p:nvPr/>
        </p:nvCxnSpPr>
        <p:spPr bwMode="auto">
          <a:xfrm>
            <a:off x="5580063" y="2203450"/>
            <a:ext cx="647700" cy="1588"/>
          </a:xfrm>
          <a:prstGeom prst="straightConnector1">
            <a:avLst/>
          </a:prstGeom>
          <a:noFill/>
          <a:ln w="19050" algn="ctr">
            <a:solidFill>
              <a:schemeClr val="bg1"/>
            </a:solidFill>
            <a:round/>
            <a:headEnd/>
            <a:tailEnd type="arrow" w="med" len="med"/>
          </a:ln>
        </p:spPr>
      </p:cxnSp>
      <p:sp>
        <p:nvSpPr>
          <p:cNvPr id="14387" name="Text Box 86"/>
          <p:cNvSpPr txBox="1">
            <a:spLocks noChangeArrowheads="1"/>
          </p:cNvSpPr>
          <p:nvPr/>
        </p:nvSpPr>
        <p:spPr bwMode="auto">
          <a:xfrm>
            <a:off x="768350" y="5030564"/>
            <a:ext cx="490538" cy="701675"/>
          </a:xfrm>
          <a:prstGeom prst="rect">
            <a:avLst/>
          </a:prstGeom>
          <a:noFill/>
          <a:ln w="57150">
            <a:noFill/>
            <a:miter lim="800000"/>
            <a:headEnd/>
            <a:tailEnd/>
          </a:ln>
        </p:spPr>
        <p:txBody>
          <a:bodyPr wrap="none">
            <a:spAutoFit/>
          </a:bodyPr>
          <a:lstStyle/>
          <a:p>
            <a:pPr eaLnBrk="1" hangingPunct="1"/>
            <a:r>
              <a:rPr lang="en-US" sz="4000" i="1">
                <a:solidFill>
                  <a:srgbClr val="FF0000"/>
                </a:solidFill>
                <a:cs typeface="Times New Roman" pitchFamily="18" charset="0"/>
              </a:rPr>
              <a:t>●</a:t>
            </a:r>
          </a:p>
        </p:txBody>
      </p:sp>
      <p:sp>
        <p:nvSpPr>
          <p:cNvPr id="14388" name="Line 81"/>
          <p:cNvSpPr>
            <a:spLocks noChangeShapeType="1"/>
          </p:cNvSpPr>
          <p:nvPr/>
        </p:nvSpPr>
        <p:spPr bwMode="auto">
          <a:xfrm flipV="1">
            <a:off x="465138" y="5373464"/>
            <a:ext cx="504825" cy="0"/>
          </a:xfrm>
          <a:prstGeom prst="line">
            <a:avLst/>
          </a:prstGeom>
          <a:noFill/>
          <a:ln w="57150">
            <a:solidFill>
              <a:srgbClr val="FF0000"/>
            </a:solidFill>
            <a:round/>
            <a:headEnd/>
            <a:tailEnd type="triangle" w="med" len="med"/>
          </a:ln>
        </p:spPr>
        <p:txBody>
          <a:bodyPr/>
          <a:lstStyle/>
          <a:p>
            <a:endParaRPr lang="en-GB"/>
          </a:p>
        </p:txBody>
      </p:sp>
      <p:sp>
        <p:nvSpPr>
          <p:cNvPr id="14389" name="Line 81"/>
          <p:cNvSpPr>
            <a:spLocks noChangeShapeType="1"/>
          </p:cNvSpPr>
          <p:nvPr/>
        </p:nvSpPr>
        <p:spPr bwMode="auto">
          <a:xfrm>
            <a:off x="969963" y="5373464"/>
            <a:ext cx="431800" cy="358775"/>
          </a:xfrm>
          <a:prstGeom prst="line">
            <a:avLst/>
          </a:prstGeom>
          <a:noFill/>
          <a:ln w="38100">
            <a:solidFill>
              <a:srgbClr val="FF0000"/>
            </a:solidFill>
            <a:round/>
            <a:headEnd/>
            <a:tailEnd type="triangle" w="med" len="med"/>
          </a:ln>
        </p:spPr>
        <p:txBody>
          <a:bodyPr/>
          <a:lstStyle/>
          <a:p>
            <a:endParaRPr lang="en-GB"/>
          </a:p>
        </p:txBody>
      </p:sp>
      <p:sp>
        <p:nvSpPr>
          <p:cNvPr id="14390" name="Line 81"/>
          <p:cNvSpPr>
            <a:spLocks noChangeShapeType="1"/>
          </p:cNvSpPr>
          <p:nvPr/>
        </p:nvSpPr>
        <p:spPr bwMode="auto">
          <a:xfrm>
            <a:off x="969963" y="5373464"/>
            <a:ext cx="360362" cy="431800"/>
          </a:xfrm>
          <a:prstGeom prst="line">
            <a:avLst/>
          </a:prstGeom>
          <a:noFill/>
          <a:ln w="38100">
            <a:solidFill>
              <a:srgbClr val="FF0000"/>
            </a:solidFill>
            <a:round/>
            <a:headEnd/>
            <a:tailEnd type="triangle" w="med" len="med"/>
          </a:ln>
        </p:spPr>
        <p:txBody>
          <a:bodyPr/>
          <a:lstStyle/>
          <a:p>
            <a:endParaRPr lang="en-GB"/>
          </a:p>
        </p:txBody>
      </p:sp>
      <p:sp>
        <p:nvSpPr>
          <p:cNvPr id="14391" name="Line 81"/>
          <p:cNvSpPr>
            <a:spLocks noChangeShapeType="1"/>
          </p:cNvSpPr>
          <p:nvPr/>
        </p:nvSpPr>
        <p:spPr bwMode="auto">
          <a:xfrm flipV="1">
            <a:off x="250825" y="4508723"/>
            <a:ext cx="504825" cy="0"/>
          </a:xfrm>
          <a:prstGeom prst="line">
            <a:avLst/>
          </a:prstGeom>
          <a:noFill/>
          <a:ln w="57150">
            <a:solidFill>
              <a:srgbClr val="FF0000"/>
            </a:solidFill>
            <a:round/>
            <a:headEnd/>
            <a:tailEnd type="triangle" w="med" len="med"/>
          </a:ln>
        </p:spPr>
        <p:txBody>
          <a:bodyPr/>
          <a:lstStyle/>
          <a:p>
            <a:endParaRPr lang="en-GB"/>
          </a:p>
        </p:txBody>
      </p:sp>
      <p:sp>
        <p:nvSpPr>
          <p:cNvPr id="14392" name="Line 81"/>
          <p:cNvSpPr>
            <a:spLocks noChangeShapeType="1"/>
          </p:cNvSpPr>
          <p:nvPr/>
        </p:nvSpPr>
        <p:spPr bwMode="auto">
          <a:xfrm>
            <a:off x="755650" y="4508723"/>
            <a:ext cx="433388" cy="360363"/>
          </a:xfrm>
          <a:prstGeom prst="line">
            <a:avLst/>
          </a:prstGeom>
          <a:noFill/>
          <a:ln w="38100">
            <a:solidFill>
              <a:srgbClr val="FF0000"/>
            </a:solidFill>
            <a:round/>
            <a:headEnd/>
            <a:tailEnd type="triangle" w="med" len="med"/>
          </a:ln>
        </p:spPr>
        <p:txBody>
          <a:bodyPr/>
          <a:lstStyle/>
          <a:p>
            <a:endParaRPr lang="en-GB"/>
          </a:p>
        </p:txBody>
      </p:sp>
      <p:sp>
        <p:nvSpPr>
          <p:cNvPr id="14393" name="Line 81"/>
          <p:cNvSpPr>
            <a:spLocks noChangeShapeType="1"/>
          </p:cNvSpPr>
          <p:nvPr/>
        </p:nvSpPr>
        <p:spPr bwMode="auto">
          <a:xfrm>
            <a:off x="755650" y="4508723"/>
            <a:ext cx="360363" cy="431800"/>
          </a:xfrm>
          <a:prstGeom prst="line">
            <a:avLst/>
          </a:prstGeom>
          <a:noFill/>
          <a:ln w="38100">
            <a:solidFill>
              <a:srgbClr val="FF0000"/>
            </a:solidFill>
            <a:round/>
            <a:headEnd/>
            <a:tailEnd type="triangle" w="med" len="med"/>
          </a:ln>
        </p:spPr>
        <p:txBody>
          <a:bodyPr/>
          <a:lstStyle/>
          <a:p>
            <a:endParaRPr lang="en-GB"/>
          </a:p>
        </p:txBody>
      </p:sp>
      <p:sp>
        <p:nvSpPr>
          <p:cNvPr id="14394" name="Text Box 86"/>
          <p:cNvSpPr txBox="1">
            <a:spLocks noChangeArrowheads="1"/>
          </p:cNvSpPr>
          <p:nvPr/>
        </p:nvSpPr>
        <p:spPr bwMode="auto">
          <a:xfrm>
            <a:off x="539750" y="4148361"/>
            <a:ext cx="490538" cy="701675"/>
          </a:xfrm>
          <a:prstGeom prst="rect">
            <a:avLst/>
          </a:prstGeom>
          <a:noFill/>
          <a:ln w="57150">
            <a:noFill/>
            <a:miter lim="800000"/>
            <a:headEnd/>
            <a:tailEnd/>
          </a:ln>
        </p:spPr>
        <p:txBody>
          <a:bodyPr wrap="none">
            <a:spAutoFit/>
          </a:bodyPr>
          <a:lstStyle/>
          <a:p>
            <a:pPr eaLnBrk="1" hangingPunct="1"/>
            <a:r>
              <a:rPr lang="en-US" sz="4000" i="1">
                <a:solidFill>
                  <a:srgbClr val="FF0000"/>
                </a:solidFill>
                <a:cs typeface="Times New Roman" pitchFamily="18" charset="0"/>
              </a:rPr>
              <a:t>●</a:t>
            </a:r>
          </a:p>
        </p:txBody>
      </p:sp>
      <p:sp>
        <p:nvSpPr>
          <p:cNvPr id="14405" name="Text Box 40"/>
          <p:cNvSpPr txBox="1">
            <a:spLocks noChangeArrowheads="1"/>
          </p:cNvSpPr>
          <p:nvPr/>
        </p:nvSpPr>
        <p:spPr bwMode="auto">
          <a:xfrm>
            <a:off x="5689600" y="1136650"/>
            <a:ext cx="969963" cy="708025"/>
          </a:xfrm>
          <a:prstGeom prst="rect">
            <a:avLst/>
          </a:prstGeom>
          <a:noFill/>
          <a:ln w="9525">
            <a:noFill/>
            <a:miter lim="800000"/>
            <a:headEnd/>
            <a:tailEnd/>
          </a:ln>
        </p:spPr>
        <p:txBody>
          <a:bodyPr wrap="none">
            <a:spAutoFit/>
          </a:bodyPr>
          <a:lstStyle/>
          <a:p>
            <a:pPr algn="ctr"/>
            <a:r>
              <a:rPr lang="en-GB" sz="2000">
                <a:solidFill>
                  <a:schemeClr val="bg1"/>
                </a:solidFill>
              </a:rPr>
              <a:t>fixed</a:t>
            </a:r>
          </a:p>
          <a:p>
            <a:pPr algn="ctr"/>
            <a:r>
              <a:rPr lang="en-GB" sz="2000">
                <a:solidFill>
                  <a:schemeClr val="bg1"/>
                </a:solidFill>
              </a:rPr>
              <a:t>target</a:t>
            </a:r>
          </a:p>
        </p:txBody>
      </p:sp>
      <p:sp>
        <p:nvSpPr>
          <p:cNvPr id="277" name="Rectangle 2"/>
          <p:cNvSpPr txBox="1">
            <a:spLocks noChangeArrowheads="1"/>
          </p:cNvSpPr>
          <p:nvPr/>
        </p:nvSpPr>
        <p:spPr bwMode="auto">
          <a:xfrm>
            <a:off x="1692275" y="115888"/>
            <a:ext cx="5183188" cy="649287"/>
          </a:xfrm>
          <a:prstGeom prst="rect">
            <a:avLst/>
          </a:prstGeom>
          <a:solidFill>
            <a:srgbClr val="FFFF99"/>
          </a:solidFill>
          <a:ln w="9525">
            <a:noFill/>
            <a:miter lim="800000"/>
            <a:headEnd/>
            <a:tailEnd/>
          </a:ln>
          <a:effectLst>
            <a:outerShdw dist="107763" dir="2700000" algn="ctr" rotWithShape="0">
              <a:schemeClr val="bg2"/>
            </a:outerShdw>
          </a:effectLst>
        </p:spPr>
        <p:txBody>
          <a:bodyPr anchor="ctr"/>
          <a:lstStyle/>
          <a:p>
            <a:pPr algn="ctr">
              <a:defRPr/>
            </a:pPr>
            <a:r>
              <a:rPr lang="en-GB" sz="3200" kern="0" dirty="0">
                <a:solidFill>
                  <a:srgbClr val="0033CC"/>
                </a:solidFill>
                <a:latin typeface="+mj-lt"/>
                <a:ea typeface="+mj-ea"/>
                <a:cs typeface="+mj-cs"/>
              </a:rPr>
              <a:t>Matter @ Short-Distance</a:t>
            </a:r>
            <a:endParaRPr lang="en-US" sz="3200" kern="0" dirty="0">
              <a:solidFill>
                <a:srgbClr val="0033CC"/>
              </a:solidFill>
              <a:latin typeface="+mj-lt"/>
              <a:ea typeface="+mj-ea"/>
              <a:cs typeface="+mj-cs"/>
            </a:endParaRPr>
          </a:p>
        </p:txBody>
      </p:sp>
      <p:sp>
        <p:nvSpPr>
          <p:cNvPr id="123" name="TextBox 122"/>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122" name="Rectangle 5"/>
              <p:cNvSpPr>
                <a:spLocks noChangeArrowheads="1"/>
              </p:cNvSpPr>
              <p:nvPr/>
            </p:nvSpPr>
            <p:spPr bwMode="auto">
              <a:xfrm>
                <a:off x="3027524" y="2363441"/>
                <a:ext cx="4816152" cy="647402"/>
              </a:xfrm>
              <a:prstGeom prst="rect">
                <a:avLst/>
              </a:prstGeom>
              <a:noFill/>
              <a:ln w="9525">
                <a:noFill/>
                <a:miter lim="800000"/>
                <a:headEnd/>
                <a:tailEnd/>
              </a:ln>
              <a:effectLst/>
            </p:spPr>
            <p:txBody>
              <a:bodyPr/>
              <a:lstStyle/>
              <a:p>
                <a:pPr eaLnBrk="1" hangingPunct="1">
                  <a:spcBef>
                    <a:spcPct val="20000"/>
                  </a:spcBef>
                </a:pPr>
                <a14:m>
                  <m:oMath xmlns:m="http://schemas.openxmlformats.org/officeDocument/2006/math">
                    <m:r>
                      <a:rPr lang="en-GB" sz="2800" b="0" i="1" smtClean="0">
                        <a:solidFill>
                          <a:schemeClr val="tx1"/>
                        </a:solidFill>
                        <a:latin typeface="Cambria Math" panose="02040503050406030204" pitchFamily="18" charset="0"/>
                        <a:cs typeface="Arial" pitchFamily="34" charset="0"/>
                        <a:sym typeface="Symbol" pitchFamily="18" charset="2"/>
                      </a:rPr>
                      <m:t>𝑞</m:t>
                    </m:r>
                    <m:r>
                      <a:rPr lang="en-GB" sz="2800" b="0" i="1" smtClean="0">
                        <a:solidFill>
                          <a:schemeClr val="tx1"/>
                        </a:solidFill>
                        <a:latin typeface="Cambria Math" panose="02040503050406030204" pitchFamily="18" charset="0"/>
                        <a:cs typeface="Arial" pitchFamily="34" charset="0"/>
                        <a:sym typeface="Symbol" pitchFamily="18" charset="2"/>
                      </a:rPr>
                      <m:t> </m:t>
                    </m:r>
                  </m:oMath>
                </a14:m>
                <a:r>
                  <a:rPr lang="en-GB" sz="2800" dirty="0" smtClean="0">
                    <a:solidFill>
                      <a:schemeClr val="tx1"/>
                    </a:solidFill>
                    <a:cs typeface="Arial" pitchFamily="34" charset="0"/>
                    <a:sym typeface="Symbol" pitchFamily="18" charset="2"/>
                  </a:rPr>
                  <a:t>flavour </a:t>
                </a:r>
                <a14:m>
                  <m:oMath xmlns:m="http://schemas.openxmlformats.org/officeDocument/2006/math">
                    <m:r>
                      <a:rPr lang="en-GB" sz="2800" b="0" i="1" smtClean="0">
                        <a:solidFill>
                          <a:schemeClr val="tx1"/>
                        </a:solidFill>
                        <a:latin typeface="Cambria Math" panose="02040503050406030204" pitchFamily="18" charset="0"/>
                        <a:cs typeface="Arial" pitchFamily="34" charset="0"/>
                        <a:sym typeface="Symbol" pitchFamily="18" charset="2"/>
                      </a:rPr>
                      <m:t>𝑢</m:t>
                    </m:r>
                    <m:r>
                      <a:rPr lang="en-GB" sz="2800" b="0" i="1" smtClean="0">
                        <a:solidFill>
                          <a:schemeClr val="tx1"/>
                        </a:solidFill>
                        <a:latin typeface="Cambria Math" panose="02040503050406030204" pitchFamily="18" charset="0"/>
                        <a:cs typeface="Arial" pitchFamily="34" charset="0"/>
                        <a:sym typeface="Symbol" pitchFamily="18" charset="2"/>
                      </a:rPr>
                      <m:t>,</m:t>
                    </m:r>
                    <m:r>
                      <a:rPr lang="en-GB" sz="2800" b="0" i="1" smtClean="0">
                        <a:solidFill>
                          <a:schemeClr val="tx1"/>
                        </a:solidFill>
                        <a:latin typeface="Cambria Math" panose="02040503050406030204" pitchFamily="18" charset="0"/>
                        <a:cs typeface="Arial" pitchFamily="34" charset="0"/>
                        <a:sym typeface="Symbol" pitchFamily="18" charset="2"/>
                      </a:rPr>
                      <m:t>𝑑</m:t>
                    </m:r>
                  </m:oMath>
                </a14:m>
                <a:endParaRPr lang="en-US" sz="2800" dirty="0">
                  <a:solidFill>
                    <a:schemeClr val="tx1"/>
                  </a:solidFill>
                  <a:cs typeface="Arial" pitchFamily="34" charset="0"/>
                </a:endParaRPr>
              </a:p>
            </p:txBody>
          </p:sp>
        </mc:Choice>
        <mc:Fallback xmlns="">
          <p:sp>
            <p:nvSpPr>
              <p:cNvPr id="122" name="Rectangle 5"/>
              <p:cNvSpPr>
                <a:spLocks noRot="1" noChangeAspect="1" noMove="1" noResize="1" noEditPoints="1" noAdjustHandles="1" noChangeArrowheads="1" noChangeShapeType="1" noTextEdit="1"/>
              </p:cNvSpPr>
              <p:nvPr/>
            </p:nvSpPr>
            <p:spPr bwMode="auto">
              <a:xfrm>
                <a:off x="3027524" y="2363441"/>
                <a:ext cx="4816152" cy="647402"/>
              </a:xfrm>
              <a:prstGeom prst="rect">
                <a:avLst/>
              </a:prstGeom>
              <a:blipFill>
                <a:blip r:embed="rId5"/>
                <a:stretch>
                  <a:fillRect t="-10377" b="-6604"/>
                </a:stretch>
              </a:blipFill>
              <a:ln w="9525">
                <a:noFill/>
                <a:miter lim="800000"/>
                <a:headEnd/>
                <a:tailEnd/>
              </a:ln>
              <a:effectLst/>
            </p:spPr>
            <p:txBody>
              <a:bodyPr/>
              <a:lstStyle/>
              <a:p>
                <a:r>
                  <a:rPr lang="en-GB">
                    <a:noFill/>
                  </a:rPr>
                  <a:t> </a:t>
                </a:r>
              </a:p>
            </p:txBody>
          </p:sp>
        </mc:Fallback>
      </mc:AlternateContent>
      <p:grpSp>
        <p:nvGrpSpPr>
          <p:cNvPr id="125" name="Group 45"/>
          <p:cNvGrpSpPr>
            <a:grpSpLocks/>
          </p:cNvGrpSpPr>
          <p:nvPr/>
        </p:nvGrpSpPr>
        <p:grpSpPr bwMode="auto">
          <a:xfrm rot="10800000">
            <a:off x="1201737" y="4148807"/>
            <a:ext cx="168983" cy="279754"/>
            <a:chOff x="2064" y="385"/>
            <a:chExt cx="193" cy="576"/>
          </a:xfrm>
        </p:grpSpPr>
        <p:grpSp>
          <p:nvGrpSpPr>
            <p:cNvPr id="126" name="Group 46"/>
            <p:cNvGrpSpPr>
              <a:grpSpLocks/>
            </p:cNvGrpSpPr>
            <p:nvPr/>
          </p:nvGrpSpPr>
          <p:grpSpPr bwMode="auto">
            <a:xfrm>
              <a:off x="2064" y="769"/>
              <a:ext cx="193" cy="192"/>
              <a:chOff x="2064" y="769"/>
              <a:chExt cx="193" cy="192"/>
            </a:xfrm>
          </p:grpSpPr>
          <p:sp>
            <p:nvSpPr>
              <p:cNvPr id="137" name="Arc 47"/>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38" name="Arc 48"/>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9" name="Arc 49"/>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40" name="Arc 50"/>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27" name="Group 51"/>
            <p:cNvGrpSpPr>
              <a:grpSpLocks/>
            </p:cNvGrpSpPr>
            <p:nvPr/>
          </p:nvGrpSpPr>
          <p:grpSpPr bwMode="auto">
            <a:xfrm>
              <a:off x="2064" y="577"/>
              <a:ext cx="193" cy="192"/>
              <a:chOff x="2064" y="577"/>
              <a:chExt cx="193" cy="192"/>
            </a:xfrm>
          </p:grpSpPr>
          <p:sp>
            <p:nvSpPr>
              <p:cNvPr id="133" name="Arc 52"/>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34" name="Arc 53"/>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5" name="Arc 54"/>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6" name="Arc 55"/>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28" name="Group 56"/>
            <p:cNvGrpSpPr>
              <a:grpSpLocks/>
            </p:cNvGrpSpPr>
            <p:nvPr/>
          </p:nvGrpSpPr>
          <p:grpSpPr bwMode="auto">
            <a:xfrm>
              <a:off x="2064" y="385"/>
              <a:ext cx="193" cy="192"/>
              <a:chOff x="2064" y="385"/>
              <a:chExt cx="193" cy="192"/>
            </a:xfrm>
          </p:grpSpPr>
          <p:sp>
            <p:nvSpPr>
              <p:cNvPr id="129" name="Arc 57"/>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30" name="Arc 58"/>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1" name="Arc 59"/>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2" name="Arc 60"/>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mc:AlternateContent xmlns:mc="http://schemas.openxmlformats.org/markup-compatibility/2006" xmlns:a14="http://schemas.microsoft.com/office/drawing/2010/main">
        <mc:Choice Requires="a14">
          <p:sp>
            <p:nvSpPr>
              <p:cNvPr id="141" name="Rectangle 5"/>
              <p:cNvSpPr>
                <a:spLocks noChangeArrowheads="1"/>
              </p:cNvSpPr>
              <p:nvPr/>
            </p:nvSpPr>
            <p:spPr bwMode="auto">
              <a:xfrm>
                <a:off x="1384917" y="4005461"/>
                <a:ext cx="880069" cy="647402"/>
              </a:xfrm>
              <a:prstGeom prst="rect">
                <a:avLst/>
              </a:prstGeom>
              <a:noFill/>
              <a:ln w="9525">
                <a:noFill/>
                <a:miter lim="800000"/>
                <a:headEnd/>
                <a:tailEnd/>
              </a:ln>
              <a:effectLst/>
            </p:spPr>
            <p:txBody>
              <a:bodyPr/>
              <a:lstStyle/>
              <a:p>
                <a:pPr eaLnBrk="1" hangingPunct="1">
                  <a:spcBef>
                    <a:spcPct val="20000"/>
                  </a:spcBef>
                </a:pPr>
                <a14:m>
                  <m:oMathPara xmlns:m="http://schemas.openxmlformats.org/officeDocument/2006/math">
                    <m:oMathParaPr>
                      <m:jc m:val="centerGroup"/>
                    </m:oMathParaPr>
                    <m:oMath xmlns:m="http://schemas.openxmlformats.org/officeDocument/2006/math">
                      <m:sSup>
                        <m:sSupPr>
                          <m:ctrlPr>
                            <a:rPr lang="en-GB" sz="2400" b="0"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ctrlPr>
                        </m:sSupPr>
                        <m:e>
                          <m:r>
                            <a:rPr lang="en-GB" sz="2400" b="0"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𝑊</m:t>
                          </m:r>
                        </m:e>
                        <m:sup>
                          <m:r>
                            <a:rPr lang="en-GB" sz="2400" i="1">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m:t>
                          </m:r>
                        </m:sup>
                      </m:sSup>
                    </m:oMath>
                  </m:oMathPara>
                </a14:m>
                <a:endParaRPr lang="en-US" sz="2400" dirty="0">
                  <a:solidFill>
                    <a:schemeClr val="tx1"/>
                  </a:solidFill>
                  <a:cs typeface="Arial" pitchFamily="34" charset="0"/>
                </a:endParaRPr>
              </a:p>
            </p:txBody>
          </p:sp>
        </mc:Choice>
        <mc:Fallback xmlns="">
          <p:sp>
            <p:nvSpPr>
              <p:cNvPr id="141" name="Rectangle 5"/>
              <p:cNvSpPr>
                <a:spLocks noRot="1" noChangeAspect="1" noMove="1" noResize="1" noEditPoints="1" noAdjustHandles="1" noChangeArrowheads="1" noChangeShapeType="1" noTextEdit="1"/>
              </p:cNvSpPr>
              <p:nvPr/>
            </p:nvSpPr>
            <p:spPr bwMode="auto">
              <a:xfrm>
                <a:off x="1384917" y="4005461"/>
                <a:ext cx="880069" cy="647402"/>
              </a:xfrm>
              <a:prstGeom prst="rect">
                <a:avLst/>
              </a:prstGeom>
              <a:blipFill>
                <a:blip r:embed="rId6"/>
                <a:stretch>
                  <a:fillRect/>
                </a:stretch>
              </a:blipFill>
              <a:ln w="9525">
                <a:noFill/>
                <a:miter lim="800000"/>
                <a:headEnd/>
                <a:tailEnd/>
              </a:ln>
              <a:effectLst/>
            </p:spPr>
            <p:txBody>
              <a:bodyPr/>
              <a:lstStyle/>
              <a:p>
                <a:r>
                  <a:rPr lang="en-GB">
                    <a:noFill/>
                  </a:rPr>
                  <a:t> </a:t>
                </a:r>
              </a:p>
            </p:txBody>
          </p:sp>
        </mc:Fallback>
      </mc:AlternateContent>
      <p:grpSp>
        <p:nvGrpSpPr>
          <p:cNvPr id="142" name="Group 45"/>
          <p:cNvGrpSpPr>
            <a:grpSpLocks/>
          </p:cNvGrpSpPr>
          <p:nvPr/>
        </p:nvGrpSpPr>
        <p:grpSpPr bwMode="auto">
          <a:xfrm rot="10800000">
            <a:off x="1450689" y="5021454"/>
            <a:ext cx="168983" cy="279754"/>
            <a:chOff x="2064" y="385"/>
            <a:chExt cx="193" cy="576"/>
          </a:xfrm>
        </p:grpSpPr>
        <p:grpSp>
          <p:nvGrpSpPr>
            <p:cNvPr id="143" name="Group 46"/>
            <p:cNvGrpSpPr>
              <a:grpSpLocks/>
            </p:cNvGrpSpPr>
            <p:nvPr/>
          </p:nvGrpSpPr>
          <p:grpSpPr bwMode="auto">
            <a:xfrm>
              <a:off x="2064" y="769"/>
              <a:ext cx="193" cy="192"/>
              <a:chOff x="2064" y="769"/>
              <a:chExt cx="193" cy="192"/>
            </a:xfrm>
          </p:grpSpPr>
          <p:sp>
            <p:nvSpPr>
              <p:cNvPr id="154" name="Arc 47"/>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55" name="Arc 48"/>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56" name="Arc 49"/>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57" name="Arc 50"/>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44" name="Group 51"/>
            <p:cNvGrpSpPr>
              <a:grpSpLocks/>
            </p:cNvGrpSpPr>
            <p:nvPr/>
          </p:nvGrpSpPr>
          <p:grpSpPr bwMode="auto">
            <a:xfrm>
              <a:off x="2064" y="577"/>
              <a:ext cx="193" cy="192"/>
              <a:chOff x="2064" y="577"/>
              <a:chExt cx="193" cy="192"/>
            </a:xfrm>
          </p:grpSpPr>
          <p:sp>
            <p:nvSpPr>
              <p:cNvPr id="150" name="Arc 52"/>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51" name="Arc 53"/>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52" name="Arc 54"/>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53" name="Arc 55"/>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45" name="Group 56"/>
            <p:cNvGrpSpPr>
              <a:grpSpLocks/>
            </p:cNvGrpSpPr>
            <p:nvPr/>
          </p:nvGrpSpPr>
          <p:grpSpPr bwMode="auto">
            <a:xfrm>
              <a:off x="2064" y="385"/>
              <a:ext cx="193" cy="192"/>
              <a:chOff x="2064" y="385"/>
              <a:chExt cx="193" cy="192"/>
            </a:xfrm>
          </p:grpSpPr>
          <p:sp>
            <p:nvSpPr>
              <p:cNvPr id="146" name="Arc 57"/>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47" name="Arc 58"/>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48" name="Arc 59"/>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49" name="Arc 60"/>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sp>
        <p:nvSpPr>
          <p:cNvPr id="158" name="Line 80"/>
          <p:cNvSpPr>
            <a:spLocks noChangeShapeType="1"/>
          </p:cNvSpPr>
          <p:nvPr/>
        </p:nvSpPr>
        <p:spPr bwMode="auto">
          <a:xfrm>
            <a:off x="731838" y="4941168"/>
            <a:ext cx="792162" cy="73025"/>
          </a:xfrm>
          <a:prstGeom prst="line">
            <a:avLst/>
          </a:prstGeom>
          <a:noFill/>
          <a:ln w="38100">
            <a:solidFill>
              <a:schemeClr val="accent2"/>
            </a:solidFill>
            <a:round/>
            <a:headEnd/>
            <a:tailEnd type="triangle" w="med" len="med"/>
          </a:ln>
        </p:spPr>
        <p:txBody>
          <a:bodyPr/>
          <a:lstStyle/>
          <a:p>
            <a:endParaRPr lang="en-GB"/>
          </a:p>
        </p:txBody>
      </p:sp>
      <p:sp>
        <p:nvSpPr>
          <p:cNvPr id="159" name="Line 78"/>
          <p:cNvSpPr>
            <a:spLocks noChangeShapeType="1"/>
          </p:cNvSpPr>
          <p:nvPr/>
        </p:nvSpPr>
        <p:spPr bwMode="auto">
          <a:xfrm flipV="1">
            <a:off x="1548731" y="4797276"/>
            <a:ext cx="935037" cy="215900"/>
          </a:xfrm>
          <a:prstGeom prst="line">
            <a:avLst/>
          </a:prstGeom>
          <a:noFill/>
          <a:ln w="38100">
            <a:solidFill>
              <a:schemeClr val="accent2"/>
            </a:solidFill>
            <a:round/>
            <a:headEnd/>
            <a:tailEnd type="triangle" w="med" len="med"/>
          </a:ln>
        </p:spPr>
        <p:txBody>
          <a:bodyPr/>
          <a:lstStyle/>
          <a:p>
            <a:endParaRPr lang="en-GB"/>
          </a:p>
        </p:txBody>
      </p:sp>
    </p:spTree>
    <p:extLst>
      <p:ext uri="{BB962C8B-B14F-4D97-AF65-F5344CB8AC3E}">
        <p14:creationId xmlns:p14="http://schemas.microsoft.com/office/powerpoint/2010/main" val="3665510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1"/>
              <p:cNvSpPr>
                <a:spLocks noGrp="1"/>
              </p:cNvSpPr>
              <p:nvPr>
                <p:ph type="title"/>
              </p:nvPr>
            </p:nvSpPr>
            <p:spPr>
              <a:xfrm>
                <a:off x="2051719" y="44624"/>
                <a:ext cx="5616625" cy="721821"/>
              </a:xfrm>
            </p:spPr>
            <p:txBody>
              <a:bodyPr/>
              <a:lstStyle/>
              <a:p>
                <a:r>
                  <a:rPr lang="en-GB" dirty="0" smtClean="0">
                    <a:ea typeface="Cambria Math" panose="02040503050406030204" pitchFamily="18" charset="0"/>
                  </a:rPr>
                  <a:t>Unitarity in </a:t>
                </a:r>
                <a14:m>
                  <m:oMath xmlns:m="http://schemas.openxmlformats.org/officeDocument/2006/math">
                    <m:r>
                      <a:rPr lang="en-GB" b="1" i="1" smtClean="0">
                        <a:latin typeface="Cambria Math" panose="02040503050406030204" pitchFamily="18" charset="0"/>
                        <a:ea typeface="Cambria Math" panose="02040503050406030204" pitchFamily="18" charset="0"/>
                      </a:rPr>
                      <m:t>𝝂</m:t>
                    </m:r>
                    <m:r>
                      <a:rPr lang="en-GB" b="1" i="1" smtClean="0">
                        <a:latin typeface="Cambria Math" panose="02040503050406030204" pitchFamily="18" charset="0"/>
                        <a:ea typeface="Cambria Math" panose="02040503050406030204" pitchFamily="18" charset="0"/>
                      </a:rPr>
                      <m:t>𝒑</m:t>
                    </m:r>
                  </m:oMath>
                </a14:m>
                <a:r>
                  <a:rPr lang="en-GB" dirty="0" smtClean="0"/>
                  <a:t> Interactions </a:t>
                </a:r>
                <a:endParaRPr lang="en-GB" dirty="0"/>
              </a:p>
            </p:txBody>
          </p:sp>
        </mc:Choice>
        <mc:Fallback xmlns="">
          <p:sp>
            <p:nvSpPr>
              <p:cNvPr id="4" name="Title 1"/>
              <p:cNvSpPr>
                <a:spLocks noGrp="1" noRot="1" noChangeAspect="1" noMove="1" noResize="1" noEditPoints="1" noAdjustHandles="1" noChangeArrowheads="1" noChangeShapeType="1" noTextEdit="1"/>
              </p:cNvSpPr>
              <p:nvPr>
                <p:ph type="title"/>
              </p:nvPr>
            </p:nvSpPr>
            <p:spPr>
              <a:xfrm>
                <a:off x="2051719" y="44624"/>
                <a:ext cx="5616625" cy="721821"/>
              </a:xfrm>
              <a:blipFill>
                <a:blip r:embed="rId2"/>
                <a:stretch>
                  <a:fillRect l="-1337" t="-6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Box 2059"/>
              <p:cNvSpPr txBox="1">
                <a:spLocks noChangeArrowheads="1"/>
              </p:cNvSpPr>
              <p:nvPr/>
            </p:nvSpPr>
            <p:spPr bwMode="auto">
              <a:xfrm>
                <a:off x="84584" y="828001"/>
                <a:ext cx="8735888" cy="627159"/>
              </a:xfrm>
              <a:prstGeom prst="rect">
                <a:avLst/>
              </a:prstGeom>
              <a:noFill/>
              <a:ln w="9525">
                <a:noFill/>
                <a:miter lim="800000"/>
                <a:headEnd/>
                <a:tailEnd/>
              </a:ln>
            </p:spPr>
            <p:txBody>
              <a:bodyPr wrap="square">
                <a:spAutoFit/>
              </a:bodyPr>
              <a:lstStyle/>
              <a:p>
                <a:pPr>
                  <a:spcBef>
                    <a:spcPts val="2400"/>
                  </a:spcBef>
                </a:pPr>
                <a:r>
                  <a:rPr lang="en-GB" sz="3200" dirty="0" smtClean="0">
                    <a:solidFill>
                      <a:srgbClr val="FF0000"/>
                    </a:solidFill>
                    <a:sym typeface="Symbol" pitchFamily="18" charset="2"/>
                  </a:rPr>
                  <a:t></a:t>
                </a:r>
                <a:r>
                  <a:rPr lang="en-GB" sz="3200" b="0" dirty="0" smtClean="0">
                    <a:solidFill>
                      <a:schemeClr val="tx1"/>
                    </a:solidFill>
                  </a:rPr>
                  <a:t> </a:t>
                </a:r>
                <a:r>
                  <a:rPr lang="en-GB" sz="2800" dirty="0">
                    <a:solidFill>
                      <a:schemeClr val="tx1"/>
                    </a:solidFill>
                  </a:rPr>
                  <a:t>e</a:t>
                </a:r>
                <a:r>
                  <a:rPr lang="en-GB" sz="2800" dirty="0" smtClean="0">
                    <a:solidFill>
                      <a:schemeClr val="tx1"/>
                    </a:solidFill>
                  </a:rPr>
                  <a:t>nergy dependence of </a:t>
                </a:r>
                <a14:m>
                  <m:oMath xmlns:m="http://schemas.openxmlformats.org/officeDocument/2006/math">
                    <m:sSubSup>
                      <m:sSubSupPr>
                        <m:ctrlPr>
                          <a:rPr lang="en-GB" sz="2800" b="1" i="1" smtClean="0">
                            <a:solidFill>
                              <a:schemeClr val="tx1"/>
                            </a:solidFill>
                            <a:latin typeface="Cambria Math" panose="02040503050406030204" pitchFamily="18" charset="0"/>
                          </a:rPr>
                        </m:ctrlPr>
                      </m:sSubSupPr>
                      <m:e>
                        <m:r>
                          <a:rPr lang="en-GB" sz="2800" b="1" i="1" smtClean="0">
                            <a:solidFill>
                              <a:schemeClr val="tx1"/>
                            </a:solidFill>
                            <a:latin typeface="Cambria Math" panose="02040503050406030204" pitchFamily="18" charset="0"/>
                            <a:ea typeface="Cambria Math" panose="02040503050406030204" pitchFamily="18" charset="0"/>
                          </a:rPr>
                          <m:t>𝝈</m:t>
                        </m:r>
                      </m:e>
                      <m:sub>
                        <m:r>
                          <a:rPr lang="en-GB" sz="2800" b="1" i="0" smtClean="0">
                            <a:solidFill>
                              <a:schemeClr val="tx1"/>
                            </a:solidFill>
                            <a:latin typeface="Cambria Math" panose="02040503050406030204" pitchFamily="18" charset="0"/>
                          </a:rPr>
                          <m:t>𝐭𝐨𝐭𝐚𝐥</m:t>
                        </m:r>
                      </m:sub>
                      <m:sup>
                        <m:r>
                          <a:rPr lang="en-GB" sz="2800" b="1" i="1" smtClean="0">
                            <a:solidFill>
                              <a:schemeClr val="tx1"/>
                            </a:solidFill>
                            <a:latin typeface="Cambria Math" panose="02040503050406030204" pitchFamily="18" charset="0"/>
                            <a:ea typeface="Cambria Math" panose="02040503050406030204" pitchFamily="18" charset="0"/>
                          </a:rPr>
                          <m:t>𝝂</m:t>
                        </m:r>
                        <m:r>
                          <a:rPr lang="en-GB" sz="2800" b="1" i="1" smtClean="0">
                            <a:solidFill>
                              <a:schemeClr val="tx1"/>
                            </a:solidFill>
                            <a:latin typeface="Cambria Math" panose="02040503050406030204" pitchFamily="18" charset="0"/>
                            <a:ea typeface="Cambria Math" panose="02040503050406030204" pitchFamily="18" charset="0"/>
                          </a:rPr>
                          <m:t>𝒑</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𝝁</m:t>
                        </m:r>
                        <m:r>
                          <a:rPr lang="en-GB" sz="2800" b="1" i="1" smtClean="0">
                            <a:solidFill>
                              <a:schemeClr val="tx1"/>
                            </a:solidFill>
                            <a:latin typeface="Cambria Math" panose="02040503050406030204" pitchFamily="18" charset="0"/>
                            <a:ea typeface="Cambria Math" panose="02040503050406030204" pitchFamily="18" charset="0"/>
                          </a:rPr>
                          <m:t>𝑿</m:t>
                        </m:r>
                      </m:sup>
                    </m:sSubSup>
                  </m:oMath>
                </a14:m>
                <a:r>
                  <a:rPr lang="en-GB" sz="2800" dirty="0" smtClean="0">
                    <a:solidFill>
                      <a:schemeClr val="tx1"/>
                    </a:solidFill>
                  </a:rPr>
                  <a:t> and </a:t>
                </a:r>
                <a:r>
                  <a:rPr lang="en-GB" sz="2800" dirty="0" err="1" smtClean="0">
                    <a:solidFill>
                      <a:schemeClr val="tx1"/>
                    </a:solidFill>
                  </a:rPr>
                  <a:t>unitarity</a:t>
                </a:r>
                <a:endParaRPr lang="en-GB" sz="2800" dirty="0" smtClean="0">
                  <a:solidFill>
                    <a:schemeClr val="tx1"/>
                  </a:solidFill>
                </a:endParaRPr>
              </a:p>
            </p:txBody>
          </p:sp>
        </mc:Choice>
        <mc:Fallback xmlns="">
          <p:sp>
            <p:nvSpPr>
              <p:cNvPr id="5" name="Text Box 2059"/>
              <p:cNvSpPr txBox="1">
                <a:spLocks noRot="1" noChangeAspect="1" noMove="1" noResize="1" noEditPoints="1" noAdjustHandles="1" noChangeArrowheads="1" noChangeShapeType="1" noTextEdit="1"/>
              </p:cNvSpPr>
              <p:nvPr/>
            </p:nvSpPr>
            <p:spPr bwMode="auto">
              <a:xfrm>
                <a:off x="84584" y="828001"/>
                <a:ext cx="8735888" cy="627159"/>
              </a:xfrm>
              <a:prstGeom prst="rect">
                <a:avLst/>
              </a:prstGeom>
              <a:blipFill>
                <a:blip r:embed="rId3"/>
                <a:stretch>
                  <a:fillRect l="-1814" t="-9709" b="-27184"/>
                </a:stretch>
              </a:blipFill>
              <a:ln w="9525">
                <a:noFill/>
                <a:miter lim="800000"/>
                <a:headEnd/>
                <a:tailEnd/>
              </a:ln>
            </p:spPr>
            <p:txBody>
              <a:bodyPr/>
              <a:lstStyle/>
              <a:p>
                <a:r>
                  <a:rPr lang="en-GB">
                    <a:noFill/>
                  </a:rPr>
                  <a:t> </a:t>
                </a:r>
              </a:p>
            </p:txBody>
          </p:sp>
        </mc:Fallback>
      </mc:AlternateContent>
      <p:pic>
        <p:nvPicPr>
          <p:cNvPr id="6" name="Picture 5"/>
          <p:cNvPicPr>
            <a:picLocks noChangeAspect="1"/>
          </p:cNvPicPr>
          <p:nvPr/>
        </p:nvPicPr>
        <p:blipFill>
          <a:blip r:embed="rId4"/>
          <a:stretch>
            <a:fillRect/>
          </a:stretch>
        </p:blipFill>
        <p:spPr>
          <a:xfrm>
            <a:off x="1805650" y="1611526"/>
            <a:ext cx="5532699" cy="5129842"/>
          </a:xfrm>
          <a:prstGeom prst="rect">
            <a:avLst/>
          </a:prstGeom>
        </p:spPr>
      </p:pic>
      <p:sp>
        <p:nvSpPr>
          <p:cNvPr id="7" name="Rectangle 6"/>
          <p:cNvSpPr/>
          <p:nvPr/>
        </p:nvSpPr>
        <p:spPr bwMode="auto">
          <a:xfrm rot="2720610">
            <a:off x="6449241" y="2030697"/>
            <a:ext cx="109367" cy="4647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8" name="TextBox 7"/>
          <p:cNvSpPr txBox="1"/>
          <p:nvPr/>
        </p:nvSpPr>
        <p:spPr>
          <a:xfrm>
            <a:off x="6300192" y="2564706"/>
            <a:ext cx="486349" cy="1015663"/>
          </a:xfrm>
          <a:prstGeom prst="rect">
            <a:avLst/>
          </a:prstGeom>
          <a:noFill/>
        </p:spPr>
        <p:txBody>
          <a:bodyPr wrap="square" rtlCol="0">
            <a:spAutoFit/>
          </a:bodyPr>
          <a:lstStyle/>
          <a:p>
            <a:r>
              <a:rPr lang="en-GB" sz="6000" b="1" dirty="0" smtClean="0">
                <a:solidFill>
                  <a:srgbClr val="FF0000"/>
                </a:solidFill>
              </a:rPr>
              <a:t>?</a:t>
            </a:r>
            <a:endParaRPr lang="en-GB" sz="6000" b="1" dirty="0">
              <a:solidFill>
                <a:srgbClr val="FF0000"/>
              </a:solidFill>
            </a:endParaRPr>
          </a:p>
        </p:txBody>
      </p:sp>
      <mc:AlternateContent xmlns:mc="http://schemas.openxmlformats.org/markup-compatibility/2006" xmlns:a14="http://schemas.microsoft.com/office/drawing/2010/main">
        <mc:Choice Requires="a14">
          <p:sp>
            <p:nvSpPr>
              <p:cNvPr id="9" name="TextBox 8"/>
              <p:cNvSpPr txBox="1"/>
              <p:nvPr/>
            </p:nvSpPr>
            <p:spPr>
              <a:xfrm>
                <a:off x="5775207" y="2774740"/>
                <a:ext cx="768159" cy="4662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400" i="1" smtClean="0">
                              <a:solidFill>
                                <a:schemeClr val="tx1"/>
                              </a:solidFill>
                              <a:latin typeface="Cambria Math" panose="02040503050406030204" pitchFamily="18" charset="0"/>
                            </a:rPr>
                          </m:ctrlPr>
                        </m:sSupPr>
                        <m:e>
                          <m:r>
                            <a:rPr lang="en-GB" sz="2400" b="0" i="1" smtClean="0">
                              <a:solidFill>
                                <a:schemeClr val="tx1"/>
                              </a:solidFill>
                              <a:latin typeface="Cambria Math" panose="02040503050406030204" pitchFamily="18" charset="0"/>
                            </a:rPr>
                            <m:t>𝑊</m:t>
                          </m:r>
                        </m:e>
                        <m:sup>
                          <m:r>
                            <a:rPr lang="en-GB" sz="2400" i="1" smtClean="0">
                              <a:solidFill>
                                <a:schemeClr val="tx1"/>
                              </a:solidFill>
                              <a:latin typeface="Cambria Math" panose="02040503050406030204" pitchFamily="18" charset="0"/>
                              <a:ea typeface="Cambria Math" panose="02040503050406030204" pitchFamily="18" charset="0"/>
                            </a:rPr>
                            <m:t>±</m:t>
                          </m:r>
                        </m:sup>
                      </m:sSup>
                    </m:oMath>
                  </m:oMathPara>
                </a14:m>
                <a:endParaRPr lang="en-GB"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5775207" y="2774740"/>
                <a:ext cx="768159" cy="466281"/>
              </a:xfrm>
              <a:prstGeom prst="rect">
                <a:avLst/>
              </a:prstGeom>
              <a:blipFill>
                <a:blip r:embed="rId5"/>
                <a:stretch>
                  <a:fillRect/>
                </a:stretch>
              </a:blipFill>
            </p:spPr>
            <p:txBody>
              <a:bodyPr/>
              <a:lstStyle/>
              <a:p>
                <a:r>
                  <a:rPr lang="en-GB">
                    <a:noFill/>
                  </a:rPr>
                  <a:t> </a:t>
                </a:r>
              </a:p>
            </p:txBody>
          </p:sp>
        </mc:Fallback>
      </mc:AlternateContent>
      <p:sp>
        <p:nvSpPr>
          <p:cNvPr id="2" name="Rectangle 1"/>
          <p:cNvSpPr/>
          <p:nvPr/>
        </p:nvSpPr>
        <p:spPr bwMode="auto">
          <a:xfrm>
            <a:off x="3138521" y="1860340"/>
            <a:ext cx="914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Tree>
    <p:extLst>
      <p:ext uri="{BB962C8B-B14F-4D97-AF65-F5344CB8AC3E}">
        <p14:creationId xmlns:p14="http://schemas.microsoft.com/office/powerpoint/2010/main" val="2048076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099" y="44624"/>
            <a:ext cx="5641181" cy="721821"/>
          </a:xfrm>
        </p:spPr>
        <p:txBody>
          <a:bodyPr/>
          <a:lstStyle/>
          <a:p>
            <a:r>
              <a:rPr lang="en-GB" dirty="0" smtClean="0"/>
              <a:t>Intermediate Vector Bosons</a:t>
            </a:r>
            <a:endParaRPr lang="en-GB" dirty="0"/>
          </a:p>
        </p:txBody>
      </p:sp>
      <p:pic>
        <p:nvPicPr>
          <p:cNvPr id="47106" name="Picture 2"/>
          <p:cNvPicPr>
            <a:picLocks noChangeAspect="1" noChangeArrowheads="1"/>
          </p:cNvPicPr>
          <p:nvPr/>
        </p:nvPicPr>
        <p:blipFill>
          <a:blip r:embed="rId2" cstate="print"/>
          <a:srcRect/>
          <a:stretch>
            <a:fillRect/>
          </a:stretch>
        </p:blipFill>
        <p:spPr bwMode="auto">
          <a:xfrm>
            <a:off x="179512" y="3979118"/>
            <a:ext cx="2543175" cy="2762250"/>
          </a:xfrm>
          <a:prstGeom prst="rect">
            <a:avLst/>
          </a:prstGeom>
          <a:noFill/>
          <a:ln w="9525">
            <a:noFill/>
            <a:miter lim="800000"/>
            <a:headEnd/>
            <a:tailEnd/>
          </a:ln>
        </p:spPr>
      </p:pic>
      <p:pic>
        <p:nvPicPr>
          <p:cNvPr id="47107" name="Picture 3"/>
          <p:cNvPicPr>
            <a:picLocks noChangeAspect="1" noChangeArrowheads="1"/>
          </p:cNvPicPr>
          <p:nvPr/>
        </p:nvPicPr>
        <p:blipFill>
          <a:blip r:embed="rId3" cstate="print"/>
          <a:srcRect/>
          <a:stretch>
            <a:fillRect/>
          </a:stretch>
        </p:blipFill>
        <p:spPr bwMode="auto">
          <a:xfrm>
            <a:off x="2843808" y="4064843"/>
            <a:ext cx="2543175" cy="2676525"/>
          </a:xfrm>
          <a:prstGeom prst="rect">
            <a:avLst/>
          </a:prstGeom>
          <a:noFill/>
          <a:ln w="9525">
            <a:noFill/>
            <a:miter lim="800000"/>
            <a:headEnd/>
            <a:tailEnd/>
          </a:ln>
        </p:spPr>
      </p:pic>
      <p:pic>
        <p:nvPicPr>
          <p:cNvPr id="47108" name="Picture 4"/>
          <p:cNvPicPr>
            <a:picLocks noChangeAspect="1" noChangeArrowheads="1"/>
          </p:cNvPicPr>
          <p:nvPr/>
        </p:nvPicPr>
        <p:blipFill>
          <a:blip r:embed="rId4" cstate="print"/>
          <a:srcRect/>
          <a:stretch>
            <a:fillRect/>
          </a:stretch>
        </p:blipFill>
        <p:spPr bwMode="auto">
          <a:xfrm>
            <a:off x="5546003" y="4581128"/>
            <a:ext cx="3490493" cy="2160240"/>
          </a:xfrm>
          <a:prstGeom prst="rect">
            <a:avLst/>
          </a:prstGeom>
          <a:noFill/>
          <a:ln w="9525">
            <a:noFill/>
            <a:miter lim="800000"/>
            <a:headEnd/>
            <a:tailEnd/>
          </a:ln>
        </p:spPr>
      </p:pic>
      <p:pic>
        <p:nvPicPr>
          <p:cNvPr id="47109" name="Picture 5"/>
          <p:cNvPicPr>
            <a:picLocks noChangeAspect="1" noChangeArrowheads="1"/>
          </p:cNvPicPr>
          <p:nvPr/>
        </p:nvPicPr>
        <p:blipFill>
          <a:blip r:embed="rId5" cstate="print"/>
          <a:srcRect/>
          <a:stretch>
            <a:fillRect/>
          </a:stretch>
        </p:blipFill>
        <p:spPr bwMode="auto">
          <a:xfrm>
            <a:off x="6407596" y="1124744"/>
            <a:ext cx="2628900" cy="3333750"/>
          </a:xfrm>
          <a:prstGeom prst="rect">
            <a:avLst/>
          </a:prstGeom>
          <a:noFill/>
          <a:ln w="9525">
            <a:noFill/>
            <a:miter lim="800000"/>
            <a:headEnd/>
            <a:tailEnd/>
          </a:ln>
        </p:spPr>
      </p:pic>
      <p:sp>
        <p:nvSpPr>
          <p:cNvPr id="9" name="Rectangle 5"/>
          <p:cNvSpPr>
            <a:spLocks noChangeArrowheads="1"/>
          </p:cNvSpPr>
          <p:nvPr/>
        </p:nvSpPr>
        <p:spPr bwMode="auto">
          <a:xfrm>
            <a:off x="251520" y="836712"/>
            <a:ext cx="6192688" cy="1728192"/>
          </a:xfrm>
          <a:prstGeom prst="rect">
            <a:avLst/>
          </a:prstGeom>
          <a:noFill/>
          <a:ln w="9525">
            <a:noFill/>
            <a:miter lim="800000"/>
            <a:headEnd/>
            <a:tailEnd/>
          </a:ln>
          <a:effectLst/>
        </p:spPr>
        <p:txBody>
          <a:bodyPr/>
          <a:lstStyle/>
          <a:p>
            <a:pPr eaLnBrk="1" hangingPunct="1">
              <a:spcBef>
                <a:spcPct val="20000"/>
              </a:spcBef>
            </a:pPr>
            <a:r>
              <a:rPr lang="en-GB" sz="3200" b="1" dirty="0" smtClean="0">
                <a:solidFill>
                  <a:srgbClr val="FF0000"/>
                </a:solidFill>
                <a:cs typeface="Arial" pitchFamily="34" charset="0"/>
                <a:sym typeface="Symbol" pitchFamily="18" charset="2"/>
              </a:rPr>
              <a:t> </a:t>
            </a:r>
            <a:r>
              <a:rPr lang="en-GB" sz="2800" dirty="0" err="1" smtClean="0">
                <a:solidFill>
                  <a:schemeClr val="tx1"/>
                </a:solidFill>
                <a:cs typeface="Arial" pitchFamily="34" charset="0"/>
                <a:sym typeface="Symbol" pitchFamily="18" charset="2"/>
              </a:rPr>
              <a:t>S</a:t>
            </a:r>
            <a:r>
              <a:rPr lang="en-GB" sz="2800" i="1" dirty="0" err="1" smtClean="0">
                <a:solidFill>
                  <a:schemeClr val="tx1"/>
                </a:solidFill>
                <a:cs typeface="Arial" pitchFamily="34" charset="0"/>
                <a:sym typeface="Symbol" pitchFamily="18" charset="2"/>
              </a:rPr>
              <a:t>pp</a:t>
            </a:r>
            <a:r>
              <a:rPr lang="en-GB" sz="2800" dirty="0" err="1" smtClean="0">
                <a:solidFill>
                  <a:schemeClr val="tx1"/>
                </a:solidFill>
                <a:cs typeface="Arial" pitchFamily="34" charset="0"/>
                <a:sym typeface="Symbol" pitchFamily="18" charset="2"/>
              </a:rPr>
              <a:t>S</a:t>
            </a:r>
            <a:r>
              <a:rPr lang="en-GB" sz="2800" dirty="0" smtClean="0">
                <a:solidFill>
                  <a:schemeClr val="tx1"/>
                </a:solidFill>
                <a:cs typeface="Arial" pitchFamily="34" charset="0"/>
                <a:sym typeface="Symbol" pitchFamily="18" charset="2"/>
              </a:rPr>
              <a:t> @ CERN</a:t>
            </a:r>
          </a:p>
          <a:p>
            <a:pPr eaLnBrk="1" hangingPunct="1">
              <a:spcBef>
                <a:spcPct val="20000"/>
              </a:spcBef>
            </a:pPr>
            <a:endParaRPr lang="en-GB" sz="2800" dirty="0" smtClean="0">
              <a:solidFill>
                <a:schemeClr val="tx1"/>
              </a:solidFill>
              <a:cs typeface="Arial" pitchFamily="34" charset="0"/>
              <a:sym typeface="Symbol" pitchFamily="18" charset="2"/>
            </a:endParaRPr>
          </a:p>
          <a:p>
            <a:pPr eaLnBrk="1" hangingPunct="1">
              <a:spcBef>
                <a:spcPct val="20000"/>
              </a:spcBef>
            </a:pPr>
            <a:r>
              <a:rPr lang="en-GB" sz="2800" i="1" dirty="0" smtClean="0">
                <a:solidFill>
                  <a:schemeClr val="tx1"/>
                </a:solidFill>
                <a:cs typeface="Arial" pitchFamily="34" charset="0"/>
                <a:sym typeface="Symbol" pitchFamily="18" charset="2"/>
              </a:rPr>
              <a:t>    		      	    pp</a:t>
            </a:r>
            <a:r>
              <a:rPr lang="en-GB" sz="2800" dirty="0" smtClean="0">
                <a:solidFill>
                  <a:schemeClr val="tx1"/>
                </a:solidFill>
                <a:cs typeface="Arial" pitchFamily="34" charset="0"/>
                <a:sym typeface="Symbol"/>
              </a:rPr>
              <a:t></a:t>
            </a:r>
            <a:r>
              <a:rPr lang="en-GB" sz="2800" i="1" dirty="0" smtClean="0">
                <a:solidFill>
                  <a:schemeClr val="tx1"/>
                </a:solidFill>
                <a:cs typeface="Arial" pitchFamily="34" charset="0"/>
                <a:sym typeface="Symbol"/>
              </a:rPr>
              <a:t>X</a:t>
            </a:r>
            <a:r>
              <a:rPr lang="en-GB" sz="2800" dirty="0" smtClean="0">
                <a:solidFill>
                  <a:schemeClr val="tx1"/>
                </a:solidFill>
                <a:cs typeface="Arial" pitchFamily="34" charset="0"/>
                <a:sym typeface="Symbol"/>
              </a:rPr>
              <a:t>+</a:t>
            </a:r>
            <a:r>
              <a:rPr lang="en-GB" sz="2800" i="1" dirty="0" smtClean="0">
                <a:solidFill>
                  <a:schemeClr val="tx1"/>
                </a:solidFill>
              </a:rPr>
              <a:t>Z</a:t>
            </a:r>
            <a:r>
              <a:rPr lang="en-GB" sz="2800" b="1" baseline="30000" dirty="0" smtClean="0">
                <a:solidFill>
                  <a:schemeClr val="tx1"/>
                </a:solidFill>
              </a:rPr>
              <a:t>0</a:t>
            </a:r>
            <a:r>
              <a:rPr lang="en-GB" sz="2800" dirty="0" smtClean="0">
                <a:solidFill>
                  <a:schemeClr val="tx1"/>
                </a:solidFill>
                <a:cs typeface="Arial" pitchFamily="34" charset="0"/>
                <a:sym typeface="Symbol"/>
              </a:rPr>
              <a:t> </a:t>
            </a:r>
            <a:r>
              <a:rPr lang="en-GB" sz="2800" i="1" dirty="0" smtClean="0">
                <a:solidFill>
                  <a:schemeClr val="tx1"/>
                </a:solidFill>
                <a:cs typeface="Arial" pitchFamily="34" charset="0"/>
                <a:sym typeface="Symbol"/>
              </a:rPr>
              <a:t> </a:t>
            </a:r>
            <a:r>
              <a:rPr lang="en-GB" sz="2800" i="1" dirty="0" err="1" smtClean="0">
                <a:solidFill>
                  <a:schemeClr val="tx1"/>
                </a:solidFill>
                <a:cs typeface="Arial" pitchFamily="34" charset="0"/>
                <a:sym typeface="Symbol" pitchFamily="18" charset="2"/>
              </a:rPr>
              <a:t>e</a:t>
            </a:r>
            <a:r>
              <a:rPr lang="en-GB" sz="2800" baseline="30000" dirty="0" err="1" smtClean="0">
                <a:solidFill>
                  <a:schemeClr val="tx1"/>
                </a:solidFill>
                <a:cs typeface="Arial" pitchFamily="34" charset="0"/>
                <a:sym typeface="Symbol" pitchFamily="18" charset="2"/>
              </a:rPr>
              <a:t>+</a:t>
            </a:r>
            <a:r>
              <a:rPr lang="en-GB" sz="2800" i="1" dirty="0" err="1" smtClean="0">
                <a:solidFill>
                  <a:schemeClr val="tx1"/>
                </a:solidFill>
                <a:cs typeface="Arial" pitchFamily="34" charset="0"/>
                <a:sym typeface="Symbol" pitchFamily="18" charset="2"/>
              </a:rPr>
              <a:t>e</a:t>
            </a:r>
            <a:r>
              <a:rPr lang="en-GB" sz="2800" baseline="30000" dirty="0" smtClean="0">
                <a:solidFill>
                  <a:schemeClr val="tx1"/>
                </a:solidFill>
                <a:cs typeface="Arial" pitchFamily="34" charset="0"/>
                <a:sym typeface="Symbol" pitchFamily="18" charset="2"/>
              </a:rPr>
              <a:t>- </a:t>
            </a:r>
          </a:p>
          <a:p>
            <a:pPr eaLnBrk="1" hangingPunct="1">
              <a:spcBef>
                <a:spcPct val="20000"/>
              </a:spcBef>
            </a:pPr>
            <a:r>
              <a:rPr lang="en-GB" sz="2800" i="1" baseline="30000" dirty="0" smtClean="0">
                <a:solidFill>
                  <a:schemeClr val="tx1"/>
                </a:solidFill>
                <a:cs typeface="Arial" pitchFamily="34" charset="0"/>
                <a:sym typeface="Symbol" pitchFamily="18" charset="2"/>
              </a:rPr>
              <a:t>                                                                          </a:t>
            </a:r>
            <a:r>
              <a:rPr lang="el-GR" sz="2800" i="1" dirty="0" smtClean="0">
                <a:solidFill>
                  <a:schemeClr val="tx1"/>
                </a:solidFill>
                <a:cs typeface="Arial" pitchFamily="34" charset="0"/>
                <a:sym typeface="Symbol" pitchFamily="18" charset="2"/>
              </a:rPr>
              <a:t>μ</a:t>
            </a:r>
            <a:r>
              <a:rPr lang="en-GB" sz="2800" baseline="30000" dirty="0" smtClean="0">
                <a:solidFill>
                  <a:schemeClr val="tx1"/>
                </a:solidFill>
                <a:cs typeface="Arial" pitchFamily="34" charset="0"/>
                <a:sym typeface="Symbol" pitchFamily="18" charset="2"/>
              </a:rPr>
              <a:t>+</a:t>
            </a:r>
            <a:r>
              <a:rPr lang="el-GR" sz="2800" i="1" dirty="0" smtClean="0">
                <a:solidFill>
                  <a:schemeClr val="tx1"/>
                </a:solidFill>
                <a:cs typeface="Arial" pitchFamily="34" charset="0"/>
                <a:sym typeface="Symbol" pitchFamily="18" charset="2"/>
              </a:rPr>
              <a:t>μ</a:t>
            </a:r>
            <a:r>
              <a:rPr lang="en-GB" sz="2800" baseline="30000" dirty="0" smtClean="0">
                <a:solidFill>
                  <a:schemeClr val="tx1"/>
                </a:solidFill>
                <a:cs typeface="Arial" pitchFamily="34" charset="0"/>
                <a:sym typeface="Symbol" pitchFamily="18" charset="2"/>
              </a:rPr>
              <a:t>-</a:t>
            </a:r>
          </a:p>
          <a:p>
            <a:pPr eaLnBrk="1" hangingPunct="1">
              <a:spcBef>
                <a:spcPct val="20000"/>
              </a:spcBef>
            </a:pPr>
            <a:endParaRPr lang="en-GB" sz="2800" b="1" baseline="30000" dirty="0" smtClean="0">
              <a:solidFill>
                <a:schemeClr val="tx1"/>
              </a:solidFill>
            </a:endParaRPr>
          </a:p>
          <a:p>
            <a:pPr eaLnBrk="1" hangingPunct="1">
              <a:spcBef>
                <a:spcPct val="20000"/>
              </a:spcBef>
            </a:pPr>
            <a:r>
              <a:rPr lang="en-GB" sz="2800" i="1" dirty="0" smtClean="0">
                <a:solidFill>
                  <a:schemeClr val="tx1"/>
                </a:solidFill>
                <a:cs typeface="Arial" pitchFamily="34" charset="0"/>
                <a:sym typeface="Symbol" pitchFamily="18" charset="2"/>
              </a:rPr>
              <a:t>   		             </a:t>
            </a:r>
            <a:r>
              <a:rPr lang="en-GB" sz="2800" i="1" dirty="0" err="1" smtClean="0">
                <a:solidFill>
                  <a:schemeClr val="tx1"/>
                </a:solidFill>
                <a:cs typeface="Arial" pitchFamily="34" charset="0"/>
                <a:sym typeface="Symbol" pitchFamily="18" charset="2"/>
              </a:rPr>
              <a:t>pp</a:t>
            </a:r>
            <a:r>
              <a:rPr lang="en-GB" sz="2800" dirty="0" err="1" smtClean="0">
                <a:solidFill>
                  <a:schemeClr val="tx1"/>
                </a:solidFill>
                <a:cs typeface="Arial" pitchFamily="34" charset="0"/>
                <a:sym typeface="Symbol"/>
              </a:rPr>
              <a:t></a:t>
            </a:r>
            <a:r>
              <a:rPr lang="en-GB" sz="2800" i="1" dirty="0" err="1" smtClean="0">
                <a:solidFill>
                  <a:schemeClr val="tx1"/>
                </a:solidFill>
                <a:cs typeface="Arial" pitchFamily="34" charset="0"/>
                <a:sym typeface="Symbol"/>
              </a:rPr>
              <a:t>X</a:t>
            </a:r>
            <a:r>
              <a:rPr lang="en-GB" sz="2800" dirty="0" err="1" smtClean="0">
                <a:solidFill>
                  <a:schemeClr val="tx1"/>
                </a:solidFill>
                <a:cs typeface="Arial" pitchFamily="34" charset="0"/>
                <a:sym typeface="Symbol"/>
              </a:rPr>
              <a:t>+</a:t>
            </a:r>
            <a:r>
              <a:rPr lang="en-GB" sz="2800" i="1" dirty="0" err="1" smtClean="0">
                <a:solidFill>
                  <a:schemeClr val="tx1"/>
                </a:solidFill>
              </a:rPr>
              <a:t>W</a:t>
            </a:r>
            <a:r>
              <a:rPr lang="en-GB" sz="2800" b="1" baseline="30000" dirty="0" smtClean="0">
                <a:solidFill>
                  <a:schemeClr val="tx1"/>
                </a:solidFill>
                <a:latin typeface="Comic Sans MS"/>
              </a:rPr>
              <a:t>±</a:t>
            </a:r>
            <a:r>
              <a:rPr lang="en-GB" sz="2800" dirty="0" smtClean="0">
                <a:solidFill>
                  <a:schemeClr val="tx1"/>
                </a:solidFill>
                <a:cs typeface="Arial" pitchFamily="34" charset="0"/>
                <a:sym typeface="Symbol"/>
              </a:rPr>
              <a:t> </a:t>
            </a:r>
            <a:r>
              <a:rPr lang="en-GB" sz="2800" i="1" dirty="0" smtClean="0">
                <a:solidFill>
                  <a:schemeClr val="tx1"/>
                </a:solidFill>
                <a:cs typeface="Arial" pitchFamily="34" charset="0"/>
                <a:sym typeface="Symbol" pitchFamily="18" charset="2"/>
              </a:rPr>
              <a:t> </a:t>
            </a:r>
            <a:r>
              <a:rPr lang="el-GR" sz="2800" i="1" dirty="0" smtClean="0">
                <a:solidFill>
                  <a:schemeClr val="tx1"/>
                </a:solidFill>
                <a:cs typeface="Arial" pitchFamily="34" charset="0"/>
                <a:sym typeface="Symbol" pitchFamily="18" charset="2"/>
              </a:rPr>
              <a:t>μ</a:t>
            </a:r>
            <a:r>
              <a:rPr lang="el-GR" sz="2800" i="1" dirty="0" smtClean="0">
                <a:solidFill>
                  <a:schemeClr val="tx1"/>
                </a:solidFill>
                <a:latin typeface="Comic Sans MS"/>
                <a:cs typeface="Arial" pitchFamily="34" charset="0"/>
                <a:sym typeface="Symbol" pitchFamily="18" charset="2"/>
              </a:rPr>
              <a:t>ν</a:t>
            </a:r>
            <a:endParaRPr lang="en-GB" sz="2800" i="1" dirty="0" smtClean="0">
              <a:solidFill>
                <a:schemeClr val="tx1"/>
              </a:solidFill>
            </a:endParaRPr>
          </a:p>
          <a:p>
            <a:pPr eaLnBrk="1" hangingPunct="1">
              <a:spcBef>
                <a:spcPct val="20000"/>
              </a:spcBef>
            </a:pPr>
            <a:endParaRPr lang="en-GB" sz="2800" i="1" dirty="0" smtClean="0">
              <a:solidFill>
                <a:schemeClr val="tx1"/>
              </a:solidFill>
            </a:endParaRPr>
          </a:p>
          <a:p>
            <a:pPr eaLnBrk="1" hangingPunct="1">
              <a:spcBef>
                <a:spcPct val="20000"/>
              </a:spcBef>
            </a:pPr>
            <a:endParaRPr lang="en-US" sz="2800" i="1" dirty="0">
              <a:solidFill>
                <a:schemeClr val="tx1"/>
              </a:solidFill>
              <a:cs typeface="Arial" pitchFamily="34" charset="0"/>
            </a:endParaRPr>
          </a:p>
        </p:txBody>
      </p:sp>
      <p:sp>
        <p:nvSpPr>
          <p:cNvPr id="13" name="TextBox 12"/>
          <p:cNvSpPr txBox="1"/>
          <p:nvPr/>
        </p:nvSpPr>
        <p:spPr>
          <a:xfrm>
            <a:off x="1043608" y="620688"/>
            <a:ext cx="409086" cy="523220"/>
          </a:xfrm>
          <a:prstGeom prst="rect">
            <a:avLst/>
          </a:prstGeom>
          <a:noFill/>
        </p:spPr>
        <p:txBody>
          <a:bodyPr wrap="none" rtlCol="0">
            <a:spAutoFit/>
          </a:bodyPr>
          <a:lstStyle/>
          <a:p>
            <a:r>
              <a:rPr lang="en-GB" sz="2800" dirty="0" smtClean="0">
                <a:solidFill>
                  <a:schemeClr val="tx1"/>
                </a:solidFill>
              </a:rPr>
              <a:t>_</a:t>
            </a:r>
            <a:endParaRPr lang="en-GB" sz="2800" dirty="0">
              <a:solidFill>
                <a:schemeClr val="tx1"/>
              </a:solidFill>
            </a:endParaRPr>
          </a:p>
        </p:txBody>
      </p:sp>
      <p:pic>
        <p:nvPicPr>
          <p:cNvPr id="47110" name="Picture 6"/>
          <p:cNvPicPr>
            <a:picLocks noChangeAspect="1" noChangeArrowheads="1"/>
          </p:cNvPicPr>
          <p:nvPr/>
        </p:nvPicPr>
        <p:blipFill>
          <a:blip r:embed="rId6" cstate="print"/>
          <a:srcRect/>
          <a:stretch>
            <a:fillRect/>
          </a:stretch>
        </p:blipFill>
        <p:spPr bwMode="auto">
          <a:xfrm>
            <a:off x="35496" y="1556792"/>
            <a:ext cx="3374921" cy="2304256"/>
          </a:xfrm>
          <a:prstGeom prst="rect">
            <a:avLst/>
          </a:prstGeom>
          <a:noFill/>
          <a:ln w="9525">
            <a:noFill/>
            <a:miter lim="800000"/>
            <a:headEnd/>
            <a:tailEnd/>
          </a:ln>
        </p:spPr>
      </p:pic>
      <p:sp>
        <p:nvSpPr>
          <p:cNvPr id="10" name="TextBox 9"/>
          <p:cNvSpPr txBox="1"/>
          <p:nvPr/>
        </p:nvSpPr>
        <p:spPr>
          <a:xfrm>
            <a:off x="482314" y="4767535"/>
            <a:ext cx="1425390" cy="461665"/>
          </a:xfrm>
          <a:prstGeom prst="rect">
            <a:avLst/>
          </a:prstGeom>
          <a:noFill/>
        </p:spPr>
        <p:txBody>
          <a:bodyPr wrap="none" rtlCol="0">
            <a:spAutoFit/>
          </a:bodyPr>
          <a:lstStyle/>
          <a:p>
            <a:r>
              <a:rPr lang="en-GB" sz="2400" i="1" dirty="0" smtClean="0">
                <a:solidFill>
                  <a:schemeClr val="tx1"/>
                </a:solidFill>
              </a:rPr>
              <a:t>W</a:t>
            </a:r>
            <a:r>
              <a:rPr lang="en-GB" sz="2400" b="1" baseline="30000" dirty="0" smtClean="0">
                <a:solidFill>
                  <a:schemeClr val="tx1"/>
                </a:solidFill>
                <a:latin typeface="Comic Sans MS"/>
              </a:rPr>
              <a:t>±</a:t>
            </a:r>
            <a:r>
              <a:rPr lang="en-GB" sz="2400" dirty="0" smtClean="0">
                <a:solidFill>
                  <a:schemeClr val="tx1"/>
                </a:solidFill>
                <a:cs typeface="Arial" pitchFamily="34" charset="0"/>
                <a:sym typeface="Symbol"/>
              </a:rPr>
              <a:t> </a:t>
            </a:r>
            <a:r>
              <a:rPr lang="el-GR" sz="2400" i="1" dirty="0" smtClean="0">
                <a:solidFill>
                  <a:schemeClr val="tx1"/>
                </a:solidFill>
                <a:cs typeface="Arial" pitchFamily="34" charset="0"/>
                <a:sym typeface="Symbol" pitchFamily="18" charset="2"/>
              </a:rPr>
              <a:t> </a:t>
            </a:r>
            <a:r>
              <a:rPr lang="en-GB" sz="2400" i="1" dirty="0" smtClean="0">
                <a:solidFill>
                  <a:schemeClr val="tx1"/>
                </a:solidFill>
                <a:cs typeface="Arial" pitchFamily="34" charset="0"/>
                <a:sym typeface="Symbol" pitchFamily="18" charset="2"/>
              </a:rPr>
              <a:t>e</a:t>
            </a:r>
            <a:r>
              <a:rPr lang="el-GR" sz="2400" i="1" dirty="0" smtClean="0">
                <a:solidFill>
                  <a:schemeClr val="tx1"/>
                </a:solidFill>
                <a:latin typeface="Comic Sans MS"/>
                <a:cs typeface="Arial" pitchFamily="34" charset="0"/>
                <a:sym typeface="Symbol" pitchFamily="18" charset="2"/>
              </a:rPr>
              <a:t>ν</a:t>
            </a:r>
            <a:endParaRPr lang="en-GB" sz="2400" dirty="0"/>
          </a:p>
        </p:txBody>
      </p:sp>
      <p:sp>
        <p:nvSpPr>
          <p:cNvPr id="11" name="TextBox 10"/>
          <p:cNvSpPr txBox="1"/>
          <p:nvPr/>
        </p:nvSpPr>
        <p:spPr>
          <a:xfrm>
            <a:off x="1691680" y="3284984"/>
            <a:ext cx="72008" cy="646331"/>
          </a:xfrm>
          <a:prstGeom prst="rect">
            <a:avLst/>
          </a:prstGeom>
          <a:noFill/>
        </p:spPr>
        <p:txBody>
          <a:bodyPr wrap="square" rtlCol="0">
            <a:spAutoFit/>
          </a:bodyPr>
          <a:lstStyle/>
          <a:p>
            <a:endParaRPr lang="en-GB" dirty="0"/>
          </a:p>
        </p:txBody>
      </p:sp>
      <p:sp>
        <p:nvSpPr>
          <p:cNvPr id="12" name="TextBox 11"/>
          <p:cNvSpPr txBox="1"/>
          <p:nvPr/>
        </p:nvSpPr>
        <p:spPr>
          <a:xfrm>
            <a:off x="7308304" y="5055567"/>
            <a:ext cx="1529586" cy="461665"/>
          </a:xfrm>
          <a:prstGeom prst="rect">
            <a:avLst/>
          </a:prstGeom>
          <a:solidFill>
            <a:schemeClr val="bg1"/>
          </a:solidFill>
        </p:spPr>
        <p:txBody>
          <a:bodyPr wrap="none" rtlCol="0">
            <a:spAutoFit/>
          </a:bodyPr>
          <a:lstStyle/>
          <a:p>
            <a:r>
              <a:rPr lang="en-GB" sz="2400" i="1" dirty="0" smtClean="0">
                <a:solidFill>
                  <a:schemeClr val="tx1"/>
                </a:solidFill>
              </a:rPr>
              <a:t>Z</a:t>
            </a:r>
            <a:r>
              <a:rPr lang="en-GB" sz="2400" b="1" baseline="30000" dirty="0" smtClean="0">
                <a:solidFill>
                  <a:schemeClr val="tx1"/>
                </a:solidFill>
              </a:rPr>
              <a:t>0</a:t>
            </a:r>
            <a:r>
              <a:rPr lang="en-GB" sz="2400" dirty="0" smtClean="0">
                <a:solidFill>
                  <a:schemeClr val="tx1"/>
                </a:solidFill>
                <a:cs typeface="Arial" pitchFamily="34" charset="0"/>
                <a:sym typeface="Symbol"/>
              </a:rPr>
              <a:t> </a:t>
            </a:r>
            <a:r>
              <a:rPr lang="en-GB" sz="2400" i="1" dirty="0" smtClean="0">
                <a:solidFill>
                  <a:schemeClr val="tx1"/>
                </a:solidFill>
                <a:cs typeface="Arial" pitchFamily="34" charset="0"/>
                <a:sym typeface="Symbol"/>
              </a:rPr>
              <a:t> </a:t>
            </a:r>
            <a:r>
              <a:rPr lang="en-GB" sz="2400" i="1" dirty="0" err="1" smtClean="0">
                <a:solidFill>
                  <a:schemeClr val="tx1"/>
                </a:solidFill>
                <a:cs typeface="Arial" pitchFamily="34" charset="0"/>
                <a:sym typeface="Symbol" pitchFamily="18" charset="2"/>
              </a:rPr>
              <a:t>e</a:t>
            </a:r>
            <a:r>
              <a:rPr lang="en-GB" sz="2400" baseline="30000" dirty="0" err="1" smtClean="0">
                <a:solidFill>
                  <a:schemeClr val="tx1"/>
                </a:solidFill>
                <a:cs typeface="Arial" pitchFamily="34" charset="0"/>
                <a:sym typeface="Symbol" pitchFamily="18" charset="2"/>
              </a:rPr>
              <a:t>+</a:t>
            </a:r>
            <a:r>
              <a:rPr lang="en-GB" sz="2400" i="1" dirty="0" err="1" smtClean="0">
                <a:solidFill>
                  <a:schemeClr val="tx1"/>
                </a:solidFill>
                <a:cs typeface="Arial" pitchFamily="34" charset="0"/>
                <a:sym typeface="Symbol" pitchFamily="18" charset="2"/>
              </a:rPr>
              <a:t>e</a:t>
            </a:r>
            <a:r>
              <a:rPr lang="en-GB" sz="2400" baseline="30000" dirty="0" smtClean="0">
                <a:solidFill>
                  <a:schemeClr val="tx1"/>
                </a:solidFill>
                <a:cs typeface="Arial" pitchFamily="34" charset="0"/>
                <a:sym typeface="Symbol" pitchFamily="18" charset="2"/>
              </a:rPr>
              <a:t>-</a:t>
            </a:r>
            <a:endParaRPr lang="en-GB" sz="2400" dirty="0"/>
          </a:p>
        </p:txBody>
      </p:sp>
      <p:sp>
        <p:nvSpPr>
          <p:cNvPr id="14" name="Text Box 35"/>
          <p:cNvSpPr txBox="1">
            <a:spLocks noChangeArrowheads="1"/>
          </p:cNvSpPr>
          <p:nvPr/>
        </p:nvSpPr>
        <p:spPr bwMode="auto">
          <a:xfrm>
            <a:off x="3428766" y="980728"/>
            <a:ext cx="2943434" cy="707886"/>
          </a:xfrm>
          <a:prstGeom prst="rect">
            <a:avLst/>
          </a:prstGeom>
          <a:noFill/>
          <a:ln w="9525">
            <a:noFill/>
            <a:miter lim="800000"/>
            <a:headEnd/>
            <a:tailEnd/>
          </a:ln>
        </p:spPr>
        <p:txBody>
          <a:bodyPr wrap="none">
            <a:spAutoFit/>
          </a:bodyPr>
          <a:lstStyle/>
          <a:p>
            <a:pPr algn="r"/>
            <a:r>
              <a:rPr lang="en-GB" sz="2000" b="1" dirty="0" smtClean="0">
                <a:solidFill>
                  <a:schemeClr val="accent1"/>
                </a:solidFill>
              </a:rPr>
              <a:t>Nobel</a:t>
            </a:r>
          </a:p>
          <a:p>
            <a:pPr algn="r"/>
            <a:r>
              <a:rPr lang="en-GB" sz="2000" b="1" dirty="0" err="1" smtClean="0">
                <a:solidFill>
                  <a:schemeClr val="accent1"/>
                </a:solidFill>
              </a:rPr>
              <a:t>Rubbia+van</a:t>
            </a:r>
            <a:r>
              <a:rPr lang="en-GB" sz="2000" b="1" dirty="0" smtClean="0">
                <a:solidFill>
                  <a:schemeClr val="accent1"/>
                </a:solidFill>
              </a:rPr>
              <a:t> </a:t>
            </a:r>
            <a:r>
              <a:rPr lang="en-GB" sz="2000" b="1" dirty="0" err="1" smtClean="0">
                <a:solidFill>
                  <a:schemeClr val="accent1"/>
                </a:solidFill>
              </a:rPr>
              <a:t>der</a:t>
            </a:r>
            <a:r>
              <a:rPr lang="en-GB" sz="2000" b="1" dirty="0" smtClean="0">
                <a:solidFill>
                  <a:schemeClr val="accent1"/>
                </a:solidFill>
              </a:rPr>
              <a:t> Meer</a:t>
            </a:r>
            <a:endParaRPr lang="en-GB" sz="2000" b="1" dirty="0">
              <a:solidFill>
                <a:schemeClr val="accent1"/>
              </a:solidFill>
            </a:endParaRPr>
          </a:p>
        </p:txBody>
      </p:sp>
      <p:sp>
        <p:nvSpPr>
          <p:cNvPr id="16" name="TextBox 15"/>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Tree>
    <p:extLst>
      <p:ext uri="{BB962C8B-B14F-4D97-AF65-F5344CB8AC3E}">
        <p14:creationId xmlns:p14="http://schemas.microsoft.com/office/powerpoint/2010/main" val="1369105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827584" y="2731842"/>
            <a:ext cx="7488832" cy="4081534"/>
          </a:xfrm>
          <a:prstGeom prst="rect">
            <a:avLst/>
          </a:prstGeom>
          <a:noFill/>
          <a:ln w="9525">
            <a:noFill/>
            <a:miter lim="800000"/>
            <a:headEnd/>
            <a:tailEnd/>
          </a:ln>
        </p:spPr>
      </p:pic>
      <p:sp>
        <p:nvSpPr>
          <p:cNvPr id="5" name="Rectangle 5"/>
          <p:cNvSpPr>
            <a:spLocks noChangeArrowheads="1"/>
          </p:cNvSpPr>
          <p:nvPr/>
        </p:nvSpPr>
        <p:spPr bwMode="auto">
          <a:xfrm>
            <a:off x="251520" y="692696"/>
            <a:ext cx="5040560" cy="647402"/>
          </a:xfrm>
          <a:prstGeom prst="rect">
            <a:avLst/>
          </a:prstGeom>
          <a:noFill/>
          <a:ln w="9525">
            <a:noFill/>
            <a:miter lim="800000"/>
            <a:headEnd/>
            <a:tailEnd/>
          </a:ln>
          <a:effectLst/>
        </p:spPr>
        <p:txBody>
          <a:bodyPr/>
          <a:lstStyle/>
          <a:p>
            <a:pPr eaLnBrk="1" hangingPunct="1">
              <a:spcBef>
                <a:spcPct val="20000"/>
              </a:spcBef>
            </a:pPr>
            <a:r>
              <a:rPr lang="en-GB" sz="3200" b="1" dirty="0" smtClean="0">
                <a:solidFill>
                  <a:srgbClr val="FF0000"/>
                </a:solidFill>
                <a:cs typeface="Arial" pitchFamily="34" charset="0"/>
                <a:sym typeface="Symbol" pitchFamily="18" charset="2"/>
              </a:rPr>
              <a:t> </a:t>
            </a:r>
            <a:r>
              <a:rPr lang="en-GB" sz="2800" i="1" dirty="0" err="1" smtClean="0">
                <a:solidFill>
                  <a:schemeClr val="tx1"/>
                </a:solidFill>
                <a:cs typeface="Arial" pitchFamily="34" charset="0"/>
                <a:sym typeface="Symbol" pitchFamily="18" charset="2"/>
              </a:rPr>
              <a:t>e</a:t>
            </a:r>
            <a:r>
              <a:rPr lang="en-GB" sz="2800" baseline="30000" dirty="0" err="1" smtClean="0">
                <a:solidFill>
                  <a:schemeClr val="tx1"/>
                </a:solidFill>
                <a:cs typeface="Arial" pitchFamily="34" charset="0"/>
                <a:sym typeface="Symbol" pitchFamily="18" charset="2"/>
              </a:rPr>
              <a:t>+</a:t>
            </a:r>
            <a:r>
              <a:rPr lang="en-GB" sz="2800" i="1" dirty="0" err="1" smtClean="0">
                <a:solidFill>
                  <a:schemeClr val="tx1"/>
                </a:solidFill>
                <a:cs typeface="Arial" pitchFamily="34" charset="0"/>
                <a:sym typeface="Symbol" pitchFamily="18" charset="2"/>
              </a:rPr>
              <a:t>e</a:t>
            </a:r>
            <a:r>
              <a:rPr lang="en-GB" sz="2800" baseline="30000" dirty="0" smtClean="0">
                <a:solidFill>
                  <a:schemeClr val="tx1"/>
                </a:solidFill>
                <a:cs typeface="Arial" pitchFamily="34" charset="0"/>
                <a:sym typeface="Symbol" pitchFamily="18" charset="2"/>
              </a:rPr>
              <a:t>-</a:t>
            </a:r>
            <a:r>
              <a:rPr lang="en-GB" sz="2800" dirty="0" smtClean="0">
                <a:solidFill>
                  <a:schemeClr val="tx1"/>
                </a:solidFill>
                <a:cs typeface="Arial" pitchFamily="34" charset="0"/>
                <a:sym typeface="Symbol" pitchFamily="18" charset="2"/>
              </a:rPr>
              <a:t> annihilation </a:t>
            </a:r>
            <a:r>
              <a:rPr lang="en-GB" sz="2800" dirty="0" smtClean="0">
                <a:solidFill>
                  <a:schemeClr val="tx1"/>
                </a:solidFill>
                <a:cs typeface="Arial" pitchFamily="34" charset="0"/>
                <a:sym typeface="Symbol"/>
              </a:rPr>
              <a:t> hadrons</a:t>
            </a:r>
            <a:endParaRPr lang="en-US" sz="2800" dirty="0">
              <a:solidFill>
                <a:schemeClr val="tx1"/>
              </a:solidFill>
              <a:cs typeface="Arial" pitchFamily="34" charset="0"/>
            </a:endParaRPr>
          </a:p>
        </p:txBody>
      </p:sp>
      <p:sp>
        <p:nvSpPr>
          <p:cNvPr id="6" name="Title 1"/>
          <p:cNvSpPr>
            <a:spLocks noGrp="1"/>
          </p:cNvSpPr>
          <p:nvPr>
            <p:ph type="title"/>
          </p:nvPr>
        </p:nvSpPr>
        <p:spPr>
          <a:xfrm>
            <a:off x="1835696" y="102622"/>
            <a:ext cx="5328592" cy="518066"/>
          </a:xfrm>
        </p:spPr>
        <p:txBody>
          <a:bodyPr/>
          <a:lstStyle/>
          <a:p>
            <a:r>
              <a:rPr lang="en-GB" dirty="0" smtClean="0"/>
              <a:t>Lepton and Quark Flavour</a:t>
            </a:r>
            <a:endParaRPr lang="en-GB" b="1" dirty="0"/>
          </a:p>
        </p:txBody>
      </p:sp>
      <p:sp>
        <p:nvSpPr>
          <p:cNvPr id="7" name="Line 124"/>
          <p:cNvSpPr>
            <a:spLocks noChangeShapeType="1"/>
          </p:cNvSpPr>
          <p:nvPr/>
        </p:nvSpPr>
        <p:spPr bwMode="auto">
          <a:xfrm rot="16200000">
            <a:off x="6819323" y="1268759"/>
            <a:ext cx="648072" cy="216025"/>
          </a:xfrm>
          <a:prstGeom prst="line">
            <a:avLst/>
          </a:prstGeom>
          <a:noFill/>
          <a:ln w="38100">
            <a:solidFill>
              <a:srgbClr val="FF0000"/>
            </a:solidFill>
            <a:round/>
            <a:headEnd/>
            <a:tailEnd type="triangle" w="med" len="med"/>
          </a:ln>
        </p:spPr>
        <p:txBody>
          <a:bodyPr/>
          <a:lstStyle/>
          <a:p>
            <a:endParaRPr lang="en-GB"/>
          </a:p>
        </p:txBody>
      </p:sp>
      <p:sp>
        <p:nvSpPr>
          <p:cNvPr id="8" name="Line 125"/>
          <p:cNvSpPr>
            <a:spLocks noChangeShapeType="1"/>
          </p:cNvSpPr>
          <p:nvPr/>
        </p:nvSpPr>
        <p:spPr bwMode="auto">
          <a:xfrm rot="4381740">
            <a:off x="6671173" y="2134017"/>
            <a:ext cx="857250" cy="38100"/>
          </a:xfrm>
          <a:prstGeom prst="line">
            <a:avLst/>
          </a:prstGeom>
          <a:noFill/>
          <a:ln w="38100">
            <a:solidFill>
              <a:srgbClr val="FF0000"/>
            </a:solidFill>
            <a:round/>
            <a:headEnd/>
            <a:tailEnd type="triangle" w="med" len="med"/>
          </a:ln>
        </p:spPr>
        <p:txBody>
          <a:bodyPr/>
          <a:lstStyle/>
          <a:p>
            <a:endParaRPr lang="en-GB"/>
          </a:p>
        </p:txBody>
      </p:sp>
      <p:sp>
        <p:nvSpPr>
          <p:cNvPr id="9" name="Text Box 126"/>
          <p:cNvSpPr txBox="1">
            <a:spLocks noChangeArrowheads="1"/>
          </p:cNvSpPr>
          <p:nvPr/>
        </p:nvSpPr>
        <p:spPr bwMode="auto">
          <a:xfrm>
            <a:off x="6232237" y="1210092"/>
            <a:ext cx="622286" cy="400110"/>
          </a:xfrm>
          <a:prstGeom prst="rect">
            <a:avLst/>
          </a:prstGeom>
          <a:noFill/>
          <a:ln w="9525">
            <a:noFill/>
            <a:miter lim="800000"/>
            <a:headEnd/>
            <a:tailEnd/>
          </a:ln>
        </p:spPr>
        <p:txBody>
          <a:bodyPr wrap="none">
            <a:spAutoFit/>
          </a:bodyPr>
          <a:lstStyle/>
          <a:p>
            <a:pPr algn="ctr"/>
            <a:r>
              <a:rPr lang="en-GB" sz="2000" b="0" i="1" dirty="0" smtClean="0">
                <a:solidFill>
                  <a:schemeClr val="tx1"/>
                </a:solidFill>
                <a:sym typeface="Symbol"/>
              </a:rPr>
              <a:t> </a:t>
            </a:r>
            <a:r>
              <a:rPr lang="en-GB" sz="2000" b="0" i="1" dirty="0" smtClean="0">
                <a:solidFill>
                  <a:schemeClr val="tx1"/>
                </a:solidFill>
                <a:sym typeface="Symbol" pitchFamily="18" charset="2"/>
              </a:rPr>
              <a:t>Z </a:t>
            </a:r>
            <a:endParaRPr lang="en-GB" sz="2000" b="0" i="1" dirty="0">
              <a:solidFill>
                <a:schemeClr val="tx1"/>
              </a:solidFill>
              <a:sym typeface="Symbol" pitchFamily="18" charset="2"/>
            </a:endParaRPr>
          </a:p>
        </p:txBody>
      </p:sp>
      <p:grpSp>
        <p:nvGrpSpPr>
          <p:cNvPr id="2" name="Group 127"/>
          <p:cNvGrpSpPr>
            <a:grpSpLocks/>
          </p:cNvGrpSpPr>
          <p:nvPr/>
        </p:nvGrpSpPr>
        <p:grpSpPr bwMode="auto">
          <a:xfrm rot="5400000">
            <a:off x="6689429" y="1474411"/>
            <a:ext cx="198438" cy="431800"/>
            <a:chOff x="2064" y="385"/>
            <a:chExt cx="193" cy="576"/>
          </a:xfrm>
        </p:grpSpPr>
        <p:grpSp>
          <p:nvGrpSpPr>
            <p:cNvPr id="4" name="Group 128"/>
            <p:cNvGrpSpPr>
              <a:grpSpLocks/>
            </p:cNvGrpSpPr>
            <p:nvPr/>
          </p:nvGrpSpPr>
          <p:grpSpPr bwMode="auto">
            <a:xfrm>
              <a:off x="2064" y="769"/>
              <a:ext cx="193" cy="192"/>
              <a:chOff x="2064" y="769"/>
              <a:chExt cx="193" cy="192"/>
            </a:xfrm>
          </p:grpSpPr>
          <p:sp>
            <p:nvSpPr>
              <p:cNvPr id="22" name="Arc 129"/>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23" name="Arc 130"/>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24" name="Arc 131"/>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25" name="Arc 132"/>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0" name="Group 133"/>
            <p:cNvGrpSpPr>
              <a:grpSpLocks/>
            </p:cNvGrpSpPr>
            <p:nvPr/>
          </p:nvGrpSpPr>
          <p:grpSpPr bwMode="auto">
            <a:xfrm>
              <a:off x="2064" y="577"/>
              <a:ext cx="193" cy="192"/>
              <a:chOff x="2064" y="577"/>
              <a:chExt cx="193" cy="192"/>
            </a:xfrm>
          </p:grpSpPr>
          <p:sp>
            <p:nvSpPr>
              <p:cNvPr id="18" name="Arc 134"/>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9" name="Arc 135"/>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20" name="Arc 136"/>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21" name="Arc 137"/>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1" name="Group 138"/>
            <p:cNvGrpSpPr>
              <a:grpSpLocks/>
            </p:cNvGrpSpPr>
            <p:nvPr/>
          </p:nvGrpSpPr>
          <p:grpSpPr bwMode="auto">
            <a:xfrm>
              <a:off x="2064" y="385"/>
              <a:ext cx="193" cy="192"/>
              <a:chOff x="2064" y="385"/>
              <a:chExt cx="193" cy="192"/>
            </a:xfrm>
          </p:grpSpPr>
          <p:sp>
            <p:nvSpPr>
              <p:cNvPr id="14" name="Arc 139"/>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5" name="Arc 140"/>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6" name="Arc 141"/>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7" name="Arc 142"/>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grpSp>
        <p:nvGrpSpPr>
          <p:cNvPr id="12" name="Group 143"/>
          <p:cNvGrpSpPr>
            <a:grpSpLocks/>
          </p:cNvGrpSpPr>
          <p:nvPr/>
        </p:nvGrpSpPr>
        <p:grpSpPr bwMode="auto">
          <a:xfrm rot="5400000">
            <a:off x="6257629" y="1474411"/>
            <a:ext cx="198438" cy="431800"/>
            <a:chOff x="2064" y="385"/>
            <a:chExt cx="193" cy="576"/>
          </a:xfrm>
        </p:grpSpPr>
        <p:grpSp>
          <p:nvGrpSpPr>
            <p:cNvPr id="13" name="Group 144"/>
            <p:cNvGrpSpPr>
              <a:grpSpLocks/>
            </p:cNvGrpSpPr>
            <p:nvPr/>
          </p:nvGrpSpPr>
          <p:grpSpPr bwMode="auto">
            <a:xfrm>
              <a:off x="2064" y="769"/>
              <a:ext cx="193" cy="192"/>
              <a:chOff x="2064" y="769"/>
              <a:chExt cx="193" cy="192"/>
            </a:xfrm>
          </p:grpSpPr>
          <p:sp>
            <p:nvSpPr>
              <p:cNvPr id="38" name="Arc 145"/>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39" name="Arc 146"/>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40" name="Arc 147"/>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41" name="Arc 148"/>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26" name="Group 149"/>
            <p:cNvGrpSpPr>
              <a:grpSpLocks/>
            </p:cNvGrpSpPr>
            <p:nvPr/>
          </p:nvGrpSpPr>
          <p:grpSpPr bwMode="auto">
            <a:xfrm>
              <a:off x="2064" y="577"/>
              <a:ext cx="193" cy="192"/>
              <a:chOff x="2064" y="577"/>
              <a:chExt cx="193" cy="192"/>
            </a:xfrm>
          </p:grpSpPr>
          <p:sp>
            <p:nvSpPr>
              <p:cNvPr id="34" name="Arc 150"/>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35" name="Arc 151"/>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36" name="Arc 152"/>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37" name="Arc 153"/>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27" name="Group 154"/>
            <p:cNvGrpSpPr>
              <a:grpSpLocks/>
            </p:cNvGrpSpPr>
            <p:nvPr/>
          </p:nvGrpSpPr>
          <p:grpSpPr bwMode="auto">
            <a:xfrm>
              <a:off x="2064" y="385"/>
              <a:ext cx="193" cy="192"/>
              <a:chOff x="2064" y="385"/>
              <a:chExt cx="193" cy="192"/>
            </a:xfrm>
          </p:grpSpPr>
          <p:sp>
            <p:nvSpPr>
              <p:cNvPr id="30" name="Arc 155"/>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31" name="Arc 156"/>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32" name="Arc 157"/>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33" name="Arc 158"/>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sp>
        <p:nvSpPr>
          <p:cNvPr id="42" name="Line 159"/>
          <p:cNvSpPr>
            <a:spLocks noChangeShapeType="1"/>
          </p:cNvSpPr>
          <p:nvPr/>
        </p:nvSpPr>
        <p:spPr bwMode="auto">
          <a:xfrm rot="-5400000">
            <a:off x="5624284" y="1832216"/>
            <a:ext cx="703591" cy="329738"/>
          </a:xfrm>
          <a:prstGeom prst="line">
            <a:avLst/>
          </a:prstGeom>
          <a:noFill/>
          <a:ln w="38100">
            <a:solidFill>
              <a:schemeClr val="accent6"/>
            </a:solidFill>
            <a:round/>
            <a:headEnd/>
            <a:tailEnd type="triangle" w="med" len="med"/>
          </a:ln>
        </p:spPr>
        <p:txBody>
          <a:bodyPr/>
          <a:lstStyle/>
          <a:p>
            <a:endParaRPr lang="en-GB"/>
          </a:p>
        </p:txBody>
      </p:sp>
      <p:sp>
        <p:nvSpPr>
          <p:cNvPr id="43" name="Line 160"/>
          <p:cNvSpPr>
            <a:spLocks noChangeShapeType="1"/>
          </p:cNvSpPr>
          <p:nvPr/>
        </p:nvSpPr>
        <p:spPr bwMode="auto">
          <a:xfrm rot="15181740" flipH="1">
            <a:off x="5694433" y="1307727"/>
            <a:ext cx="665599" cy="98020"/>
          </a:xfrm>
          <a:prstGeom prst="line">
            <a:avLst/>
          </a:prstGeom>
          <a:noFill/>
          <a:ln w="38100">
            <a:solidFill>
              <a:schemeClr val="accent6"/>
            </a:solidFill>
            <a:round/>
            <a:headEnd/>
            <a:tailEnd type="triangle" w="med" len="med"/>
          </a:ln>
        </p:spPr>
        <p:txBody>
          <a:bodyPr/>
          <a:lstStyle/>
          <a:p>
            <a:endParaRPr lang="en-GB"/>
          </a:p>
        </p:txBody>
      </p:sp>
      <p:sp>
        <p:nvSpPr>
          <p:cNvPr id="44" name="Text Box 126"/>
          <p:cNvSpPr txBox="1">
            <a:spLocks noChangeArrowheads="1"/>
          </p:cNvSpPr>
          <p:nvPr/>
        </p:nvSpPr>
        <p:spPr bwMode="auto">
          <a:xfrm>
            <a:off x="5597307" y="764704"/>
            <a:ext cx="429926" cy="400110"/>
          </a:xfrm>
          <a:prstGeom prst="rect">
            <a:avLst/>
          </a:prstGeom>
          <a:noFill/>
          <a:ln w="9525">
            <a:noFill/>
            <a:miter lim="800000"/>
            <a:headEnd/>
            <a:tailEnd/>
          </a:ln>
        </p:spPr>
        <p:txBody>
          <a:bodyPr wrap="none">
            <a:spAutoFit/>
          </a:bodyPr>
          <a:lstStyle/>
          <a:p>
            <a:pPr algn="ctr"/>
            <a:r>
              <a:rPr lang="en-GB" sz="2000" b="0" i="1" dirty="0" smtClean="0">
                <a:solidFill>
                  <a:schemeClr val="tx1"/>
                </a:solidFill>
                <a:sym typeface="Symbol" pitchFamily="18" charset="2"/>
              </a:rPr>
              <a:t>e</a:t>
            </a:r>
            <a:r>
              <a:rPr lang="en-GB" sz="2000" b="1" baseline="30000" dirty="0" smtClean="0">
                <a:solidFill>
                  <a:schemeClr val="tx1"/>
                </a:solidFill>
                <a:sym typeface="Symbol" pitchFamily="18" charset="2"/>
              </a:rPr>
              <a:t>+</a:t>
            </a:r>
            <a:endParaRPr lang="en-GB" sz="2000" b="0" i="1" dirty="0">
              <a:solidFill>
                <a:schemeClr val="tx1"/>
              </a:solidFill>
              <a:sym typeface="Symbol" pitchFamily="18" charset="2"/>
            </a:endParaRPr>
          </a:p>
        </p:txBody>
      </p:sp>
      <p:sp>
        <p:nvSpPr>
          <p:cNvPr id="45" name="Text Box 126"/>
          <p:cNvSpPr txBox="1">
            <a:spLocks noChangeArrowheads="1"/>
          </p:cNvSpPr>
          <p:nvPr/>
        </p:nvSpPr>
        <p:spPr bwMode="auto">
          <a:xfrm>
            <a:off x="5741323" y="2204864"/>
            <a:ext cx="429926" cy="400110"/>
          </a:xfrm>
          <a:prstGeom prst="rect">
            <a:avLst/>
          </a:prstGeom>
          <a:noFill/>
          <a:ln w="9525">
            <a:noFill/>
            <a:miter lim="800000"/>
            <a:headEnd/>
            <a:tailEnd/>
          </a:ln>
        </p:spPr>
        <p:txBody>
          <a:bodyPr wrap="none">
            <a:spAutoFit/>
          </a:bodyPr>
          <a:lstStyle/>
          <a:p>
            <a:pPr algn="ctr"/>
            <a:r>
              <a:rPr lang="en-GB" sz="2000" i="1" dirty="0" smtClean="0">
                <a:solidFill>
                  <a:schemeClr val="tx1"/>
                </a:solidFill>
                <a:sym typeface="Symbol" pitchFamily="18" charset="2"/>
              </a:rPr>
              <a:t>e</a:t>
            </a:r>
            <a:r>
              <a:rPr lang="en-GB" sz="2000" b="1" baseline="30000" dirty="0" smtClean="0">
                <a:solidFill>
                  <a:schemeClr val="tx1"/>
                </a:solidFill>
                <a:sym typeface="Symbol" pitchFamily="18" charset="2"/>
              </a:rPr>
              <a:t>-</a:t>
            </a:r>
            <a:endParaRPr lang="en-GB" sz="2000" b="0" i="1" dirty="0">
              <a:solidFill>
                <a:schemeClr val="tx1"/>
              </a:solidFill>
              <a:sym typeface="Symbol" pitchFamily="18" charset="2"/>
            </a:endParaRPr>
          </a:p>
        </p:txBody>
      </p:sp>
      <p:sp>
        <p:nvSpPr>
          <p:cNvPr id="46" name="Text Box 126"/>
          <p:cNvSpPr txBox="1">
            <a:spLocks noChangeArrowheads="1"/>
          </p:cNvSpPr>
          <p:nvPr/>
        </p:nvSpPr>
        <p:spPr bwMode="auto">
          <a:xfrm>
            <a:off x="7151281" y="2276872"/>
            <a:ext cx="317716" cy="400110"/>
          </a:xfrm>
          <a:prstGeom prst="rect">
            <a:avLst/>
          </a:prstGeom>
          <a:noFill/>
          <a:ln w="9525">
            <a:noFill/>
            <a:miter lim="800000"/>
            <a:headEnd/>
            <a:tailEnd/>
          </a:ln>
        </p:spPr>
        <p:txBody>
          <a:bodyPr wrap="none">
            <a:spAutoFit/>
          </a:bodyPr>
          <a:lstStyle/>
          <a:p>
            <a:pPr algn="ctr"/>
            <a:r>
              <a:rPr lang="en-GB" sz="2000" i="1" dirty="0" smtClean="0">
                <a:solidFill>
                  <a:schemeClr val="tx1"/>
                </a:solidFill>
                <a:sym typeface="Symbol" pitchFamily="18" charset="2"/>
              </a:rPr>
              <a:t>q</a:t>
            </a:r>
            <a:endParaRPr lang="en-GB" sz="2000" b="0" i="1" dirty="0">
              <a:solidFill>
                <a:schemeClr val="tx1"/>
              </a:solidFill>
              <a:sym typeface="Symbol" pitchFamily="18" charset="2"/>
            </a:endParaRPr>
          </a:p>
        </p:txBody>
      </p:sp>
      <p:sp>
        <p:nvSpPr>
          <p:cNvPr id="47" name="Text Box 126"/>
          <p:cNvSpPr txBox="1">
            <a:spLocks noChangeArrowheads="1"/>
          </p:cNvSpPr>
          <p:nvPr/>
        </p:nvSpPr>
        <p:spPr bwMode="auto">
          <a:xfrm>
            <a:off x="7177758" y="908720"/>
            <a:ext cx="317716" cy="400110"/>
          </a:xfrm>
          <a:prstGeom prst="rect">
            <a:avLst/>
          </a:prstGeom>
          <a:noFill/>
          <a:ln w="9525">
            <a:noFill/>
            <a:miter lim="800000"/>
            <a:headEnd/>
            <a:tailEnd/>
          </a:ln>
        </p:spPr>
        <p:txBody>
          <a:bodyPr wrap="none">
            <a:spAutoFit/>
          </a:bodyPr>
          <a:lstStyle/>
          <a:p>
            <a:pPr algn="ctr"/>
            <a:r>
              <a:rPr lang="en-GB" sz="2000" i="1" dirty="0" smtClean="0">
                <a:solidFill>
                  <a:schemeClr val="tx1"/>
                </a:solidFill>
                <a:sym typeface="Symbol" pitchFamily="18" charset="2"/>
              </a:rPr>
              <a:t>q</a:t>
            </a:r>
            <a:endParaRPr lang="en-GB" sz="2000" b="0" i="1" dirty="0">
              <a:solidFill>
                <a:schemeClr val="tx1"/>
              </a:solidFill>
              <a:sym typeface="Symbol" pitchFamily="18" charset="2"/>
            </a:endParaRPr>
          </a:p>
        </p:txBody>
      </p:sp>
      <p:sp>
        <p:nvSpPr>
          <p:cNvPr id="48" name="Text Box 126"/>
          <p:cNvSpPr txBox="1">
            <a:spLocks noChangeArrowheads="1"/>
          </p:cNvSpPr>
          <p:nvPr/>
        </p:nvSpPr>
        <p:spPr bwMode="auto">
          <a:xfrm>
            <a:off x="7179361" y="2020778"/>
            <a:ext cx="344967" cy="400110"/>
          </a:xfrm>
          <a:prstGeom prst="rect">
            <a:avLst/>
          </a:prstGeom>
          <a:noFill/>
          <a:ln w="9525">
            <a:noFill/>
            <a:miter lim="800000"/>
            <a:headEnd/>
            <a:tailEnd/>
          </a:ln>
        </p:spPr>
        <p:txBody>
          <a:bodyPr wrap="none">
            <a:spAutoFit/>
          </a:bodyPr>
          <a:lstStyle/>
          <a:p>
            <a:pPr algn="ctr"/>
            <a:r>
              <a:rPr lang="en-GB" sz="2000" i="1" dirty="0" smtClean="0">
                <a:solidFill>
                  <a:schemeClr val="tx1"/>
                </a:solidFill>
                <a:sym typeface="Symbol" pitchFamily="18" charset="2"/>
              </a:rPr>
              <a:t>_</a:t>
            </a:r>
            <a:endParaRPr lang="en-GB" sz="2000" b="0" i="1" dirty="0">
              <a:solidFill>
                <a:schemeClr val="tx1"/>
              </a:solidFill>
              <a:sym typeface="Symbol" pitchFamily="18" charset="2"/>
            </a:endParaRPr>
          </a:p>
        </p:txBody>
      </p:sp>
      <p:sp>
        <p:nvSpPr>
          <p:cNvPr id="62" name="Text Box 35"/>
          <p:cNvSpPr txBox="1">
            <a:spLocks noChangeArrowheads="1"/>
          </p:cNvSpPr>
          <p:nvPr/>
        </p:nvSpPr>
        <p:spPr bwMode="auto">
          <a:xfrm>
            <a:off x="7272808" y="1196752"/>
            <a:ext cx="1763688" cy="1015663"/>
          </a:xfrm>
          <a:prstGeom prst="rect">
            <a:avLst/>
          </a:prstGeom>
          <a:noFill/>
          <a:ln w="9525">
            <a:noFill/>
            <a:miter lim="800000"/>
            <a:headEnd/>
            <a:tailEnd/>
          </a:ln>
        </p:spPr>
        <p:txBody>
          <a:bodyPr wrap="none">
            <a:spAutoFit/>
          </a:bodyPr>
          <a:lstStyle/>
          <a:p>
            <a:pPr algn="r"/>
            <a:r>
              <a:rPr lang="en-GB" sz="2000" b="1" dirty="0" err="1" smtClean="0">
                <a:solidFill>
                  <a:schemeClr val="accent1"/>
                </a:solidFill>
              </a:rPr>
              <a:t>Nobels</a:t>
            </a:r>
            <a:endParaRPr lang="en-GB" sz="2000" b="1" dirty="0" smtClean="0">
              <a:solidFill>
                <a:schemeClr val="accent1"/>
              </a:solidFill>
            </a:endParaRPr>
          </a:p>
          <a:p>
            <a:pPr algn="r"/>
            <a:r>
              <a:rPr lang="en-GB" sz="2000" b="1" dirty="0" err="1" smtClean="0">
                <a:solidFill>
                  <a:schemeClr val="accent1"/>
                </a:solidFill>
              </a:rPr>
              <a:t>Richter+Ting</a:t>
            </a:r>
            <a:endParaRPr lang="en-GB" sz="2000" b="1" dirty="0" smtClean="0">
              <a:solidFill>
                <a:schemeClr val="accent1"/>
              </a:solidFill>
            </a:endParaRPr>
          </a:p>
          <a:p>
            <a:pPr algn="r"/>
            <a:r>
              <a:rPr lang="en-GB" sz="2000" b="1" dirty="0" smtClean="0">
                <a:solidFill>
                  <a:schemeClr val="accent1"/>
                </a:solidFill>
              </a:rPr>
              <a:t>Perl</a:t>
            </a:r>
            <a:endParaRPr lang="en-GB" sz="2000" b="1" dirty="0">
              <a:solidFill>
                <a:schemeClr val="accent1"/>
              </a:solidFill>
            </a:endParaRPr>
          </a:p>
        </p:txBody>
      </p:sp>
      <p:pic>
        <p:nvPicPr>
          <p:cNvPr id="59393" name="Picture 1"/>
          <p:cNvPicPr>
            <a:picLocks noChangeAspect="1" noChangeArrowheads="1"/>
          </p:cNvPicPr>
          <p:nvPr/>
        </p:nvPicPr>
        <p:blipFill>
          <a:blip r:embed="rId3" cstate="print"/>
          <a:srcRect/>
          <a:stretch>
            <a:fillRect/>
          </a:stretch>
        </p:blipFill>
        <p:spPr bwMode="auto">
          <a:xfrm>
            <a:off x="395536" y="2665992"/>
            <a:ext cx="2952328" cy="4144614"/>
          </a:xfrm>
          <a:prstGeom prst="rect">
            <a:avLst/>
          </a:prstGeom>
          <a:noFill/>
          <a:ln w="9525">
            <a:noFill/>
            <a:miter lim="800000"/>
            <a:headEnd/>
            <a:tailEnd/>
          </a:ln>
        </p:spPr>
      </p:pic>
      <p:pic>
        <p:nvPicPr>
          <p:cNvPr id="63" name="Picture 2"/>
          <p:cNvPicPr>
            <a:picLocks noChangeAspect="1" noChangeArrowheads="1"/>
          </p:cNvPicPr>
          <p:nvPr/>
        </p:nvPicPr>
        <p:blipFill>
          <a:blip r:embed="rId4" cstate="print"/>
          <a:srcRect/>
          <a:stretch>
            <a:fillRect/>
          </a:stretch>
        </p:blipFill>
        <p:spPr bwMode="auto">
          <a:xfrm>
            <a:off x="3625214" y="2700769"/>
            <a:ext cx="5123250" cy="4040600"/>
          </a:xfrm>
          <a:prstGeom prst="rect">
            <a:avLst/>
          </a:prstGeom>
          <a:noFill/>
          <a:ln w="9525">
            <a:noFill/>
            <a:miter lim="800000"/>
            <a:headEnd/>
            <a:tailEnd/>
          </a:ln>
        </p:spPr>
      </p:pic>
      <p:sp>
        <p:nvSpPr>
          <p:cNvPr id="65" name="Rectangle 5"/>
          <p:cNvSpPr>
            <a:spLocks noChangeArrowheads="1"/>
          </p:cNvSpPr>
          <p:nvPr/>
        </p:nvSpPr>
        <p:spPr bwMode="auto">
          <a:xfrm>
            <a:off x="395536" y="6237982"/>
            <a:ext cx="927720" cy="647402"/>
          </a:xfrm>
          <a:prstGeom prst="rect">
            <a:avLst/>
          </a:prstGeom>
          <a:noFill/>
          <a:ln w="9525">
            <a:noFill/>
            <a:miter lim="800000"/>
            <a:headEnd/>
            <a:tailEnd/>
          </a:ln>
          <a:effectLst/>
        </p:spPr>
        <p:txBody>
          <a:bodyPr/>
          <a:lstStyle/>
          <a:p>
            <a:pPr eaLnBrk="1" hangingPunct="1">
              <a:spcBef>
                <a:spcPct val="20000"/>
              </a:spcBef>
            </a:pPr>
            <a:r>
              <a:rPr lang="en-US" sz="2800" b="1" dirty="0" err="1" smtClean="0">
                <a:solidFill>
                  <a:schemeClr val="bg1"/>
                </a:solidFill>
                <a:cs typeface="Arial" pitchFamily="34" charset="0"/>
              </a:rPr>
              <a:t>AdA</a:t>
            </a:r>
            <a:endParaRPr lang="en-US" sz="2800" b="1" dirty="0">
              <a:solidFill>
                <a:schemeClr val="bg1"/>
              </a:solidFill>
              <a:cs typeface="Arial" pitchFamily="34" charset="0"/>
            </a:endParaRPr>
          </a:p>
        </p:txBody>
      </p:sp>
      <p:sp>
        <p:nvSpPr>
          <p:cNvPr id="66" name="Rectangle 5"/>
          <p:cNvSpPr>
            <a:spLocks noChangeArrowheads="1"/>
          </p:cNvSpPr>
          <p:nvPr/>
        </p:nvSpPr>
        <p:spPr bwMode="auto">
          <a:xfrm>
            <a:off x="3644280" y="6237312"/>
            <a:ext cx="927720" cy="647402"/>
          </a:xfrm>
          <a:prstGeom prst="rect">
            <a:avLst/>
          </a:prstGeom>
          <a:noFill/>
          <a:ln w="9525">
            <a:noFill/>
            <a:miter lim="800000"/>
            <a:headEnd/>
            <a:tailEnd/>
          </a:ln>
          <a:effectLst/>
        </p:spPr>
        <p:txBody>
          <a:bodyPr/>
          <a:lstStyle/>
          <a:p>
            <a:pPr eaLnBrk="1" hangingPunct="1">
              <a:spcBef>
                <a:spcPct val="20000"/>
              </a:spcBef>
            </a:pPr>
            <a:r>
              <a:rPr lang="en-US" sz="2800" b="1" dirty="0" smtClean="0">
                <a:solidFill>
                  <a:schemeClr val="bg1"/>
                </a:solidFill>
                <a:cs typeface="Arial" pitchFamily="34" charset="0"/>
              </a:rPr>
              <a:t>LEP</a:t>
            </a:r>
            <a:endParaRPr lang="en-US" sz="2800" b="1" dirty="0">
              <a:solidFill>
                <a:schemeClr val="bg1"/>
              </a:solidFill>
              <a:cs typeface="Arial" pitchFamily="34" charset="0"/>
            </a:endParaRPr>
          </a:p>
        </p:txBody>
      </p:sp>
      <p:sp>
        <p:nvSpPr>
          <p:cNvPr id="68" name="TextBox 67"/>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69" name="Rectangle 5"/>
              <p:cNvSpPr>
                <a:spLocks noChangeArrowheads="1"/>
              </p:cNvSpPr>
              <p:nvPr/>
            </p:nvSpPr>
            <p:spPr bwMode="auto">
              <a:xfrm>
                <a:off x="323528" y="1404779"/>
                <a:ext cx="2736304" cy="759062"/>
              </a:xfrm>
              <a:prstGeom prst="rect">
                <a:avLst/>
              </a:prstGeom>
              <a:noFill/>
              <a:ln w="9525">
                <a:noFill/>
                <a:miter lim="800000"/>
                <a:headEnd/>
                <a:tailEnd/>
              </a:ln>
              <a:effectLst/>
            </p:spPr>
            <p:txBody>
              <a:bodyPr/>
              <a:lstStyle/>
              <a:p>
                <a:pPr eaLnBrk="1" hangingPunct="1">
                  <a:spcBef>
                    <a:spcPts val="0"/>
                  </a:spcBef>
                </a:pPr>
                <a14:m>
                  <m:oMathPara xmlns:m="http://schemas.openxmlformats.org/officeDocument/2006/math">
                    <m:oMathParaPr>
                      <m:jc m:val="centerGroup"/>
                    </m:oMathParaPr>
                    <m:oMath xmlns:m="http://schemas.openxmlformats.org/officeDocument/2006/math">
                      <m:r>
                        <a:rPr lang="en-GB" sz="2400" b="1" i="1" smtClean="0">
                          <a:solidFill>
                            <a:schemeClr val="tx1"/>
                          </a:solidFill>
                          <a:latin typeface="Cambria Math" panose="02040503050406030204" pitchFamily="18" charset="0"/>
                          <a:cs typeface="Arial" pitchFamily="34" charset="0"/>
                          <a:sym typeface="Symbol" pitchFamily="18" charset="2"/>
                        </a:rPr>
                        <m:t>𝒍</m:t>
                      </m:r>
                      <m:r>
                        <a:rPr lang="en-GB" sz="2400" b="1" i="1" smtClean="0">
                          <a:solidFill>
                            <a:schemeClr val="tx1"/>
                          </a:solidFill>
                          <a:latin typeface="Cambria Math" panose="02040503050406030204" pitchFamily="18" charset="0"/>
                          <a:cs typeface="Arial" pitchFamily="34" charset="0"/>
                          <a:sym typeface="Symbol" pitchFamily="18" charset="2"/>
                        </a:rPr>
                        <m:t>=</m:t>
                      </m:r>
                      <m:d>
                        <m:dPr>
                          <m:ctrlPr>
                            <a:rPr lang="en-GB" sz="2400" b="1" i="1" smtClean="0">
                              <a:solidFill>
                                <a:schemeClr val="tx1"/>
                              </a:solidFill>
                              <a:latin typeface="Cambria Math" panose="02040503050406030204" pitchFamily="18" charset="0"/>
                              <a:cs typeface="Arial" pitchFamily="34" charset="0"/>
                              <a:sym typeface="Symbol" pitchFamily="18" charset="2"/>
                            </a:rPr>
                          </m:ctrlPr>
                        </m:dPr>
                        <m:e>
                          <m:m>
                            <m:mPr>
                              <m:mcs>
                                <m:mc>
                                  <m:mcPr>
                                    <m:count m:val="1"/>
                                    <m:mcJc m:val="center"/>
                                  </m:mcPr>
                                </m:mc>
                              </m:mcs>
                              <m:ctrlPr>
                                <a:rPr lang="en-GB" sz="2400" b="1" i="1" smtClean="0">
                                  <a:solidFill>
                                    <a:schemeClr val="tx1"/>
                                  </a:solidFill>
                                  <a:latin typeface="Cambria Math" panose="02040503050406030204" pitchFamily="18" charset="0"/>
                                  <a:cs typeface="Arial" pitchFamily="34" charset="0"/>
                                  <a:sym typeface="Symbol" pitchFamily="18" charset="2"/>
                                </a:rPr>
                              </m:ctrlPr>
                            </m:mPr>
                            <m:mr>
                              <m:e>
                                <m:r>
                                  <m:rPr>
                                    <m:brk m:alnAt="7"/>
                                  </m:rPr>
                                  <a:rPr lang="en-GB" sz="2400" b="1" i="1" smtClean="0">
                                    <a:solidFill>
                                      <a:schemeClr val="tx1"/>
                                    </a:solidFill>
                                    <a:latin typeface="Cambria Math" panose="02040503050406030204" pitchFamily="18" charset="0"/>
                                    <a:cs typeface="Arial" pitchFamily="34" charset="0"/>
                                    <a:sym typeface="Symbol" pitchFamily="18" charset="2"/>
                                  </a:rPr>
                                  <m:t>𝒆</m:t>
                                </m:r>
                              </m:e>
                            </m:mr>
                            <m:mr>
                              <m:e>
                                <m:sSub>
                                  <m:sSubPr>
                                    <m:ctrlPr>
                                      <a:rPr lang="en-GB" sz="2400" b="1" i="1" smtClean="0">
                                        <a:solidFill>
                                          <a:schemeClr val="tx1"/>
                                        </a:solidFill>
                                        <a:latin typeface="Cambria Math" panose="02040503050406030204" pitchFamily="18" charset="0"/>
                                        <a:cs typeface="Arial" pitchFamily="34" charset="0"/>
                                        <a:sym typeface="Symbol" pitchFamily="18" charset="2"/>
                                      </a:rPr>
                                    </m:ctrlPr>
                                  </m:sSubPr>
                                  <m:e>
                                    <m:r>
                                      <a:rPr lang="en-GB" sz="2400" b="1"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𝝂</m:t>
                                    </m:r>
                                  </m:e>
                                  <m:sub>
                                    <m:r>
                                      <a:rPr lang="en-GB" sz="2400" b="1" i="1" smtClean="0">
                                        <a:solidFill>
                                          <a:schemeClr val="tx1"/>
                                        </a:solidFill>
                                        <a:latin typeface="Cambria Math" panose="02040503050406030204" pitchFamily="18" charset="0"/>
                                        <a:cs typeface="Arial" pitchFamily="34" charset="0"/>
                                        <a:sym typeface="Symbol" pitchFamily="18" charset="2"/>
                                      </a:rPr>
                                      <m:t>𝒆</m:t>
                                    </m:r>
                                  </m:sub>
                                </m:sSub>
                              </m:e>
                            </m:mr>
                          </m:m>
                        </m:e>
                      </m:d>
                      <m:d>
                        <m:dPr>
                          <m:ctrlPr>
                            <a:rPr lang="en-GB" sz="2400" b="1" i="1">
                              <a:solidFill>
                                <a:schemeClr val="tx1"/>
                              </a:solidFill>
                              <a:latin typeface="Cambria Math" panose="02040503050406030204" pitchFamily="18" charset="0"/>
                              <a:cs typeface="Arial" pitchFamily="34" charset="0"/>
                              <a:sym typeface="Symbol" pitchFamily="18" charset="2"/>
                            </a:rPr>
                          </m:ctrlPr>
                        </m:dPr>
                        <m:e>
                          <m:m>
                            <m:mPr>
                              <m:mcs>
                                <m:mc>
                                  <m:mcPr>
                                    <m:count m:val="1"/>
                                    <m:mcJc m:val="center"/>
                                  </m:mcPr>
                                </m:mc>
                              </m:mcs>
                              <m:ctrlPr>
                                <a:rPr lang="en-GB" sz="2400" b="1" i="1">
                                  <a:solidFill>
                                    <a:schemeClr val="tx1"/>
                                  </a:solidFill>
                                  <a:latin typeface="Cambria Math" panose="02040503050406030204" pitchFamily="18" charset="0"/>
                                  <a:cs typeface="Arial" pitchFamily="34" charset="0"/>
                                  <a:sym typeface="Symbol" pitchFamily="18" charset="2"/>
                                </a:rPr>
                              </m:ctrlPr>
                            </m:mPr>
                            <m:mr>
                              <m:e>
                                <m:r>
                                  <a:rPr lang="en-GB" sz="2400" b="1"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𝝁</m:t>
                                </m:r>
                              </m:e>
                            </m:mr>
                            <m:mr>
                              <m:e>
                                <m:sSub>
                                  <m:sSubPr>
                                    <m:ctrlPr>
                                      <a:rPr lang="en-GB" sz="2400" b="1" i="1">
                                        <a:solidFill>
                                          <a:schemeClr val="tx1"/>
                                        </a:solidFill>
                                        <a:latin typeface="Cambria Math" panose="02040503050406030204" pitchFamily="18" charset="0"/>
                                        <a:cs typeface="Arial" pitchFamily="34" charset="0"/>
                                        <a:sym typeface="Symbol" pitchFamily="18" charset="2"/>
                                      </a:rPr>
                                    </m:ctrlPr>
                                  </m:sSubPr>
                                  <m:e>
                                    <m:r>
                                      <a:rPr lang="en-GB" sz="2400" b="1" i="1">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𝝂</m:t>
                                    </m:r>
                                  </m:e>
                                  <m:sub>
                                    <m:r>
                                      <a:rPr lang="en-GB" sz="2400" b="1"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𝝁</m:t>
                                    </m:r>
                                  </m:sub>
                                </m:sSub>
                              </m:e>
                            </m:mr>
                          </m:m>
                        </m:e>
                      </m:d>
                      <m:d>
                        <m:dPr>
                          <m:ctrlPr>
                            <a:rPr lang="en-GB" sz="2400" b="1" i="1">
                              <a:solidFill>
                                <a:schemeClr val="tx1"/>
                              </a:solidFill>
                              <a:latin typeface="Cambria Math" panose="02040503050406030204" pitchFamily="18" charset="0"/>
                              <a:cs typeface="Arial" pitchFamily="34" charset="0"/>
                              <a:sym typeface="Symbol" pitchFamily="18" charset="2"/>
                            </a:rPr>
                          </m:ctrlPr>
                        </m:dPr>
                        <m:e>
                          <m:m>
                            <m:mPr>
                              <m:mcs>
                                <m:mc>
                                  <m:mcPr>
                                    <m:count m:val="1"/>
                                    <m:mcJc m:val="center"/>
                                  </m:mcPr>
                                </m:mc>
                              </m:mcs>
                              <m:ctrlPr>
                                <a:rPr lang="en-GB" sz="2400" b="1" i="1">
                                  <a:solidFill>
                                    <a:schemeClr val="tx1"/>
                                  </a:solidFill>
                                  <a:latin typeface="Cambria Math" panose="02040503050406030204" pitchFamily="18" charset="0"/>
                                  <a:cs typeface="Arial" pitchFamily="34" charset="0"/>
                                  <a:sym typeface="Symbol" pitchFamily="18" charset="2"/>
                                </a:rPr>
                              </m:ctrlPr>
                            </m:mPr>
                            <m:mr>
                              <m:e>
                                <m:r>
                                  <a:rPr lang="en-GB" sz="2400" b="1"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𝝉</m:t>
                                </m:r>
                              </m:e>
                            </m:mr>
                            <m:mr>
                              <m:e>
                                <m:sSub>
                                  <m:sSubPr>
                                    <m:ctrlPr>
                                      <a:rPr lang="en-GB" sz="2400" b="1" i="1">
                                        <a:solidFill>
                                          <a:schemeClr val="tx1"/>
                                        </a:solidFill>
                                        <a:latin typeface="Cambria Math" panose="02040503050406030204" pitchFamily="18" charset="0"/>
                                        <a:cs typeface="Arial" pitchFamily="34" charset="0"/>
                                        <a:sym typeface="Symbol" pitchFamily="18" charset="2"/>
                                      </a:rPr>
                                    </m:ctrlPr>
                                  </m:sSubPr>
                                  <m:e>
                                    <m:r>
                                      <a:rPr lang="en-GB" sz="2400" b="1" i="1">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𝝂</m:t>
                                    </m:r>
                                  </m:e>
                                  <m:sub>
                                    <m:r>
                                      <a:rPr lang="en-GB" sz="2400" b="1"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𝝉</m:t>
                                    </m:r>
                                  </m:sub>
                                </m:sSub>
                              </m:e>
                            </m:mr>
                          </m:m>
                        </m:e>
                      </m:d>
                    </m:oMath>
                  </m:oMathPara>
                </a14:m>
                <a:endParaRPr lang="en-US" sz="2400" b="1" i="1" dirty="0">
                  <a:solidFill>
                    <a:schemeClr val="tx1"/>
                  </a:solidFill>
                  <a:cs typeface="Arial" pitchFamily="34" charset="0"/>
                </a:endParaRPr>
              </a:p>
            </p:txBody>
          </p:sp>
        </mc:Choice>
        <mc:Fallback xmlns="">
          <p:sp>
            <p:nvSpPr>
              <p:cNvPr id="69" name="Rectangle 5"/>
              <p:cNvSpPr>
                <a:spLocks noRot="1" noChangeAspect="1" noMove="1" noResize="1" noEditPoints="1" noAdjustHandles="1" noChangeArrowheads="1" noChangeShapeType="1" noTextEdit="1"/>
              </p:cNvSpPr>
              <p:nvPr/>
            </p:nvSpPr>
            <p:spPr bwMode="auto">
              <a:xfrm>
                <a:off x="323528" y="1404779"/>
                <a:ext cx="2736304" cy="759062"/>
              </a:xfrm>
              <a:prstGeom prst="rect">
                <a:avLst/>
              </a:prstGeom>
              <a:blipFill>
                <a:blip r:embed="rId5"/>
                <a:stretch>
                  <a:fillRect/>
                </a:stretch>
              </a:blipFill>
              <a:ln w="9525">
                <a:noFill/>
                <a:miter lim="800000"/>
                <a:headEnd/>
                <a:tailEn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Rectangle 5"/>
              <p:cNvSpPr>
                <a:spLocks noChangeArrowheads="1"/>
              </p:cNvSpPr>
              <p:nvPr/>
            </p:nvSpPr>
            <p:spPr bwMode="auto">
              <a:xfrm>
                <a:off x="2843808" y="1362134"/>
                <a:ext cx="3375992" cy="1274778"/>
              </a:xfrm>
              <a:prstGeom prst="rect">
                <a:avLst/>
              </a:prstGeom>
              <a:noFill/>
              <a:ln w="9525">
                <a:noFill/>
                <a:miter lim="800000"/>
                <a:headEnd/>
                <a:tailEnd/>
              </a:ln>
              <a:effectLst/>
            </p:spPr>
            <p:txBody>
              <a:bodyPr/>
              <a:lstStyle/>
              <a:p>
                <a:pPr eaLnBrk="1" hangingPunct="1">
                  <a:spcBef>
                    <a:spcPts val="0"/>
                  </a:spcBef>
                </a:pPr>
                <a14:m>
                  <m:oMathPara xmlns:m="http://schemas.openxmlformats.org/officeDocument/2006/math">
                    <m:oMathParaPr>
                      <m:jc m:val="centerGroup"/>
                    </m:oMathParaPr>
                    <m:oMath xmlns:m="http://schemas.openxmlformats.org/officeDocument/2006/math">
                      <m:r>
                        <a:rPr lang="en-GB" sz="2400" b="1" i="1" smtClean="0">
                          <a:solidFill>
                            <a:schemeClr val="tx1"/>
                          </a:solidFill>
                          <a:latin typeface="Cambria Math" panose="02040503050406030204" pitchFamily="18" charset="0"/>
                          <a:cs typeface="Arial" pitchFamily="34" charset="0"/>
                          <a:sym typeface="Symbol" pitchFamily="18" charset="2"/>
                        </a:rPr>
                        <m:t>𝒒</m:t>
                      </m:r>
                      <m:r>
                        <a:rPr lang="en-GB" sz="2400" b="1" i="1" smtClean="0">
                          <a:solidFill>
                            <a:schemeClr val="tx1"/>
                          </a:solidFill>
                          <a:latin typeface="Cambria Math" panose="02040503050406030204" pitchFamily="18" charset="0"/>
                          <a:cs typeface="Arial" pitchFamily="34" charset="0"/>
                          <a:sym typeface="Symbol" pitchFamily="18" charset="2"/>
                        </a:rPr>
                        <m:t>=</m:t>
                      </m:r>
                      <m:d>
                        <m:dPr>
                          <m:ctrlPr>
                            <a:rPr lang="en-GB" sz="2400" b="1" i="1" smtClean="0">
                              <a:solidFill>
                                <a:schemeClr val="tx1"/>
                              </a:solidFill>
                              <a:latin typeface="Cambria Math" panose="02040503050406030204" pitchFamily="18" charset="0"/>
                              <a:cs typeface="Arial" pitchFamily="34" charset="0"/>
                              <a:sym typeface="Symbol" pitchFamily="18" charset="2"/>
                            </a:rPr>
                          </m:ctrlPr>
                        </m:dPr>
                        <m:e>
                          <m:m>
                            <m:mPr>
                              <m:mcs>
                                <m:mc>
                                  <m:mcPr>
                                    <m:count m:val="1"/>
                                    <m:mcJc m:val="center"/>
                                  </m:mcPr>
                                </m:mc>
                              </m:mcs>
                              <m:ctrlPr>
                                <a:rPr lang="en-GB" sz="2400" b="1" i="1" smtClean="0">
                                  <a:solidFill>
                                    <a:schemeClr val="tx1"/>
                                  </a:solidFill>
                                  <a:latin typeface="Cambria Math" panose="02040503050406030204" pitchFamily="18" charset="0"/>
                                  <a:cs typeface="Arial" pitchFamily="34" charset="0"/>
                                  <a:sym typeface="Symbol" pitchFamily="18" charset="2"/>
                                </a:rPr>
                              </m:ctrlPr>
                            </m:mPr>
                            <m:mr>
                              <m:e>
                                <m:r>
                                  <a:rPr lang="en-GB" sz="2400" b="1" i="1" smtClean="0">
                                    <a:solidFill>
                                      <a:schemeClr val="tx1"/>
                                    </a:solidFill>
                                    <a:latin typeface="Cambria Math" panose="02040503050406030204" pitchFamily="18" charset="0"/>
                                    <a:cs typeface="Arial" pitchFamily="34" charset="0"/>
                                    <a:sym typeface="Symbol" pitchFamily="18" charset="2"/>
                                  </a:rPr>
                                  <m:t>𝒖</m:t>
                                </m:r>
                              </m:e>
                            </m:mr>
                            <m:mr>
                              <m:e>
                                <m:r>
                                  <a:rPr lang="en-GB" sz="2400" b="1" i="1" smtClean="0">
                                    <a:solidFill>
                                      <a:schemeClr val="tx1"/>
                                    </a:solidFill>
                                    <a:latin typeface="Cambria Math" panose="02040503050406030204" pitchFamily="18" charset="0"/>
                                    <a:cs typeface="Arial" pitchFamily="34" charset="0"/>
                                    <a:sym typeface="Symbol" pitchFamily="18" charset="2"/>
                                  </a:rPr>
                                  <m:t>𝒅</m:t>
                                </m:r>
                              </m:e>
                            </m:mr>
                          </m:m>
                        </m:e>
                      </m:d>
                      <m:d>
                        <m:dPr>
                          <m:ctrlPr>
                            <a:rPr lang="en-GB" sz="2400" b="1" i="1">
                              <a:solidFill>
                                <a:schemeClr val="tx1"/>
                              </a:solidFill>
                              <a:latin typeface="Cambria Math" panose="02040503050406030204" pitchFamily="18" charset="0"/>
                              <a:cs typeface="Arial" pitchFamily="34" charset="0"/>
                              <a:sym typeface="Symbol" pitchFamily="18" charset="2"/>
                            </a:rPr>
                          </m:ctrlPr>
                        </m:dPr>
                        <m:e>
                          <m:m>
                            <m:mPr>
                              <m:mcs>
                                <m:mc>
                                  <m:mcPr>
                                    <m:count m:val="1"/>
                                    <m:mcJc m:val="center"/>
                                  </m:mcPr>
                                </m:mc>
                              </m:mcs>
                              <m:ctrlPr>
                                <a:rPr lang="en-GB" sz="2400" b="1" i="1">
                                  <a:solidFill>
                                    <a:schemeClr val="tx1"/>
                                  </a:solidFill>
                                  <a:latin typeface="Cambria Math" panose="02040503050406030204" pitchFamily="18" charset="0"/>
                                  <a:cs typeface="Arial" pitchFamily="34" charset="0"/>
                                  <a:sym typeface="Symbol" pitchFamily="18" charset="2"/>
                                </a:rPr>
                              </m:ctrlPr>
                            </m:mPr>
                            <m:mr>
                              <m:e>
                                <m:r>
                                  <m:rPr>
                                    <m:brk m:alnAt="7"/>
                                  </m:rPr>
                                  <a:rPr lang="en-GB" sz="2400" b="1" i="1" smtClean="0">
                                    <a:solidFill>
                                      <a:schemeClr val="tx1"/>
                                    </a:solidFill>
                                    <a:latin typeface="Cambria Math" panose="02040503050406030204" pitchFamily="18" charset="0"/>
                                    <a:cs typeface="Arial" pitchFamily="34" charset="0"/>
                                    <a:sym typeface="Symbol" pitchFamily="18" charset="2"/>
                                  </a:rPr>
                                  <m:t>𝒄</m:t>
                                </m:r>
                              </m:e>
                            </m:mr>
                            <m:mr>
                              <m:e>
                                <m:r>
                                  <a:rPr lang="en-GB" sz="2400" b="1" i="1" smtClean="0">
                                    <a:solidFill>
                                      <a:schemeClr val="tx1"/>
                                    </a:solidFill>
                                    <a:latin typeface="Cambria Math" panose="02040503050406030204" pitchFamily="18" charset="0"/>
                                    <a:cs typeface="Arial" pitchFamily="34" charset="0"/>
                                    <a:sym typeface="Symbol" pitchFamily="18" charset="2"/>
                                  </a:rPr>
                                  <m:t>𝒔</m:t>
                                </m:r>
                              </m:e>
                            </m:mr>
                          </m:m>
                        </m:e>
                      </m:d>
                      <m:d>
                        <m:dPr>
                          <m:ctrlPr>
                            <a:rPr lang="en-GB" sz="2400" b="1" i="1">
                              <a:solidFill>
                                <a:schemeClr val="tx1"/>
                              </a:solidFill>
                              <a:latin typeface="Cambria Math" panose="02040503050406030204" pitchFamily="18" charset="0"/>
                              <a:cs typeface="Arial" pitchFamily="34" charset="0"/>
                              <a:sym typeface="Symbol" pitchFamily="18" charset="2"/>
                            </a:rPr>
                          </m:ctrlPr>
                        </m:dPr>
                        <m:e>
                          <m:m>
                            <m:mPr>
                              <m:mcs>
                                <m:mc>
                                  <m:mcPr>
                                    <m:count m:val="1"/>
                                    <m:mcJc m:val="center"/>
                                  </m:mcPr>
                                </m:mc>
                              </m:mcs>
                              <m:ctrlPr>
                                <a:rPr lang="en-GB" sz="2400" b="1" i="1">
                                  <a:solidFill>
                                    <a:schemeClr val="tx1"/>
                                  </a:solidFill>
                                  <a:latin typeface="Cambria Math" panose="02040503050406030204" pitchFamily="18" charset="0"/>
                                  <a:cs typeface="Arial" pitchFamily="34" charset="0"/>
                                  <a:sym typeface="Symbol" pitchFamily="18" charset="2"/>
                                </a:rPr>
                              </m:ctrlPr>
                            </m:mPr>
                            <m:mr>
                              <m:e>
                                <m:r>
                                  <m:rPr>
                                    <m:brk m:alnAt="7"/>
                                  </m:rPr>
                                  <a:rPr lang="en-GB" sz="2400" b="1" i="1" smtClean="0">
                                    <a:solidFill>
                                      <a:schemeClr val="tx1"/>
                                    </a:solidFill>
                                    <a:latin typeface="Cambria Math" panose="02040503050406030204" pitchFamily="18" charset="0"/>
                                    <a:cs typeface="Arial" pitchFamily="34" charset="0"/>
                                    <a:sym typeface="Symbol" pitchFamily="18" charset="2"/>
                                  </a:rPr>
                                  <m:t>𝒕</m:t>
                                </m:r>
                              </m:e>
                            </m:mr>
                            <m:mr>
                              <m:e>
                                <m:r>
                                  <a:rPr lang="en-GB" sz="2400" b="1" i="1" smtClean="0">
                                    <a:solidFill>
                                      <a:schemeClr val="tx1"/>
                                    </a:solidFill>
                                    <a:latin typeface="Cambria Math" panose="02040503050406030204" pitchFamily="18" charset="0"/>
                                    <a:cs typeface="Arial" pitchFamily="34" charset="0"/>
                                    <a:sym typeface="Symbol" pitchFamily="18" charset="2"/>
                                  </a:rPr>
                                  <m:t>𝒃</m:t>
                                </m:r>
                              </m:e>
                            </m:mr>
                          </m:m>
                        </m:e>
                      </m:d>
                      <m:d>
                        <m:dPr>
                          <m:ctrlPr>
                            <a:rPr lang="en-GB" sz="2400" b="1" i="1">
                              <a:solidFill>
                                <a:schemeClr val="tx1"/>
                              </a:solidFill>
                              <a:latin typeface="Cambria Math" panose="02040503050406030204" pitchFamily="18" charset="0"/>
                              <a:cs typeface="Arial" pitchFamily="34" charset="0"/>
                              <a:sym typeface="Symbol" pitchFamily="18" charset="2"/>
                            </a:rPr>
                          </m:ctrlPr>
                        </m:dPr>
                        <m:e>
                          <m:sSub>
                            <m:sSubPr>
                              <m:ctrlPr>
                                <a:rPr lang="en-GB" sz="2400" b="1" i="1">
                                  <a:solidFill>
                                    <a:schemeClr val="tx1"/>
                                  </a:solidFill>
                                  <a:latin typeface="Cambria Math" panose="02040503050406030204" pitchFamily="18" charset="0"/>
                                  <a:cs typeface="Arial" pitchFamily="34" charset="0"/>
                                  <a:sym typeface="Symbol" pitchFamily="18" charset="2"/>
                                </a:rPr>
                              </m:ctrlPr>
                            </m:sSubPr>
                            <m:e>
                              <m:r>
                                <a:rPr lang="en-GB" sz="2400" b="1" i="1" smtClean="0">
                                  <a:solidFill>
                                    <a:schemeClr val="tx1"/>
                                  </a:solidFill>
                                  <a:latin typeface="Cambria Math" panose="02040503050406030204" pitchFamily="18" charset="0"/>
                                  <a:cs typeface="Arial" pitchFamily="34" charset="0"/>
                                  <a:sym typeface="Symbol" pitchFamily="18" charset="2"/>
                                </a:rPr>
                                <m:t>𝟑</m:t>
                              </m:r>
                            </m:e>
                            <m:sub>
                              <m:r>
                                <a:rPr lang="en-GB" sz="2400" b="1" i="1">
                                  <a:solidFill>
                                    <a:schemeClr val="tx1"/>
                                  </a:solidFill>
                                  <a:latin typeface="Cambria Math" panose="02040503050406030204" pitchFamily="18" charset="0"/>
                                  <a:cs typeface="Arial" pitchFamily="34" charset="0"/>
                                  <a:sym typeface="Symbol" pitchFamily="18" charset="2"/>
                                </a:rPr>
                                <m:t>𝒄</m:t>
                              </m:r>
                            </m:sub>
                          </m:sSub>
                        </m:e>
                      </m:d>
                    </m:oMath>
                  </m:oMathPara>
                </a14:m>
                <a:endParaRPr lang="en-GB" sz="2400" b="1" i="1" dirty="0" smtClean="0">
                  <a:solidFill>
                    <a:schemeClr val="tx1"/>
                  </a:solidFill>
                  <a:latin typeface="Cambria Math" panose="02040503050406030204" pitchFamily="18" charset="0"/>
                  <a:cs typeface="Arial" pitchFamily="34" charset="0"/>
                  <a:sym typeface="Symbol" pitchFamily="18" charset="2"/>
                </a:endParaRPr>
              </a:p>
              <a:p>
                <a:pPr eaLnBrk="1" hangingPunct="1">
                  <a:spcBef>
                    <a:spcPts val="0"/>
                  </a:spcBef>
                </a:pPr>
                <a14:m>
                  <m:oMathPara xmlns:m="http://schemas.openxmlformats.org/officeDocument/2006/math">
                    <m:oMathParaPr>
                      <m:jc m:val="center"/>
                    </m:oMathParaPr>
                    <m:oMath xmlns:m="http://schemas.openxmlformats.org/officeDocument/2006/math">
                      <m:r>
                        <a:rPr lang="en-GB" sz="2400" b="1" i="1" smtClean="0">
                          <a:solidFill>
                            <a:schemeClr val="tx1"/>
                          </a:solidFill>
                          <a:latin typeface="Cambria Math" panose="02040503050406030204" pitchFamily="18" charset="0"/>
                          <a:cs typeface="Arial" pitchFamily="34" charset="0"/>
                          <a:sym typeface="Symbol" pitchFamily="18" charset="2"/>
                        </a:rPr>
                        <m:t>+</m:t>
                      </m:r>
                      <m:r>
                        <a:rPr lang="en-GB" sz="2400" b="1" i="1" smtClean="0">
                          <a:solidFill>
                            <a:schemeClr val="tx1"/>
                          </a:solidFill>
                          <a:latin typeface="Cambria Math" panose="02040503050406030204" pitchFamily="18" charset="0"/>
                          <a:cs typeface="Arial" pitchFamily="34" charset="0"/>
                          <a:sym typeface="Symbol" pitchFamily="18" charset="2"/>
                        </a:rPr>
                        <m:t>𝒈</m:t>
                      </m:r>
                      <m:r>
                        <a:rPr lang="en-GB" sz="2400" b="1" i="1" smtClean="0">
                          <a:solidFill>
                            <a:schemeClr val="tx1"/>
                          </a:solidFill>
                          <a:latin typeface="Cambria Math" panose="02040503050406030204" pitchFamily="18" charset="0"/>
                          <a:cs typeface="Arial" pitchFamily="34" charset="0"/>
                          <a:sym typeface="Symbol" pitchFamily="18" charset="2"/>
                        </a:rPr>
                        <m:t> </m:t>
                      </m:r>
                      <m:d>
                        <m:dPr>
                          <m:ctrlPr>
                            <a:rPr lang="en-GB" sz="2400" b="1" i="1" smtClean="0">
                              <a:solidFill>
                                <a:schemeClr val="tx1"/>
                              </a:solidFill>
                              <a:latin typeface="Cambria Math" panose="02040503050406030204" pitchFamily="18" charset="0"/>
                              <a:cs typeface="Arial" pitchFamily="34" charset="0"/>
                              <a:sym typeface="Symbol" pitchFamily="18" charset="2"/>
                            </a:rPr>
                          </m:ctrlPr>
                        </m:dPr>
                        <m:e>
                          <m:sSub>
                            <m:sSubPr>
                              <m:ctrlPr>
                                <a:rPr lang="en-GB" sz="2400" b="1" i="1" smtClean="0">
                                  <a:solidFill>
                                    <a:schemeClr val="tx1"/>
                                  </a:solidFill>
                                  <a:latin typeface="Cambria Math" panose="02040503050406030204" pitchFamily="18" charset="0"/>
                                  <a:cs typeface="Arial" pitchFamily="34" charset="0"/>
                                  <a:sym typeface="Symbol" pitchFamily="18" charset="2"/>
                                </a:rPr>
                              </m:ctrlPr>
                            </m:sSubPr>
                            <m:e>
                              <m:r>
                                <a:rPr lang="en-GB" sz="2400" b="1" i="1" smtClean="0">
                                  <a:solidFill>
                                    <a:schemeClr val="tx1"/>
                                  </a:solidFill>
                                  <a:latin typeface="Cambria Math" panose="02040503050406030204" pitchFamily="18" charset="0"/>
                                  <a:cs typeface="Arial" pitchFamily="34" charset="0"/>
                                  <a:sym typeface="Symbol" pitchFamily="18" charset="2"/>
                                </a:rPr>
                                <m:t>𝟖</m:t>
                              </m:r>
                            </m:e>
                            <m:sub>
                              <m:r>
                                <a:rPr lang="en-GB" sz="2400" b="1" i="0" smtClean="0">
                                  <a:solidFill>
                                    <a:schemeClr val="tx1"/>
                                  </a:solidFill>
                                  <a:latin typeface="Cambria Math" panose="02040503050406030204" pitchFamily="18" charset="0"/>
                                  <a:cs typeface="Arial" pitchFamily="34" charset="0"/>
                                  <a:sym typeface="Symbol" pitchFamily="18" charset="2"/>
                                </a:rPr>
                                <m:t>𝐜</m:t>
                              </m:r>
                            </m:sub>
                          </m:sSub>
                        </m:e>
                      </m:d>
                    </m:oMath>
                  </m:oMathPara>
                </a14:m>
                <a:endParaRPr lang="en-US" sz="2400" b="1" i="1" dirty="0">
                  <a:solidFill>
                    <a:schemeClr val="tx1"/>
                  </a:solidFill>
                  <a:cs typeface="Arial" pitchFamily="34" charset="0"/>
                </a:endParaRPr>
              </a:p>
            </p:txBody>
          </p:sp>
        </mc:Choice>
        <mc:Fallback xmlns="">
          <p:sp>
            <p:nvSpPr>
              <p:cNvPr id="81" name="Rectangle 5"/>
              <p:cNvSpPr>
                <a:spLocks noRot="1" noChangeAspect="1" noMove="1" noResize="1" noEditPoints="1" noAdjustHandles="1" noChangeArrowheads="1" noChangeShapeType="1" noTextEdit="1"/>
              </p:cNvSpPr>
              <p:nvPr/>
            </p:nvSpPr>
            <p:spPr bwMode="auto">
              <a:xfrm>
                <a:off x="2843808" y="1362134"/>
                <a:ext cx="3375992" cy="1274778"/>
              </a:xfrm>
              <a:prstGeom prst="rect">
                <a:avLst/>
              </a:prstGeom>
              <a:blipFill>
                <a:blip r:embed="rId6"/>
                <a:stretch>
                  <a:fillRect/>
                </a:stretch>
              </a:blipFill>
              <a:ln w="9525">
                <a:noFill/>
                <a:miter lim="800000"/>
                <a:headEnd/>
                <a:tailEnd/>
              </a:ln>
              <a:effectLst/>
            </p:spPr>
            <p:txBody>
              <a:bodyPr/>
              <a:lstStyle/>
              <a:p>
                <a:r>
                  <a:rPr lang="en-GB">
                    <a:noFill/>
                  </a:rPr>
                  <a:t> </a:t>
                </a:r>
              </a:p>
            </p:txBody>
          </p:sp>
        </mc:Fallback>
      </mc:AlternateContent>
    </p:spTree>
    <p:extLst>
      <p:ext uri="{BB962C8B-B14F-4D97-AF65-F5344CB8AC3E}">
        <p14:creationId xmlns:p14="http://schemas.microsoft.com/office/powerpoint/2010/main" val="15128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000"/>
                                        <p:tgtEl>
                                          <p:spTgt spid="59393"/>
                                        </p:tgtEl>
                                      </p:cBhvr>
                                    </p:animEffect>
                                    <p:set>
                                      <p:cBhvr>
                                        <p:cTn id="7" dur="1" fill="hold">
                                          <p:stCondLst>
                                            <p:cond delay="999"/>
                                          </p:stCondLst>
                                        </p:cTn>
                                        <p:tgtEl>
                                          <p:spTgt spid="59393"/>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1000"/>
                                        <p:tgtEl>
                                          <p:spTgt spid="63"/>
                                        </p:tgtEl>
                                      </p:cBhvr>
                                    </p:animEffect>
                                    <p:set>
                                      <p:cBhvr>
                                        <p:cTn id="10" dur="1" fill="hold">
                                          <p:stCondLst>
                                            <p:cond delay="999"/>
                                          </p:stCondLst>
                                        </p:cTn>
                                        <p:tgtEl>
                                          <p:spTgt spid="63"/>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46082"/>
                                        </p:tgtEl>
                                        <p:attrNameLst>
                                          <p:attrName>style.visibility</p:attrName>
                                        </p:attrNameLst>
                                      </p:cBhvr>
                                      <p:to>
                                        <p:strVal val="visible"/>
                                      </p:to>
                                    </p:set>
                                    <p:animEffect transition="in" filter="dissolve">
                                      <p:cBhvr>
                                        <p:cTn id="13" dur="1000"/>
                                        <p:tgtEl>
                                          <p:spTgt spid="46082"/>
                                        </p:tgtEl>
                                      </p:cBhvr>
                                    </p:animEffect>
                                  </p:childTnLst>
                                </p:cTn>
                              </p:par>
                              <p:par>
                                <p:cTn id="14" presetID="9" presetClass="exit" presetSubtype="0" fill="hold" grpId="0" nodeType="withEffect">
                                  <p:stCondLst>
                                    <p:cond delay="0"/>
                                  </p:stCondLst>
                                  <p:childTnLst>
                                    <p:animEffect transition="out" filter="dissolve">
                                      <p:cBhvr>
                                        <p:cTn id="15" dur="1000"/>
                                        <p:tgtEl>
                                          <p:spTgt spid="66"/>
                                        </p:tgtEl>
                                      </p:cBhvr>
                                    </p:animEffect>
                                    <p:set>
                                      <p:cBhvr>
                                        <p:cTn id="16" dur="1" fill="hold">
                                          <p:stCondLst>
                                            <p:cond delay="999"/>
                                          </p:stCondLst>
                                        </p:cTn>
                                        <p:tgtEl>
                                          <p:spTgt spid="66"/>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1000"/>
                                        <p:tgtEl>
                                          <p:spTgt spid="65"/>
                                        </p:tgtEl>
                                      </p:cBhvr>
                                    </p:animEffect>
                                    <p:set>
                                      <p:cBhvr>
                                        <p:cTn id="19" dur="1" fill="hold">
                                          <p:stCondLst>
                                            <p:cond delay="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p:cNvGrpSpPr>
            <a:grpSpLocks/>
          </p:cNvGrpSpPr>
          <p:nvPr/>
        </p:nvGrpSpPr>
        <p:grpSpPr bwMode="auto">
          <a:xfrm>
            <a:off x="740852" y="1403176"/>
            <a:ext cx="7719580" cy="5410200"/>
            <a:chOff x="-682304" y="1066799"/>
            <a:chExt cx="7585075" cy="5665788"/>
          </a:xfrm>
        </p:grpSpPr>
        <p:pic>
          <p:nvPicPr>
            <p:cNvPr id="5" name="Picture 13"/>
            <p:cNvPicPr>
              <a:picLocks noChangeAspect="1"/>
            </p:cNvPicPr>
            <p:nvPr/>
          </p:nvPicPr>
          <p:blipFill>
            <a:blip r:embed="rId2" cstate="print"/>
            <a:srcRect t="7220" r="3453"/>
            <a:stretch>
              <a:fillRect/>
            </a:stretch>
          </p:blipFill>
          <p:spPr bwMode="auto">
            <a:xfrm>
              <a:off x="-682304" y="1066799"/>
              <a:ext cx="7585075" cy="5665788"/>
            </a:xfrm>
            <a:prstGeom prst="rect">
              <a:avLst/>
            </a:prstGeom>
            <a:noFill/>
            <a:ln w="9525">
              <a:noFill/>
              <a:miter lim="800000"/>
              <a:headEnd/>
              <a:tailEnd/>
            </a:ln>
          </p:spPr>
        </p:pic>
        <p:pic>
          <p:nvPicPr>
            <p:cNvPr id="6" name="Picture 9" descr="Y_40pb-1_etalt1.pdf"/>
            <p:cNvPicPr>
              <a:picLocks noChangeAspect="1"/>
            </p:cNvPicPr>
            <p:nvPr/>
          </p:nvPicPr>
          <p:blipFill>
            <a:blip r:embed="rId3" cstate="print"/>
            <a:srcRect t="7382" r="8749"/>
            <a:stretch>
              <a:fillRect/>
            </a:stretch>
          </p:blipFill>
          <p:spPr bwMode="auto">
            <a:xfrm>
              <a:off x="4155094" y="1152262"/>
              <a:ext cx="2538414" cy="1828800"/>
            </a:xfrm>
            <a:prstGeom prst="rect">
              <a:avLst/>
            </a:prstGeom>
            <a:noFill/>
            <a:ln w="9525">
              <a:noFill/>
              <a:miter lim="800000"/>
              <a:headEnd/>
              <a:tailEnd/>
            </a:ln>
          </p:spPr>
        </p:pic>
        <p:cxnSp>
          <p:nvCxnSpPr>
            <p:cNvPr id="7" name="Straight Arrow Connector 12"/>
            <p:cNvCxnSpPr>
              <a:cxnSpLocks noChangeShapeType="1"/>
            </p:cNvCxnSpPr>
            <p:nvPr/>
          </p:nvCxnSpPr>
          <p:spPr bwMode="auto">
            <a:xfrm>
              <a:off x="3376807" y="2283409"/>
              <a:ext cx="1485820" cy="0"/>
            </a:xfrm>
            <a:prstGeom prst="straightConnector1">
              <a:avLst/>
            </a:prstGeom>
            <a:noFill/>
            <a:ln w="28575">
              <a:solidFill>
                <a:srgbClr val="FF0000"/>
              </a:solidFill>
              <a:round/>
              <a:headEnd/>
              <a:tailEnd type="arrow" w="med" len="med"/>
            </a:ln>
          </p:spPr>
        </p:cxnSp>
      </p:grpSp>
      <p:sp>
        <p:nvSpPr>
          <p:cNvPr id="12" name="Text Box 2059"/>
          <p:cNvSpPr txBox="1">
            <a:spLocks noChangeArrowheads="1"/>
          </p:cNvSpPr>
          <p:nvPr/>
        </p:nvSpPr>
        <p:spPr bwMode="auto">
          <a:xfrm>
            <a:off x="228600" y="764704"/>
            <a:ext cx="8735888" cy="584775"/>
          </a:xfrm>
          <a:prstGeom prst="rect">
            <a:avLst/>
          </a:prstGeom>
          <a:noFill/>
          <a:ln w="9525">
            <a:noFill/>
            <a:miter lim="800000"/>
            <a:headEnd/>
            <a:tailEnd/>
          </a:ln>
        </p:spPr>
        <p:txBody>
          <a:bodyPr wrap="square">
            <a:spAutoFit/>
          </a:bodyPr>
          <a:lstStyle/>
          <a:p>
            <a:r>
              <a:rPr lang="en-GB" sz="3200" dirty="0">
                <a:solidFill>
                  <a:srgbClr val="FF0000"/>
                </a:solidFill>
                <a:sym typeface="Symbol" pitchFamily="18" charset="2"/>
              </a:rPr>
              <a:t></a:t>
            </a:r>
            <a:r>
              <a:rPr lang="en-GB" sz="3200" b="0" dirty="0">
                <a:solidFill>
                  <a:schemeClr val="tx1"/>
                </a:solidFill>
              </a:rPr>
              <a:t> </a:t>
            </a:r>
            <a:r>
              <a:rPr lang="en-GB" sz="2800" b="0" dirty="0" smtClean="0">
                <a:solidFill>
                  <a:schemeClr val="tx1"/>
                </a:solidFill>
              </a:rPr>
              <a:t>60 years of </a:t>
            </a:r>
            <a:r>
              <a:rPr lang="en-GB" sz="2800" dirty="0" smtClean="0">
                <a:solidFill>
                  <a:schemeClr val="tx1"/>
                </a:solidFill>
              </a:rPr>
              <a:t>p</a:t>
            </a:r>
            <a:r>
              <a:rPr lang="en-GB" sz="2800" b="0" dirty="0" smtClean="0">
                <a:solidFill>
                  <a:schemeClr val="tx1"/>
                </a:solidFill>
              </a:rPr>
              <a:t>hysics in 40pb</a:t>
            </a:r>
            <a:r>
              <a:rPr lang="en-GB" sz="2800" b="1" baseline="30000" dirty="0" smtClean="0">
                <a:solidFill>
                  <a:schemeClr val="tx1"/>
                </a:solidFill>
              </a:rPr>
              <a:t>-1</a:t>
            </a:r>
            <a:r>
              <a:rPr lang="en-GB" sz="2800" b="0" dirty="0" smtClean="0">
                <a:solidFill>
                  <a:schemeClr val="tx1"/>
                </a:solidFill>
              </a:rPr>
              <a:t> at LHC</a:t>
            </a:r>
            <a:r>
              <a:rPr lang="en-GB" sz="2800" i="1" dirty="0" smtClean="0">
                <a:solidFill>
                  <a:srgbClr val="FF0000"/>
                </a:solidFill>
              </a:rPr>
              <a:t>!</a:t>
            </a:r>
            <a:endParaRPr lang="en-GB" sz="2800" b="1" dirty="0">
              <a:solidFill>
                <a:srgbClr val="FF0000"/>
              </a:solidFill>
            </a:endParaRPr>
          </a:p>
        </p:txBody>
      </p:sp>
      <p:sp>
        <p:nvSpPr>
          <p:cNvPr id="15" name="Title 1"/>
          <p:cNvSpPr>
            <a:spLocks noGrp="1"/>
          </p:cNvSpPr>
          <p:nvPr>
            <p:ph type="title"/>
          </p:nvPr>
        </p:nvSpPr>
        <p:spPr>
          <a:xfrm>
            <a:off x="2627784" y="44624"/>
            <a:ext cx="3978366" cy="711299"/>
          </a:xfrm>
        </p:spPr>
        <p:txBody>
          <a:bodyPr/>
          <a:lstStyle/>
          <a:p>
            <a:r>
              <a:rPr lang="en-GB" dirty="0" smtClean="0"/>
              <a:t>Fast Forward LHC </a:t>
            </a:r>
            <a:endParaRPr lang="en-GB" dirty="0"/>
          </a:p>
        </p:txBody>
      </p:sp>
      <p:sp>
        <p:nvSpPr>
          <p:cNvPr id="16" name="AutoShape 2" descr="http://www.atnf.csiro.au/outreach/education/senior/cosmicengine/images/sun/neutrondecay.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7" name="AutoShape 5" descr="File:Beta decay spectrum.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8" name="AutoShape 9" descr="http://www.physi.uni-heidelberg.de/Forschung/ANP/Perkeo/pics/feynman.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 name="TextBox 19"/>
          <p:cNvSpPr txBox="1"/>
          <p:nvPr/>
        </p:nvSpPr>
        <p:spPr>
          <a:xfrm>
            <a:off x="1691680" y="2564904"/>
            <a:ext cx="1101584" cy="707886"/>
          </a:xfrm>
          <a:prstGeom prst="rect">
            <a:avLst/>
          </a:prstGeom>
          <a:noFill/>
        </p:spPr>
        <p:txBody>
          <a:bodyPr wrap="none" rtlCol="0">
            <a:spAutoFit/>
          </a:bodyPr>
          <a:lstStyle/>
          <a:p>
            <a:pPr algn="ctr"/>
            <a:r>
              <a:rPr lang="en-GB" sz="2000" dirty="0" smtClean="0"/>
              <a:t>Alvarez</a:t>
            </a:r>
          </a:p>
          <a:p>
            <a:pPr algn="ctr"/>
            <a:r>
              <a:rPr lang="en-GB" sz="2000" dirty="0" smtClean="0"/>
              <a:t>LBL</a:t>
            </a:r>
            <a:endParaRPr lang="en-GB" sz="2000" dirty="0"/>
          </a:p>
        </p:txBody>
      </p:sp>
      <p:sp>
        <p:nvSpPr>
          <p:cNvPr id="21" name="TextBox 20"/>
          <p:cNvSpPr txBox="1"/>
          <p:nvPr/>
        </p:nvSpPr>
        <p:spPr>
          <a:xfrm>
            <a:off x="3203848" y="3028890"/>
            <a:ext cx="1082348" cy="1323439"/>
          </a:xfrm>
          <a:prstGeom prst="rect">
            <a:avLst/>
          </a:prstGeom>
          <a:noFill/>
        </p:spPr>
        <p:txBody>
          <a:bodyPr wrap="none" rtlCol="0">
            <a:spAutoFit/>
          </a:bodyPr>
          <a:lstStyle/>
          <a:p>
            <a:pPr algn="ctr"/>
            <a:r>
              <a:rPr lang="en-GB" sz="2000" dirty="0" smtClean="0"/>
              <a:t>Richter</a:t>
            </a:r>
          </a:p>
          <a:p>
            <a:pPr algn="ctr"/>
            <a:r>
              <a:rPr lang="en-GB" sz="2000" dirty="0" smtClean="0"/>
              <a:t>SLAC</a:t>
            </a:r>
          </a:p>
          <a:p>
            <a:pPr algn="ctr"/>
            <a:r>
              <a:rPr lang="en-GB" sz="2000" dirty="0" smtClean="0"/>
              <a:t>Ting</a:t>
            </a:r>
          </a:p>
          <a:p>
            <a:pPr algn="ctr"/>
            <a:r>
              <a:rPr lang="en-GB" sz="2000" dirty="0" smtClean="0"/>
              <a:t>BNL</a:t>
            </a:r>
            <a:endParaRPr lang="en-GB" sz="2000" dirty="0"/>
          </a:p>
        </p:txBody>
      </p:sp>
      <p:sp>
        <p:nvSpPr>
          <p:cNvPr id="22" name="TextBox 21"/>
          <p:cNvSpPr txBox="1"/>
          <p:nvPr/>
        </p:nvSpPr>
        <p:spPr>
          <a:xfrm>
            <a:off x="4283968" y="3100898"/>
            <a:ext cx="1346844" cy="707886"/>
          </a:xfrm>
          <a:prstGeom prst="rect">
            <a:avLst/>
          </a:prstGeom>
          <a:noFill/>
        </p:spPr>
        <p:txBody>
          <a:bodyPr wrap="none" rtlCol="0">
            <a:spAutoFit/>
          </a:bodyPr>
          <a:lstStyle/>
          <a:p>
            <a:r>
              <a:rPr lang="en-GB" sz="2000" dirty="0" smtClean="0"/>
              <a:t>Lederman</a:t>
            </a:r>
          </a:p>
          <a:p>
            <a:r>
              <a:rPr lang="en-GB" sz="2000" dirty="0" err="1" smtClean="0"/>
              <a:t>Fermilab</a:t>
            </a:r>
            <a:endParaRPr lang="en-GB" sz="2000" dirty="0"/>
          </a:p>
        </p:txBody>
      </p:sp>
      <p:sp>
        <p:nvSpPr>
          <p:cNvPr id="23" name="TextBox 22"/>
          <p:cNvSpPr txBox="1"/>
          <p:nvPr/>
        </p:nvSpPr>
        <p:spPr>
          <a:xfrm>
            <a:off x="5292016" y="5157192"/>
            <a:ext cx="1818190" cy="1015663"/>
          </a:xfrm>
          <a:prstGeom prst="rect">
            <a:avLst/>
          </a:prstGeom>
          <a:noFill/>
        </p:spPr>
        <p:txBody>
          <a:bodyPr wrap="none" rtlCol="0">
            <a:spAutoFit/>
          </a:bodyPr>
          <a:lstStyle/>
          <a:p>
            <a:pPr algn="r"/>
            <a:r>
              <a:rPr lang="en-GB" sz="2000" dirty="0" smtClean="0"/>
              <a:t>Rubbia</a:t>
            </a:r>
          </a:p>
          <a:p>
            <a:pPr algn="r"/>
            <a:r>
              <a:rPr lang="en-GB" sz="2000" dirty="0" smtClean="0"/>
              <a:t>Van der Meer</a:t>
            </a:r>
          </a:p>
          <a:p>
            <a:pPr algn="r"/>
            <a:r>
              <a:rPr lang="en-GB" sz="2000" dirty="0" smtClean="0"/>
              <a:t>CERN</a:t>
            </a:r>
            <a:endParaRPr lang="en-GB" sz="2000" dirty="0"/>
          </a:p>
        </p:txBody>
      </p:sp>
      <p:sp>
        <p:nvSpPr>
          <p:cNvPr id="3" name="TextBox 2"/>
          <p:cNvSpPr txBox="1"/>
          <p:nvPr/>
        </p:nvSpPr>
        <p:spPr>
          <a:xfrm>
            <a:off x="2843808" y="4551511"/>
            <a:ext cx="1680728" cy="461665"/>
          </a:xfrm>
          <a:prstGeom prst="rect">
            <a:avLst/>
          </a:prstGeom>
          <a:solidFill>
            <a:srgbClr val="FFFFFF"/>
          </a:solidFill>
        </p:spPr>
        <p:txBody>
          <a:bodyPr wrap="square" rtlCol="0">
            <a:spAutoFit/>
          </a:bodyPr>
          <a:lstStyle/>
          <a:p>
            <a:r>
              <a:rPr lang="en-GB" sz="2400" b="1" dirty="0" smtClean="0">
                <a:solidFill>
                  <a:schemeClr val="tx1"/>
                </a:solidFill>
              </a:rPr>
              <a:t>@ LHC</a:t>
            </a:r>
            <a:endParaRPr lang="en-GB" sz="2400" b="1" dirty="0">
              <a:solidFill>
                <a:schemeClr val="tx1"/>
              </a:solidFill>
            </a:endParaRPr>
          </a:p>
        </p:txBody>
      </p:sp>
      <p:sp>
        <p:nvSpPr>
          <p:cNvPr id="8" name="Right Arrow 7"/>
          <p:cNvSpPr/>
          <p:nvPr/>
        </p:nvSpPr>
        <p:spPr bwMode="auto">
          <a:xfrm>
            <a:off x="7092280" y="4653136"/>
            <a:ext cx="363090" cy="21602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9" name="TextBox 8"/>
          <p:cNvSpPr txBox="1"/>
          <p:nvPr/>
        </p:nvSpPr>
        <p:spPr>
          <a:xfrm>
            <a:off x="7956376" y="4797152"/>
            <a:ext cx="445956" cy="646331"/>
          </a:xfrm>
          <a:prstGeom prst="rect">
            <a:avLst/>
          </a:prstGeom>
          <a:noFill/>
        </p:spPr>
        <p:txBody>
          <a:bodyPr wrap="none" rtlCol="0">
            <a:spAutoFit/>
          </a:bodyPr>
          <a:lstStyle/>
          <a:p>
            <a:r>
              <a:rPr lang="en-GB" b="1" dirty="0" smtClean="0">
                <a:solidFill>
                  <a:srgbClr val="FF0000"/>
                </a:solidFill>
              </a:rPr>
              <a:t>?</a:t>
            </a:r>
            <a:endParaRPr lang="en-GB" b="1" dirty="0">
              <a:solidFill>
                <a:srgbClr val="FF0000"/>
              </a:solidFill>
            </a:endParaRPr>
          </a:p>
        </p:txBody>
      </p:sp>
      <p:sp>
        <p:nvSpPr>
          <p:cNvPr id="10" name="TextBox 9"/>
          <p:cNvSpPr txBox="1"/>
          <p:nvPr/>
        </p:nvSpPr>
        <p:spPr>
          <a:xfrm>
            <a:off x="1763688" y="6309320"/>
            <a:ext cx="896399" cy="400110"/>
          </a:xfrm>
          <a:prstGeom prst="rect">
            <a:avLst/>
          </a:prstGeom>
          <a:noFill/>
        </p:spPr>
        <p:txBody>
          <a:bodyPr wrap="none" rtlCol="0">
            <a:spAutoFit/>
          </a:bodyPr>
          <a:lstStyle/>
          <a:p>
            <a:r>
              <a:rPr lang="en-GB" sz="2000" dirty="0" smtClean="0"/>
              <a:t>1960s</a:t>
            </a:r>
            <a:endParaRPr lang="en-GB" sz="2000" dirty="0"/>
          </a:p>
        </p:txBody>
      </p:sp>
      <p:sp>
        <p:nvSpPr>
          <p:cNvPr id="25" name="TextBox 24"/>
          <p:cNvSpPr txBox="1"/>
          <p:nvPr/>
        </p:nvSpPr>
        <p:spPr>
          <a:xfrm>
            <a:off x="3131840" y="6299720"/>
            <a:ext cx="896399" cy="400110"/>
          </a:xfrm>
          <a:prstGeom prst="rect">
            <a:avLst/>
          </a:prstGeom>
          <a:noFill/>
        </p:spPr>
        <p:txBody>
          <a:bodyPr wrap="none" rtlCol="0">
            <a:spAutoFit/>
          </a:bodyPr>
          <a:lstStyle/>
          <a:p>
            <a:r>
              <a:rPr lang="en-GB" sz="2000" dirty="0" smtClean="0"/>
              <a:t>1970s</a:t>
            </a:r>
            <a:endParaRPr lang="en-GB" sz="2000" dirty="0"/>
          </a:p>
        </p:txBody>
      </p:sp>
      <p:sp>
        <p:nvSpPr>
          <p:cNvPr id="26" name="TextBox 25"/>
          <p:cNvSpPr txBox="1"/>
          <p:nvPr/>
        </p:nvSpPr>
        <p:spPr>
          <a:xfrm>
            <a:off x="5508104" y="6299720"/>
            <a:ext cx="896399" cy="400110"/>
          </a:xfrm>
          <a:prstGeom prst="rect">
            <a:avLst/>
          </a:prstGeom>
          <a:noFill/>
        </p:spPr>
        <p:txBody>
          <a:bodyPr wrap="none" rtlCol="0">
            <a:spAutoFit/>
          </a:bodyPr>
          <a:lstStyle/>
          <a:p>
            <a:r>
              <a:rPr lang="en-GB" sz="2000" dirty="0" smtClean="0"/>
              <a:t>1980s</a:t>
            </a:r>
            <a:endParaRPr lang="en-GB" sz="2000" dirty="0"/>
          </a:p>
        </p:txBody>
      </p:sp>
      <p:sp>
        <p:nvSpPr>
          <p:cNvPr id="27" name="TextBox 26"/>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
        <p:nvSpPr>
          <p:cNvPr id="2" name="TextBox 1"/>
          <p:cNvSpPr txBox="1"/>
          <p:nvPr/>
        </p:nvSpPr>
        <p:spPr>
          <a:xfrm>
            <a:off x="7473916" y="4576482"/>
            <a:ext cx="798295" cy="738664"/>
          </a:xfrm>
          <a:prstGeom prst="rect">
            <a:avLst/>
          </a:prstGeom>
          <a:noFill/>
        </p:spPr>
        <p:txBody>
          <a:bodyPr wrap="none" lIns="0" tIns="0" rIns="0" bIns="0" rtlCol="0">
            <a:spAutoFit/>
          </a:bodyPr>
          <a:lstStyle/>
          <a:p>
            <a:r>
              <a:rPr lang="en-GB" sz="2400" dirty="0" smtClean="0"/>
              <a:t>Higgs</a:t>
            </a:r>
          </a:p>
          <a:p>
            <a:r>
              <a:rPr lang="en-GB" sz="2400" dirty="0" smtClean="0"/>
              <a:t>     +</a:t>
            </a:r>
            <a:endParaRPr lang="en-GB" sz="2400" dirty="0"/>
          </a:p>
        </p:txBody>
      </p:sp>
    </p:spTree>
    <p:extLst>
      <p:ext uri="{BB962C8B-B14F-4D97-AF65-F5344CB8AC3E}">
        <p14:creationId xmlns:p14="http://schemas.microsoft.com/office/powerpoint/2010/main" val="2804115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9632" y="836712"/>
            <a:ext cx="6663655" cy="5951333"/>
          </a:xfrm>
          <a:prstGeom prst="rect">
            <a:avLst/>
          </a:prstGeom>
        </p:spPr>
      </p:pic>
      <p:sp>
        <p:nvSpPr>
          <p:cNvPr id="5" name="Rectangle 4"/>
          <p:cNvSpPr>
            <a:spLocks noGrp="1" noChangeArrowheads="1"/>
          </p:cNvSpPr>
          <p:nvPr>
            <p:ph type="title"/>
          </p:nvPr>
        </p:nvSpPr>
        <p:spPr>
          <a:xfrm>
            <a:off x="2123728" y="44624"/>
            <a:ext cx="4168900" cy="639762"/>
          </a:xfrm>
        </p:spPr>
        <p:txBody>
          <a:bodyPr/>
          <a:lstStyle/>
          <a:p>
            <a:pPr eaLnBrk="1" hangingPunct="1">
              <a:defRPr/>
            </a:pPr>
            <a:r>
              <a:rPr lang="en-GB" dirty="0" smtClean="0">
                <a:latin typeface="Comic Sans MS" pitchFamily="66" charset="0"/>
              </a:rPr>
              <a:t>The Standard Model</a:t>
            </a:r>
          </a:p>
        </p:txBody>
      </p:sp>
    </p:spTree>
    <p:extLst>
      <p:ext uri="{BB962C8B-B14F-4D97-AF65-F5344CB8AC3E}">
        <p14:creationId xmlns:p14="http://schemas.microsoft.com/office/powerpoint/2010/main" val="1234998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79388" y="836613"/>
            <a:ext cx="896461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a:solidFill>
                  <a:srgbClr val="FF0000"/>
                </a:solidFill>
                <a:sym typeface="Symbol" pitchFamily="18" charset="2"/>
              </a:rPr>
              <a:t></a:t>
            </a:r>
            <a:r>
              <a:rPr lang="en-GB" altLang="en-US" sz="2800" i="0"/>
              <a:t> 1909: deep-elastic </a:t>
            </a:r>
            <a:r>
              <a:rPr lang="en-GB" altLang="en-US" sz="2800" b="1">
                <a:sym typeface="Symbol" pitchFamily="18" charset="2"/>
              </a:rPr>
              <a:t></a:t>
            </a:r>
            <a:r>
              <a:rPr lang="en-GB" altLang="en-US" sz="2800" i="0"/>
              <a:t>–atom scattering</a:t>
            </a:r>
          </a:p>
          <a:p>
            <a:r>
              <a:rPr lang="en-GB" altLang="en-US" sz="2800" i="0"/>
              <a:t>   </a:t>
            </a:r>
            <a:r>
              <a:rPr lang="en-GB" altLang="en-US" sz="2800" b="1" i="0">
                <a:solidFill>
                  <a:srgbClr val="FF0000"/>
                </a:solidFill>
              </a:rPr>
              <a:t>-</a:t>
            </a:r>
            <a:r>
              <a:rPr lang="en-GB" altLang="en-US" sz="2800" i="0"/>
              <a:t> matter @ atomic (MeV) scale:</a:t>
            </a:r>
          </a:p>
          <a:p>
            <a:r>
              <a:rPr lang="en-GB" altLang="en-US" sz="2800" i="0"/>
              <a:t>     the discovery of the “point-like” atomic nucleus</a:t>
            </a:r>
          </a:p>
        </p:txBody>
      </p:sp>
      <p:sp>
        <p:nvSpPr>
          <p:cNvPr id="9219" name="Text Box 3"/>
          <p:cNvSpPr txBox="1">
            <a:spLocks noChangeArrowheads="1"/>
          </p:cNvSpPr>
          <p:nvPr/>
        </p:nvSpPr>
        <p:spPr bwMode="auto">
          <a:xfrm>
            <a:off x="468313" y="5445844"/>
            <a:ext cx="47529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a:solidFill>
                  <a:srgbClr val="FF0000"/>
                </a:solidFill>
                <a:sym typeface="Symbol" pitchFamily="18" charset="2"/>
              </a:rPr>
              <a:t>-</a:t>
            </a:r>
            <a:r>
              <a:rPr lang="en-GB" altLang="en-US" sz="2800" b="1" i="0" dirty="0">
                <a:sym typeface="Symbol" pitchFamily="18" charset="2"/>
              </a:rPr>
              <a:t> large</a:t>
            </a:r>
            <a:r>
              <a:rPr lang="en-GB" altLang="en-US" sz="2800" i="0" dirty="0">
                <a:sym typeface="Symbol" pitchFamily="18" charset="2"/>
              </a:rPr>
              <a:t> energy transfer </a:t>
            </a:r>
            <a:r>
              <a:rPr lang="en-GB" altLang="en-US" sz="2800" dirty="0">
                <a:sym typeface="Symbol" pitchFamily="18" charset="2"/>
              </a:rPr>
              <a:t>Q</a:t>
            </a:r>
            <a:endParaRPr lang="en-GB" altLang="en-US" sz="2800" b="1" dirty="0">
              <a:sym typeface="Symbol" pitchFamily="18" charset="2"/>
            </a:endParaRPr>
          </a:p>
          <a:p>
            <a:r>
              <a:rPr lang="en-GB" altLang="en-US" sz="2800" b="1" i="0" dirty="0">
                <a:solidFill>
                  <a:srgbClr val="FF0000"/>
                </a:solidFill>
                <a:sym typeface="Symbol" pitchFamily="18" charset="2"/>
              </a:rPr>
              <a:t>-</a:t>
            </a:r>
            <a:r>
              <a:rPr lang="en-GB" altLang="en-US" sz="2800" b="1" i="0" dirty="0">
                <a:sym typeface="Symbol" pitchFamily="18" charset="2"/>
              </a:rPr>
              <a:t> large </a:t>
            </a:r>
            <a:r>
              <a:rPr lang="en-GB" altLang="en-US" sz="2800" i="0" dirty="0">
                <a:sym typeface="Symbol" pitchFamily="18" charset="2"/>
              </a:rPr>
              <a:t>scattering </a:t>
            </a:r>
            <a:r>
              <a:rPr lang="en-GB" altLang="en-US" sz="2800" i="0" dirty="0" smtClean="0">
                <a:sym typeface="Symbol" pitchFamily="18" charset="2"/>
              </a:rPr>
              <a:t>angle</a:t>
            </a:r>
            <a:endParaRPr lang="en-GB" altLang="en-US" sz="3200" b="1" dirty="0">
              <a:sym typeface="Symbol" pitchFamily="18" charset="2"/>
            </a:endParaRPr>
          </a:p>
          <a:p>
            <a:r>
              <a:rPr lang="en-GB" altLang="en-US" sz="3200" b="1" i="0" dirty="0">
                <a:solidFill>
                  <a:srgbClr val="FF0000"/>
                </a:solidFill>
                <a:sym typeface="Symbol" pitchFamily="18" charset="2"/>
              </a:rPr>
              <a:t>-</a:t>
            </a:r>
            <a:r>
              <a:rPr lang="en-GB" altLang="en-US" sz="3200" b="1" i="0" dirty="0">
                <a:sym typeface="Symbol" pitchFamily="18" charset="2"/>
              </a:rPr>
              <a:t> </a:t>
            </a:r>
            <a:r>
              <a:rPr lang="en-GB" altLang="en-US" sz="2800" b="1" i="0" dirty="0" smtClean="0">
                <a:sym typeface="Symbol" pitchFamily="18" charset="2"/>
              </a:rPr>
              <a:t>low</a:t>
            </a:r>
            <a:r>
              <a:rPr lang="en-GB" altLang="en-US" sz="2800" i="0" dirty="0" smtClean="0">
                <a:sym typeface="Symbol" pitchFamily="18" charset="2"/>
              </a:rPr>
              <a:t> rate</a:t>
            </a:r>
            <a:endParaRPr lang="en-GB" altLang="en-US" sz="3200" i="0" dirty="0">
              <a:solidFill>
                <a:srgbClr val="FF3300"/>
              </a:solidFill>
              <a:sym typeface="Symbol" pitchFamily="18" charset="2"/>
            </a:endParaRPr>
          </a:p>
        </p:txBody>
      </p:sp>
      <p:sp>
        <p:nvSpPr>
          <p:cNvPr id="703492" name="Rectangle 4"/>
          <p:cNvSpPr>
            <a:spLocks noGrp="1" noChangeArrowheads="1"/>
          </p:cNvSpPr>
          <p:nvPr>
            <p:ph type="title"/>
          </p:nvPr>
        </p:nvSpPr>
        <p:spPr>
          <a:xfrm>
            <a:off x="2123728" y="115888"/>
            <a:ext cx="4168900" cy="639762"/>
          </a:xfrm>
        </p:spPr>
        <p:txBody>
          <a:bodyPr/>
          <a:lstStyle/>
          <a:p>
            <a:pPr eaLnBrk="1" hangingPunct="1">
              <a:defRPr/>
            </a:pPr>
            <a:r>
              <a:rPr lang="en-GB" dirty="0" smtClean="0">
                <a:latin typeface="Comic Sans MS" pitchFamily="66" charset="0"/>
              </a:rPr>
              <a:t>“The Origin of Mass”</a:t>
            </a:r>
          </a:p>
        </p:txBody>
      </p:sp>
      <p:grpSp>
        <p:nvGrpSpPr>
          <p:cNvPr id="9221" name="Group 5"/>
          <p:cNvGrpSpPr>
            <a:grpSpLocks/>
          </p:cNvGrpSpPr>
          <p:nvPr/>
        </p:nvGrpSpPr>
        <p:grpSpPr bwMode="auto">
          <a:xfrm>
            <a:off x="6376988" y="2530475"/>
            <a:ext cx="420687" cy="2867025"/>
            <a:chOff x="4105" y="864"/>
            <a:chExt cx="265" cy="1806"/>
          </a:xfrm>
        </p:grpSpPr>
        <p:sp>
          <p:nvSpPr>
            <p:cNvPr id="9239" name="Oval 6"/>
            <p:cNvSpPr>
              <a:spLocks noChangeArrowheads="1"/>
            </p:cNvSpPr>
            <p:nvPr/>
          </p:nvSpPr>
          <p:spPr bwMode="auto">
            <a:xfrm>
              <a:off x="4230" y="1078"/>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grpSp>
          <p:nvGrpSpPr>
            <p:cNvPr id="9240" name="Group 7"/>
            <p:cNvGrpSpPr>
              <a:grpSpLocks/>
            </p:cNvGrpSpPr>
            <p:nvPr/>
          </p:nvGrpSpPr>
          <p:grpSpPr bwMode="auto">
            <a:xfrm>
              <a:off x="4128" y="864"/>
              <a:ext cx="242" cy="445"/>
              <a:chOff x="4128" y="864"/>
              <a:chExt cx="242" cy="445"/>
            </a:xfrm>
          </p:grpSpPr>
          <p:sp>
            <p:nvSpPr>
              <p:cNvPr id="9285" name="Oval 8"/>
              <p:cNvSpPr>
                <a:spLocks noChangeArrowheads="1"/>
              </p:cNvSpPr>
              <p:nvPr/>
            </p:nvSpPr>
            <p:spPr bwMode="auto">
              <a:xfrm>
                <a:off x="4128" y="864"/>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86" name="Oval 9"/>
              <p:cNvSpPr>
                <a:spLocks noChangeArrowheads="1"/>
              </p:cNvSpPr>
              <p:nvPr/>
            </p:nvSpPr>
            <p:spPr bwMode="auto">
              <a:xfrm>
                <a:off x="4129" y="977"/>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87" name="Oval 10"/>
              <p:cNvSpPr>
                <a:spLocks noChangeArrowheads="1"/>
              </p:cNvSpPr>
              <p:nvPr/>
            </p:nvSpPr>
            <p:spPr bwMode="auto">
              <a:xfrm>
                <a:off x="4225" y="905"/>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88" name="Oval 11"/>
              <p:cNvSpPr>
                <a:spLocks noChangeArrowheads="1"/>
              </p:cNvSpPr>
              <p:nvPr/>
            </p:nvSpPr>
            <p:spPr bwMode="auto">
              <a:xfrm>
                <a:off x="4234" y="986"/>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89" name="Oval 12"/>
              <p:cNvSpPr>
                <a:spLocks noChangeArrowheads="1"/>
              </p:cNvSpPr>
              <p:nvPr/>
            </p:nvSpPr>
            <p:spPr bwMode="auto">
              <a:xfrm>
                <a:off x="4131" y="1091"/>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90" name="Oval 13"/>
              <p:cNvSpPr>
                <a:spLocks noChangeArrowheads="1"/>
              </p:cNvSpPr>
              <p:nvPr/>
            </p:nvSpPr>
            <p:spPr bwMode="auto">
              <a:xfrm>
                <a:off x="4172" y="1028"/>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91" name="Oval 14"/>
              <p:cNvSpPr>
                <a:spLocks noChangeArrowheads="1"/>
              </p:cNvSpPr>
              <p:nvPr/>
            </p:nvSpPr>
            <p:spPr bwMode="auto">
              <a:xfrm>
                <a:off x="4133" y="1205"/>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92" name="Oval 15"/>
              <p:cNvSpPr>
                <a:spLocks noChangeArrowheads="1"/>
              </p:cNvSpPr>
              <p:nvPr/>
            </p:nvSpPr>
            <p:spPr bwMode="auto">
              <a:xfrm>
                <a:off x="4225" y="961"/>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93" name="Oval 16"/>
              <p:cNvSpPr>
                <a:spLocks noChangeArrowheads="1"/>
              </p:cNvSpPr>
              <p:nvPr/>
            </p:nvSpPr>
            <p:spPr bwMode="auto">
              <a:xfrm>
                <a:off x="4258" y="866"/>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94" name="Oval 17"/>
              <p:cNvSpPr>
                <a:spLocks noChangeArrowheads="1"/>
              </p:cNvSpPr>
              <p:nvPr/>
            </p:nvSpPr>
            <p:spPr bwMode="auto">
              <a:xfrm>
                <a:off x="4242" y="1194"/>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grpSp>
        <p:grpSp>
          <p:nvGrpSpPr>
            <p:cNvPr id="9241" name="Group 18"/>
            <p:cNvGrpSpPr>
              <a:grpSpLocks/>
            </p:cNvGrpSpPr>
            <p:nvPr/>
          </p:nvGrpSpPr>
          <p:grpSpPr bwMode="auto">
            <a:xfrm>
              <a:off x="4121" y="1289"/>
              <a:ext cx="242" cy="445"/>
              <a:chOff x="4128" y="864"/>
              <a:chExt cx="242" cy="445"/>
            </a:xfrm>
          </p:grpSpPr>
          <p:sp>
            <p:nvSpPr>
              <p:cNvPr id="9275" name="Oval 19"/>
              <p:cNvSpPr>
                <a:spLocks noChangeArrowheads="1"/>
              </p:cNvSpPr>
              <p:nvPr/>
            </p:nvSpPr>
            <p:spPr bwMode="auto">
              <a:xfrm>
                <a:off x="4128" y="864"/>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76" name="Oval 20"/>
              <p:cNvSpPr>
                <a:spLocks noChangeArrowheads="1"/>
              </p:cNvSpPr>
              <p:nvPr/>
            </p:nvSpPr>
            <p:spPr bwMode="auto">
              <a:xfrm>
                <a:off x="4129" y="977"/>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77" name="Oval 21"/>
              <p:cNvSpPr>
                <a:spLocks noChangeArrowheads="1"/>
              </p:cNvSpPr>
              <p:nvPr/>
            </p:nvSpPr>
            <p:spPr bwMode="auto">
              <a:xfrm>
                <a:off x="4225" y="905"/>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78" name="Oval 22"/>
              <p:cNvSpPr>
                <a:spLocks noChangeArrowheads="1"/>
              </p:cNvSpPr>
              <p:nvPr/>
            </p:nvSpPr>
            <p:spPr bwMode="auto">
              <a:xfrm>
                <a:off x="4234" y="986"/>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79" name="Oval 23"/>
              <p:cNvSpPr>
                <a:spLocks noChangeArrowheads="1"/>
              </p:cNvSpPr>
              <p:nvPr/>
            </p:nvSpPr>
            <p:spPr bwMode="auto">
              <a:xfrm>
                <a:off x="4131" y="1091"/>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80" name="Oval 24"/>
              <p:cNvSpPr>
                <a:spLocks noChangeArrowheads="1"/>
              </p:cNvSpPr>
              <p:nvPr/>
            </p:nvSpPr>
            <p:spPr bwMode="auto">
              <a:xfrm>
                <a:off x="4172" y="1028"/>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81" name="Oval 25"/>
              <p:cNvSpPr>
                <a:spLocks noChangeArrowheads="1"/>
              </p:cNvSpPr>
              <p:nvPr/>
            </p:nvSpPr>
            <p:spPr bwMode="auto">
              <a:xfrm>
                <a:off x="4133" y="1205"/>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82" name="Oval 26"/>
              <p:cNvSpPr>
                <a:spLocks noChangeArrowheads="1"/>
              </p:cNvSpPr>
              <p:nvPr/>
            </p:nvSpPr>
            <p:spPr bwMode="auto">
              <a:xfrm>
                <a:off x="4225" y="961"/>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83" name="Oval 27"/>
              <p:cNvSpPr>
                <a:spLocks noChangeArrowheads="1"/>
              </p:cNvSpPr>
              <p:nvPr/>
            </p:nvSpPr>
            <p:spPr bwMode="auto">
              <a:xfrm>
                <a:off x="4258" y="866"/>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84" name="Oval 28"/>
              <p:cNvSpPr>
                <a:spLocks noChangeArrowheads="1"/>
              </p:cNvSpPr>
              <p:nvPr/>
            </p:nvSpPr>
            <p:spPr bwMode="auto">
              <a:xfrm>
                <a:off x="4242" y="1194"/>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grpSp>
        <p:grpSp>
          <p:nvGrpSpPr>
            <p:cNvPr id="9242" name="Group 29"/>
            <p:cNvGrpSpPr>
              <a:grpSpLocks/>
            </p:cNvGrpSpPr>
            <p:nvPr/>
          </p:nvGrpSpPr>
          <p:grpSpPr bwMode="auto">
            <a:xfrm rot="10800000">
              <a:off x="4105" y="1537"/>
              <a:ext cx="242" cy="445"/>
              <a:chOff x="4128" y="864"/>
              <a:chExt cx="242" cy="445"/>
            </a:xfrm>
          </p:grpSpPr>
          <p:sp>
            <p:nvSpPr>
              <p:cNvPr id="9265" name="Oval 30"/>
              <p:cNvSpPr>
                <a:spLocks noChangeArrowheads="1"/>
              </p:cNvSpPr>
              <p:nvPr/>
            </p:nvSpPr>
            <p:spPr bwMode="auto">
              <a:xfrm>
                <a:off x="4128" y="864"/>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66" name="Oval 31"/>
              <p:cNvSpPr>
                <a:spLocks noChangeArrowheads="1"/>
              </p:cNvSpPr>
              <p:nvPr/>
            </p:nvSpPr>
            <p:spPr bwMode="auto">
              <a:xfrm>
                <a:off x="4129" y="977"/>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67" name="Oval 32"/>
              <p:cNvSpPr>
                <a:spLocks noChangeArrowheads="1"/>
              </p:cNvSpPr>
              <p:nvPr/>
            </p:nvSpPr>
            <p:spPr bwMode="auto">
              <a:xfrm>
                <a:off x="4225" y="905"/>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68" name="Oval 33"/>
              <p:cNvSpPr>
                <a:spLocks noChangeArrowheads="1"/>
              </p:cNvSpPr>
              <p:nvPr/>
            </p:nvSpPr>
            <p:spPr bwMode="auto">
              <a:xfrm>
                <a:off x="4234" y="986"/>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69" name="Oval 34"/>
              <p:cNvSpPr>
                <a:spLocks noChangeArrowheads="1"/>
              </p:cNvSpPr>
              <p:nvPr/>
            </p:nvSpPr>
            <p:spPr bwMode="auto">
              <a:xfrm>
                <a:off x="4131" y="1091"/>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70" name="Oval 35"/>
              <p:cNvSpPr>
                <a:spLocks noChangeArrowheads="1"/>
              </p:cNvSpPr>
              <p:nvPr/>
            </p:nvSpPr>
            <p:spPr bwMode="auto">
              <a:xfrm>
                <a:off x="4172" y="1028"/>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71" name="Oval 36"/>
              <p:cNvSpPr>
                <a:spLocks noChangeArrowheads="1"/>
              </p:cNvSpPr>
              <p:nvPr/>
            </p:nvSpPr>
            <p:spPr bwMode="auto">
              <a:xfrm>
                <a:off x="4133" y="1205"/>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72" name="Oval 37"/>
              <p:cNvSpPr>
                <a:spLocks noChangeArrowheads="1"/>
              </p:cNvSpPr>
              <p:nvPr/>
            </p:nvSpPr>
            <p:spPr bwMode="auto">
              <a:xfrm>
                <a:off x="4225" y="961"/>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73" name="Oval 38"/>
              <p:cNvSpPr>
                <a:spLocks noChangeArrowheads="1"/>
              </p:cNvSpPr>
              <p:nvPr/>
            </p:nvSpPr>
            <p:spPr bwMode="auto">
              <a:xfrm>
                <a:off x="4258" y="866"/>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74" name="Oval 39"/>
              <p:cNvSpPr>
                <a:spLocks noChangeArrowheads="1"/>
              </p:cNvSpPr>
              <p:nvPr/>
            </p:nvSpPr>
            <p:spPr bwMode="auto">
              <a:xfrm>
                <a:off x="4242" y="1194"/>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grpSp>
        <p:grpSp>
          <p:nvGrpSpPr>
            <p:cNvPr id="9243" name="Group 40"/>
            <p:cNvGrpSpPr>
              <a:grpSpLocks/>
            </p:cNvGrpSpPr>
            <p:nvPr/>
          </p:nvGrpSpPr>
          <p:grpSpPr bwMode="auto">
            <a:xfrm>
              <a:off x="4121" y="1993"/>
              <a:ext cx="242" cy="445"/>
              <a:chOff x="4128" y="864"/>
              <a:chExt cx="242" cy="445"/>
            </a:xfrm>
          </p:grpSpPr>
          <p:sp>
            <p:nvSpPr>
              <p:cNvPr id="9255" name="Oval 41"/>
              <p:cNvSpPr>
                <a:spLocks noChangeArrowheads="1"/>
              </p:cNvSpPr>
              <p:nvPr/>
            </p:nvSpPr>
            <p:spPr bwMode="auto">
              <a:xfrm>
                <a:off x="4128" y="864"/>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56" name="Oval 42"/>
              <p:cNvSpPr>
                <a:spLocks noChangeArrowheads="1"/>
              </p:cNvSpPr>
              <p:nvPr/>
            </p:nvSpPr>
            <p:spPr bwMode="auto">
              <a:xfrm>
                <a:off x="4129" y="977"/>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57" name="Oval 43"/>
              <p:cNvSpPr>
                <a:spLocks noChangeArrowheads="1"/>
              </p:cNvSpPr>
              <p:nvPr/>
            </p:nvSpPr>
            <p:spPr bwMode="auto">
              <a:xfrm>
                <a:off x="4225" y="905"/>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58" name="Oval 44"/>
              <p:cNvSpPr>
                <a:spLocks noChangeArrowheads="1"/>
              </p:cNvSpPr>
              <p:nvPr/>
            </p:nvSpPr>
            <p:spPr bwMode="auto">
              <a:xfrm>
                <a:off x="4234" y="986"/>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59" name="Oval 45"/>
              <p:cNvSpPr>
                <a:spLocks noChangeArrowheads="1"/>
              </p:cNvSpPr>
              <p:nvPr/>
            </p:nvSpPr>
            <p:spPr bwMode="auto">
              <a:xfrm>
                <a:off x="4131" y="1091"/>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60" name="Oval 46"/>
              <p:cNvSpPr>
                <a:spLocks noChangeArrowheads="1"/>
              </p:cNvSpPr>
              <p:nvPr/>
            </p:nvSpPr>
            <p:spPr bwMode="auto">
              <a:xfrm>
                <a:off x="4172" y="1028"/>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61" name="Oval 47"/>
              <p:cNvSpPr>
                <a:spLocks noChangeArrowheads="1"/>
              </p:cNvSpPr>
              <p:nvPr/>
            </p:nvSpPr>
            <p:spPr bwMode="auto">
              <a:xfrm>
                <a:off x="4133" y="1205"/>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62" name="Oval 48"/>
              <p:cNvSpPr>
                <a:spLocks noChangeArrowheads="1"/>
              </p:cNvSpPr>
              <p:nvPr/>
            </p:nvSpPr>
            <p:spPr bwMode="auto">
              <a:xfrm>
                <a:off x="4225" y="961"/>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63" name="Oval 49"/>
              <p:cNvSpPr>
                <a:spLocks noChangeArrowheads="1"/>
              </p:cNvSpPr>
              <p:nvPr/>
            </p:nvSpPr>
            <p:spPr bwMode="auto">
              <a:xfrm>
                <a:off x="4258" y="866"/>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64" name="Oval 50"/>
              <p:cNvSpPr>
                <a:spLocks noChangeArrowheads="1"/>
              </p:cNvSpPr>
              <p:nvPr/>
            </p:nvSpPr>
            <p:spPr bwMode="auto">
              <a:xfrm>
                <a:off x="4242" y="1194"/>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grpSp>
        <p:grpSp>
          <p:nvGrpSpPr>
            <p:cNvPr id="9244" name="Group 51"/>
            <p:cNvGrpSpPr>
              <a:grpSpLocks/>
            </p:cNvGrpSpPr>
            <p:nvPr/>
          </p:nvGrpSpPr>
          <p:grpSpPr bwMode="auto">
            <a:xfrm rot="10800000">
              <a:off x="4113" y="2225"/>
              <a:ext cx="242" cy="445"/>
              <a:chOff x="4128" y="864"/>
              <a:chExt cx="242" cy="445"/>
            </a:xfrm>
          </p:grpSpPr>
          <p:sp>
            <p:nvSpPr>
              <p:cNvPr id="9245" name="Oval 52"/>
              <p:cNvSpPr>
                <a:spLocks noChangeArrowheads="1"/>
              </p:cNvSpPr>
              <p:nvPr/>
            </p:nvSpPr>
            <p:spPr bwMode="auto">
              <a:xfrm>
                <a:off x="4128" y="864"/>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46" name="Oval 53"/>
              <p:cNvSpPr>
                <a:spLocks noChangeArrowheads="1"/>
              </p:cNvSpPr>
              <p:nvPr/>
            </p:nvSpPr>
            <p:spPr bwMode="auto">
              <a:xfrm>
                <a:off x="4129" y="977"/>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47" name="Oval 54"/>
              <p:cNvSpPr>
                <a:spLocks noChangeArrowheads="1"/>
              </p:cNvSpPr>
              <p:nvPr/>
            </p:nvSpPr>
            <p:spPr bwMode="auto">
              <a:xfrm>
                <a:off x="4225" y="905"/>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48" name="Oval 55"/>
              <p:cNvSpPr>
                <a:spLocks noChangeArrowheads="1"/>
              </p:cNvSpPr>
              <p:nvPr/>
            </p:nvSpPr>
            <p:spPr bwMode="auto">
              <a:xfrm>
                <a:off x="4234" y="986"/>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49" name="Oval 56"/>
              <p:cNvSpPr>
                <a:spLocks noChangeArrowheads="1"/>
              </p:cNvSpPr>
              <p:nvPr/>
            </p:nvSpPr>
            <p:spPr bwMode="auto">
              <a:xfrm>
                <a:off x="4131" y="1091"/>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50" name="Oval 57"/>
              <p:cNvSpPr>
                <a:spLocks noChangeArrowheads="1"/>
              </p:cNvSpPr>
              <p:nvPr/>
            </p:nvSpPr>
            <p:spPr bwMode="auto">
              <a:xfrm>
                <a:off x="4172" y="1028"/>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51" name="Oval 58"/>
              <p:cNvSpPr>
                <a:spLocks noChangeArrowheads="1"/>
              </p:cNvSpPr>
              <p:nvPr/>
            </p:nvSpPr>
            <p:spPr bwMode="auto">
              <a:xfrm>
                <a:off x="4133" y="1205"/>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52" name="Oval 59"/>
              <p:cNvSpPr>
                <a:spLocks noChangeArrowheads="1"/>
              </p:cNvSpPr>
              <p:nvPr/>
            </p:nvSpPr>
            <p:spPr bwMode="auto">
              <a:xfrm>
                <a:off x="4225" y="961"/>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53" name="Oval 60"/>
              <p:cNvSpPr>
                <a:spLocks noChangeArrowheads="1"/>
              </p:cNvSpPr>
              <p:nvPr/>
            </p:nvSpPr>
            <p:spPr bwMode="auto">
              <a:xfrm>
                <a:off x="4258" y="866"/>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54" name="Oval 61"/>
              <p:cNvSpPr>
                <a:spLocks noChangeArrowheads="1"/>
              </p:cNvSpPr>
              <p:nvPr/>
            </p:nvSpPr>
            <p:spPr bwMode="auto">
              <a:xfrm>
                <a:off x="4242" y="1194"/>
                <a:ext cx="112" cy="104"/>
              </a:xfrm>
              <a:prstGeom prst="ellipse">
                <a:avLst/>
              </a:prstGeom>
              <a:solidFill>
                <a:srgbClr val="FFCC00"/>
              </a:solidFill>
              <a:ln w="28575" algn="ctr">
                <a:solidFill>
                  <a:schemeClr val="tx1"/>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grpSp>
      </p:grpSp>
      <p:sp>
        <p:nvSpPr>
          <p:cNvPr id="703550" name="Oval 62"/>
          <p:cNvSpPr>
            <a:spLocks noChangeArrowheads="1"/>
          </p:cNvSpPr>
          <p:nvPr/>
        </p:nvSpPr>
        <p:spPr bwMode="auto">
          <a:xfrm>
            <a:off x="3036888" y="3673475"/>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mc:AlternateContent xmlns:mc="http://schemas.openxmlformats.org/markup-compatibility/2006" xmlns:a14="http://schemas.microsoft.com/office/drawing/2010/main">
        <mc:Choice Requires="a14">
          <p:sp>
            <p:nvSpPr>
              <p:cNvPr id="9223" name="Text Box 63"/>
              <p:cNvSpPr txBox="1">
                <a:spLocks noChangeArrowheads="1"/>
              </p:cNvSpPr>
              <p:nvPr/>
            </p:nvSpPr>
            <p:spPr bwMode="auto">
              <a:xfrm>
                <a:off x="1835150" y="3068960"/>
                <a:ext cx="2695575" cy="369332"/>
              </a:xfrm>
              <a:prstGeom prst="rect">
                <a:avLst/>
              </a:prstGeom>
              <a:noFill/>
              <a:ln w="28575" algn="ctr">
                <a:solidFill>
                  <a:schemeClr val="tx1"/>
                </a:solidFill>
                <a:miter lim="800000"/>
                <a:headEnd/>
                <a:tailEnd type="none" w="lg" len="lg"/>
              </a:ln>
              <a:extLst>
                <a:ext uri="{909E8E84-426E-40DD-AFC4-6F175D3DCCD1}">
                  <a14:hiddenFill>
                    <a:solidFill>
                      <a:srgbClr val="FFFFFF"/>
                    </a:solidFill>
                  </a14:hiddenFill>
                </a:ext>
              </a:extLst>
            </p:spPr>
            <p:txBody>
              <a:bodyPr>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lgn="ctr" eaLnBrk="1" hangingPunct="1">
                  <a:spcBef>
                    <a:spcPct val="50000"/>
                  </a:spcBef>
                </a:pPr>
                <a14:m>
                  <m:oMath xmlns:m="http://schemas.openxmlformats.org/officeDocument/2006/math">
                    <m:r>
                      <a:rPr lang="en-US" altLang="en-US" sz="1800" b="1" i="1" smtClean="0">
                        <a:latin typeface="Cambria Math" panose="02040503050406030204" pitchFamily="18" charset="0"/>
                        <a:ea typeface="Cambria Math" panose="02040503050406030204" pitchFamily="18" charset="0"/>
                      </a:rPr>
                      <m:t>𝜶</m:t>
                    </m:r>
                    <m:r>
                      <a:rPr lang="en-GB" altLang="en-US" sz="1800" b="1" i="1" smtClean="0">
                        <a:latin typeface="Cambria Math" panose="02040503050406030204" pitchFamily="18" charset="0"/>
                        <a:ea typeface="Cambria Math" panose="02040503050406030204" pitchFamily="18" charset="0"/>
                      </a:rPr>
                      <m:t> </m:t>
                    </m:r>
                  </m:oMath>
                </a14:m>
                <a:r>
                  <a:rPr lang="en-US" altLang="en-US" sz="1800" i="0" dirty="0" smtClean="0"/>
                  <a:t>particles </a:t>
                </a:r>
                <a:r>
                  <a:rPr lang="en-US" altLang="en-US" sz="1800" i="0" dirty="0"/>
                  <a:t>probe</a:t>
                </a:r>
              </a:p>
            </p:txBody>
          </p:sp>
        </mc:Choice>
        <mc:Fallback xmlns="">
          <p:sp>
            <p:nvSpPr>
              <p:cNvPr id="9223" name="Text Box 63"/>
              <p:cNvSpPr txBox="1">
                <a:spLocks noRot="1" noChangeAspect="1" noMove="1" noResize="1" noEditPoints="1" noAdjustHandles="1" noChangeArrowheads="1" noChangeShapeType="1" noTextEdit="1"/>
              </p:cNvSpPr>
              <p:nvPr/>
            </p:nvSpPr>
            <p:spPr bwMode="auto">
              <a:xfrm>
                <a:off x="1835150" y="3068960"/>
                <a:ext cx="2695575" cy="369332"/>
              </a:xfrm>
              <a:prstGeom prst="rect">
                <a:avLst/>
              </a:prstGeom>
              <a:blipFill>
                <a:blip r:embed="rId2"/>
                <a:stretch>
                  <a:fillRect t="-3030" b="-19697"/>
                </a:stretch>
              </a:blipFill>
              <a:ln w="28575" algn="ctr">
                <a:solidFill>
                  <a:schemeClr val="tx1"/>
                </a:solidFill>
                <a:miter lim="800000"/>
                <a:headEnd/>
                <a:tailEnd type="none" w="lg" len="lg"/>
              </a:ln>
              <a:extLst>
                <a:ext uri="{909E8E84-426E-40DD-AFC4-6F175D3DCCD1}">
                  <a14:hiddenFill xmlns:a14="http://schemas.microsoft.com/office/drawing/2010/main">
                    <a:solidFill>
                      <a:srgbClr val="FFFFFF"/>
                    </a:solidFill>
                  </a14:hiddenFill>
                </a:ext>
              </a:extLst>
            </p:spPr>
            <p:txBody>
              <a:bodyPr/>
              <a:lstStyle/>
              <a:p>
                <a:r>
                  <a:rPr lang="en-GB">
                    <a:noFill/>
                  </a:rPr>
                  <a:t> </a:t>
                </a:r>
              </a:p>
            </p:txBody>
          </p:sp>
        </mc:Fallback>
      </mc:AlternateContent>
      <p:sp>
        <p:nvSpPr>
          <p:cNvPr id="9224" name="Text Box 64"/>
          <p:cNvSpPr txBox="1">
            <a:spLocks noChangeArrowheads="1"/>
          </p:cNvSpPr>
          <p:nvPr/>
        </p:nvSpPr>
        <p:spPr bwMode="auto">
          <a:xfrm>
            <a:off x="5435600" y="5481638"/>
            <a:ext cx="3240088" cy="395287"/>
          </a:xfrm>
          <a:prstGeom prst="rect">
            <a:avLst/>
          </a:prstGeom>
          <a:solidFill>
            <a:schemeClr val="bg1"/>
          </a:solidFill>
          <a:ln w="28575" algn="ctr">
            <a:solidFill>
              <a:schemeClr val="tx1"/>
            </a:solidFill>
            <a:miter lim="800000"/>
            <a:headEnd/>
            <a:tailEnd type="none" w="lg" len="lg"/>
          </a:ln>
        </p:spPr>
        <p:txBody>
          <a:bodyPr>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lgn="ctr" eaLnBrk="1" hangingPunct="1">
              <a:spcBef>
                <a:spcPct val="50000"/>
              </a:spcBef>
            </a:pPr>
            <a:r>
              <a:rPr lang="en-US" altLang="en-US" sz="1800" b="1" i="0">
                <a:solidFill>
                  <a:srgbClr val="FFCC00"/>
                </a:solidFill>
              </a:rPr>
              <a:t>Ultra thin Gold foil: target</a:t>
            </a:r>
          </a:p>
        </p:txBody>
      </p:sp>
      <p:sp>
        <p:nvSpPr>
          <p:cNvPr id="703553" name="Oval 65"/>
          <p:cNvSpPr>
            <a:spLocks noChangeArrowheads="1"/>
          </p:cNvSpPr>
          <p:nvPr/>
        </p:nvSpPr>
        <p:spPr bwMode="auto">
          <a:xfrm>
            <a:off x="3076575" y="3687763"/>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703554" name="Oval 66"/>
          <p:cNvSpPr>
            <a:spLocks noChangeArrowheads="1"/>
          </p:cNvSpPr>
          <p:nvPr/>
        </p:nvSpPr>
        <p:spPr bwMode="auto">
          <a:xfrm>
            <a:off x="3076575" y="3636963"/>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703555" name="Oval 67"/>
          <p:cNvSpPr>
            <a:spLocks noChangeArrowheads="1"/>
          </p:cNvSpPr>
          <p:nvPr/>
        </p:nvSpPr>
        <p:spPr bwMode="auto">
          <a:xfrm>
            <a:off x="3089275" y="3662363"/>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703556" name="Oval 68"/>
          <p:cNvSpPr>
            <a:spLocks noChangeArrowheads="1"/>
          </p:cNvSpPr>
          <p:nvPr/>
        </p:nvSpPr>
        <p:spPr bwMode="auto">
          <a:xfrm>
            <a:off x="3076575" y="3649663"/>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703557" name="Oval 69"/>
          <p:cNvSpPr>
            <a:spLocks noChangeArrowheads="1"/>
          </p:cNvSpPr>
          <p:nvPr/>
        </p:nvSpPr>
        <p:spPr bwMode="auto">
          <a:xfrm>
            <a:off x="3052763" y="3676650"/>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30" name="Oval 70"/>
          <p:cNvSpPr>
            <a:spLocks noChangeArrowheads="1"/>
          </p:cNvSpPr>
          <p:nvPr/>
        </p:nvSpPr>
        <p:spPr bwMode="auto">
          <a:xfrm>
            <a:off x="3079750" y="3678238"/>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703559" name="Oval 71"/>
          <p:cNvSpPr>
            <a:spLocks noChangeArrowheads="1"/>
          </p:cNvSpPr>
          <p:nvPr/>
        </p:nvSpPr>
        <p:spPr bwMode="auto">
          <a:xfrm>
            <a:off x="3055938" y="3654425"/>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703560" name="Oval 72"/>
          <p:cNvSpPr>
            <a:spLocks noChangeArrowheads="1"/>
          </p:cNvSpPr>
          <p:nvPr/>
        </p:nvSpPr>
        <p:spPr bwMode="auto">
          <a:xfrm>
            <a:off x="3070225" y="3617913"/>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703561" name="Oval 73"/>
          <p:cNvSpPr>
            <a:spLocks noChangeArrowheads="1"/>
          </p:cNvSpPr>
          <p:nvPr/>
        </p:nvSpPr>
        <p:spPr bwMode="auto">
          <a:xfrm>
            <a:off x="3059113" y="3619500"/>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703562" name="Oval 74"/>
          <p:cNvSpPr>
            <a:spLocks noChangeArrowheads="1"/>
          </p:cNvSpPr>
          <p:nvPr/>
        </p:nvSpPr>
        <p:spPr bwMode="auto">
          <a:xfrm>
            <a:off x="2998788" y="3659188"/>
            <a:ext cx="114300" cy="101600"/>
          </a:xfrm>
          <a:prstGeom prst="ellipse">
            <a:avLst/>
          </a:prstGeom>
          <a:solidFill>
            <a:srgbClr val="00CC00"/>
          </a:solidFill>
          <a:ln w="28575" algn="ctr">
            <a:solidFill>
              <a:schemeClr val="tx2"/>
            </a:solidFill>
            <a:round/>
            <a:headEnd/>
            <a:tailEnd type="none" w="lg" len="lg"/>
          </a:ln>
        </p:spPr>
        <p:txBody>
          <a:bodyPr wrap="none" anchor="ct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endParaRPr lang="en-GB" altLang="en-US"/>
          </a:p>
        </p:txBody>
      </p:sp>
      <p:sp>
        <p:nvSpPr>
          <p:cNvPr id="9236" name="Text Box 76"/>
          <p:cNvSpPr txBox="1">
            <a:spLocks noChangeArrowheads="1"/>
          </p:cNvSpPr>
          <p:nvPr/>
        </p:nvSpPr>
        <p:spPr bwMode="auto">
          <a:xfrm>
            <a:off x="1600200" y="2060575"/>
            <a:ext cx="6357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400" i="0">
                <a:solidFill>
                  <a:schemeClr val="accent2"/>
                </a:solidFill>
              </a:rPr>
              <a:t>Marsden and Rutherford, Manchester 1909</a:t>
            </a:r>
          </a:p>
        </p:txBody>
      </p:sp>
      <p:sp>
        <p:nvSpPr>
          <p:cNvPr id="9237" name="Text Box 77"/>
          <p:cNvSpPr txBox="1">
            <a:spLocks noChangeArrowheads="1"/>
          </p:cNvSpPr>
          <p:nvPr/>
        </p:nvSpPr>
        <p:spPr bwMode="auto">
          <a:xfrm>
            <a:off x="611188" y="4437112"/>
            <a:ext cx="4537075" cy="912813"/>
          </a:xfrm>
          <a:prstGeom prst="rect">
            <a:avLst/>
          </a:prstGeom>
          <a:noFill/>
          <a:ln w="28575" algn="ctr">
            <a:solidFill>
              <a:schemeClr val="tx1"/>
            </a:solidFill>
            <a:miter lim="800000"/>
            <a:headEnd/>
            <a:tailEnd type="none" w="lg" len="lg"/>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lgn="ctr" eaLnBrk="1" hangingPunct="1"/>
            <a:r>
              <a:rPr lang="en-US" altLang="en-US" sz="2400" i="0"/>
              <a:t>MeV from an atomic nucleus</a:t>
            </a:r>
          </a:p>
          <a:p>
            <a:pPr algn="ctr" eaLnBrk="1" hangingPunct="1"/>
            <a:r>
              <a:rPr lang="en-GB" altLang="en-US" sz="2400" i="0"/>
              <a:t>~ 10</a:t>
            </a:r>
            <a:r>
              <a:rPr lang="en-GB" altLang="en-US" sz="2400" b="1" i="0" baseline="30000"/>
              <a:t>14</a:t>
            </a:r>
            <a:r>
              <a:rPr lang="en-GB" altLang="en-US" sz="2400" i="0"/>
              <a:t> MV/m </a:t>
            </a:r>
            <a:r>
              <a:rPr lang="en-GB" altLang="en-US" sz="2800" b="1" i="0">
                <a:solidFill>
                  <a:srgbClr val="FF0000"/>
                </a:solidFill>
              </a:rPr>
              <a:t>!</a:t>
            </a:r>
            <a:endParaRPr lang="en-US" altLang="en-US" sz="2800" b="1" i="0">
              <a:solidFill>
                <a:srgbClr val="FF0000"/>
              </a:solidFill>
            </a:endParaRPr>
          </a:p>
        </p:txBody>
      </p:sp>
      <p:sp>
        <p:nvSpPr>
          <p:cNvPr id="703566" name="Text Box 78"/>
          <p:cNvSpPr txBox="1">
            <a:spLocks noChangeArrowheads="1"/>
          </p:cNvSpPr>
          <p:nvPr/>
        </p:nvSpPr>
        <p:spPr bwMode="auto">
          <a:xfrm>
            <a:off x="683568" y="2276872"/>
            <a:ext cx="805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400" i="0" dirty="0">
                <a:solidFill>
                  <a:schemeClr val="accent2"/>
                </a:solidFill>
              </a:rPr>
              <a:t>rare</a:t>
            </a:r>
            <a:endParaRPr lang="en-US" altLang="en-US" sz="2400" i="0" dirty="0">
              <a:solidFill>
                <a:schemeClr val="accent2"/>
              </a:solidFill>
            </a:endParaRPr>
          </a:p>
        </p:txBody>
      </p:sp>
      <p:sp>
        <p:nvSpPr>
          <p:cNvPr id="81" name="TextBox 80"/>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2" name="TextBox 1"/>
              <p:cNvSpPr txBox="1"/>
              <p:nvPr/>
            </p:nvSpPr>
            <p:spPr>
              <a:xfrm>
                <a:off x="5853483" y="5906996"/>
                <a:ext cx="1454821" cy="7566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400" b="1" i="1" smtClean="0">
                              <a:solidFill>
                                <a:schemeClr val="tx1"/>
                              </a:solidFill>
                              <a:latin typeface="Cambria Math" panose="02040503050406030204" pitchFamily="18" charset="0"/>
                            </a:rPr>
                          </m:ctrlPr>
                        </m:fPr>
                        <m:num>
                          <m:r>
                            <a:rPr lang="en-GB" sz="2400" b="1" i="0" smtClean="0">
                              <a:solidFill>
                                <a:schemeClr val="tx1"/>
                              </a:solidFill>
                              <a:latin typeface="Cambria Math" panose="02040503050406030204" pitchFamily="18" charset="0"/>
                            </a:rPr>
                            <m:t>𝐝</m:t>
                          </m:r>
                          <m:r>
                            <a:rPr lang="el-GR" sz="2400" b="1" i="1" smtClean="0">
                              <a:solidFill>
                                <a:schemeClr val="tx1"/>
                              </a:solidFill>
                              <a:latin typeface="Cambria Math" panose="02040503050406030204" pitchFamily="18" charset="0"/>
                              <a:ea typeface="Cambria Math" panose="02040503050406030204" pitchFamily="18" charset="0"/>
                            </a:rPr>
                            <m:t>𝝈</m:t>
                          </m:r>
                        </m:num>
                        <m:den>
                          <m:r>
                            <a:rPr lang="en-GB" sz="2400" b="1" i="0" smtClean="0">
                              <a:solidFill>
                                <a:schemeClr val="tx1"/>
                              </a:solidFill>
                              <a:latin typeface="Cambria Math" panose="02040503050406030204" pitchFamily="18" charset="0"/>
                            </a:rPr>
                            <m:t>𝐝</m:t>
                          </m:r>
                          <m:sSup>
                            <m:sSupPr>
                              <m:ctrlPr>
                                <a:rPr lang="en-GB" sz="2400" b="1" i="1" smtClean="0">
                                  <a:solidFill>
                                    <a:schemeClr val="tx1"/>
                                  </a:solidFill>
                                  <a:latin typeface="Cambria Math" panose="02040503050406030204" pitchFamily="18" charset="0"/>
                                </a:rPr>
                              </m:ctrlPr>
                            </m:sSupPr>
                            <m:e>
                              <m:r>
                                <a:rPr lang="en-GB" sz="2400" b="1" i="1" smtClean="0">
                                  <a:solidFill>
                                    <a:schemeClr val="tx1"/>
                                  </a:solidFill>
                                  <a:latin typeface="Cambria Math" panose="02040503050406030204" pitchFamily="18" charset="0"/>
                                </a:rPr>
                                <m:t>𝑸</m:t>
                              </m:r>
                            </m:e>
                            <m:sup>
                              <m:r>
                                <a:rPr lang="en-GB" sz="2400" b="1" i="1" smtClean="0">
                                  <a:solidFill>
                                    <a:schemeClr val="tx1"/>
                                  </a:solidFill>
                                  <a:latin typeface="Cambria Math" panose="02040503050406030204" pitchFamily="18" charset="0"/>
                                </a:rPr>
                                <m:t>𝟐</m:t>
                              </m:r>
                            </m:sup>
                          </m:sSup>
                        </m:den>
                      </m:f>
                      <m:r>
                        <a:rPr lang="en-GB" sz="2400" b="1" i="1" smtClean="0">
                          <a:solidFill>
                            <a:schemeClr val="tx1"/>
                          </a:solidFill>
                          <a:latin typeface="Cambria Math" panose="02040503050406030204" pitchFamily="18" charset="0"/>
                          <a:ea typeface="Cambria Math" panose="02040503050406030204" pitchFamily="18" charset="0"/>
                        </a:rPr>
                        <m:t>∝</m:t>
                      </m:r>
                      <m:f>
                        <m:fPr>
                          <m:ctrlPr>
                            <a:rPr lang="en-GB" sz="2400" b="1" i="1" smtClean="0">
                              <a:solidFill>
                                <a:schemeClr val="tx1"/>
                              </a:solidFill>
                              <a:latin typeface="Cambria Math" panose="02040503050406030204" pitchFamily="18" charset="0"/>
                              <a:ea typeface="Cambria Math" panose="02040503050406030204" pitchFamily="18" charset="0"/>
                            </a:rPr>
                          </m:ctrlPr>
                        </m:fPr>
                        <m:num>
                          <m:r>
                            <a:rPr lang="en-GB" sz="2400" b="1" i="1" smtClean="0">
                              <a:solidFill>
                                <a:schemeClr val="tx1"/>
                              </a:solidFill>
                              <a:latin typeface="Cambria Math" panose="02040503050406030204" pitchFamily="18" charset="0"/>
                              <a:ea typeface="Cambria Math" panose="02040503050406030204" pitchFamily="18" charset="0"/>
                            </a:rPr>
                            <m:t>𝟏</m:t>
                          </m:r>
                        </m:num>
                        <m:den>
                          <m:sSup>
                            <m:sSupPr>
                              <m:ctrlPr>
                                <a:rPr lang="en-GB" sz="2400" b="1" i="1" smtClean="0">
                                  <a:solidFill>
                                    <a:schemeClr val="tx1"/>
                                  </a:solidFill>
                                  <a:latin typeface="Cambria Math" panose="02040503050406030204" pitchFamily="18" charset="0"/>
                                  <a:ea typeface="Cambria Math" panose="02040503050406030204" pitchFamily="18" charset="0"/>
                                </a:rPr>
                              </m:ctrlPr>
                            </m:sSupPr>
                            <m:e>
                              <m:r>
                                <a:rPr lang="en-GB" sz="2400" b="1" i="1" smtClean="0">
                                  <a:solidFill>
                                    <a:schemeClr val="tx1"/>
                                  </a:solidFill>
                                  <a:latin typeface="Cambria Math" panose="02040503050406030204" pitchFamily="18" charset="0"/>
                                  <a:ea typeface="Cambria Math" panose="02040503050406030204" pitchFamily="18" charset="0"/>
                                </a:rPr>
                                <m:t>𝑸</m:t>
                              </m:r>
                            </m:e>
                            <m:sup>
                              <m:r>
                                <a:rPr lang="en-GB" sz="2400" b="1" i="1" smtClean="0">
                                  <a:solidFill>
                                    <a:schemeClr val="tx1"/>
                                  </a:solidFill>
                                  <a:latin typeface="Cambria Math" panose="02040503050406030204" pitchFamily="18" charset="0"/>
                                  <a:ea typeface="Cambria Math" panose="02040503050406030204" pitchFamily="18" charset="0"/>
                                </a:rPr>
                                <m:t>𝟒</m:t>
                              </m:r>
                            </m:sup>
                          </m:sSup>
                        </m:den>
                      </m:f>
                    </m:oMath>
                  </m:oMathPara>
                </a14:m>
                <a:endParaRPr lang="en-GB" sz="2400" b="1" dirty="0"/>
              </a:p>
            </p:txBody>
          </p:sp>
        </mc:Choice>
        <mc:Fallback xmlns="">
          <p:sp>
            <p:nvSpPr>
              <p:cNvPr id="2" name="TextBox 1"/>
              <p:cNvSpPr txBox="1">
                <a:spLocks noRot="1" noChangeAspect="1" noMove="1" noResize="1" noEditPoints="1" noAdjustHandles="1" noChangeArrowheads="1" noChangeShapeType="1" noTextEdit="1"/>
              </p:cNvSpPr>
              <p:nvPr/>
            </p:nvSpPr>
            <p:spPr>
              <a:xfrm>
                <a:off x="5853483" y="5906996"/>
                <a:ext cx="1454821" cy="756617"/>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586897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fill="hold" grpId="0" nodeType="withEffect">
                                  <p:stCondLst>
                                    <p:cond delay="0"/>
                                  </p:stCondLst>
                                  <p:endCondLst>
                                    <p:cond evt="onNext" delay="0">
                                      <p:tgtEl>
                                        <p:sldTgt/>
                                      </p:tgtEl>
                                    </p:cond>
                                  </p:endCondLst>
                                  <p:childTnLst>
                                    <p:animMotion origin="layout" path="M -2.22222E-6 -4.07407E-6 L 0.36563 -4.07407E-6 L 0.62066 0.10949 " pathEditMode="relative" rAng="0" ptsTypes="AAA">
                                      <p:cBhvr>
                                        <p:cTn id="6" dur="2000" fill="hold"/>
                                        <p:tgtEl>
                                          <p:spTgt spid="703550"/>
                                        </p:tgtEl>
                                        <p:attrNameLst>
                                          <p:attrName>ppt_x</p:attrName>
                                          <p:attrName>ppt_y</p:attrName>
                                        </p:attrNameLst>
                                      </p:cBhvr>
                                      <p:rCtr x="31024" y="5463"/>
                                    </p:animMotion>
                                  </p:childTnLst>
                                </p:cTn>
                              </p:par>
                            </p:childTnLst>
                          </p:cTn>
                        </p:par>
                        <p:par>
                          <p:cTn id="7" fill="hold" nodeType="afterGroup">
                            <p:stCondLst>
                              <p:cond delay="2000"/>
                            </p:stCondLst>
                            <p:childTnLst>
                              <p:par>
                                <p:cTn id="8" presetID="0" presetClass="path" presetSubtype="0" repeatCount="indefinite" fill="hold" grpId="0" nodeType="afterEffect">
                                  <p:stCondLst>
                                    <p:cond delay="500"/>
                                  </p:stCondLst>
                                  <p:endCondLst>
                                    <p:cond evt="onNext" delay="0">
                                      <p:tgtEl>
                                        <p:sldTgt/>
                                      </p:tgtEl>
                                    </p:cond>
                                  </p:endCondLst>
                                  <p:childTnLst>
                                    <p:animMotion origin="layout" path="M 5.E-6 7.40741E-7 L 0.3231 7.40741E-7 L 0.54844 -0.01852 " pathEditMode="relative" rAng="0" ptsTypes="AAA">
                                      <p:cBhvr>
                                        <p:cTn id="9" dur="2000" fill="hold"/>
                                        <p:tgtEl>
                                          <p:spTgt spid="703553"/>
                                        </p:tgtEl>
                                        <p:attrNameLst>
                                          <p:attrName>ppt_x</p:attrName>
                                          <p:attrName>ppt_y</p:attrName>
                                        </p:attrNameLst>
                                      </p:cBhvr>
                                      <p:rCtr x="27413" y="-926"/>
                                    </p:animMotion>
                                  </p:childTnLst>
                                </p:cTn>
                              </p:par>
                            </p:childTnLst>
                          </p:cTn>
                        </p:par>
                        <p:par>
                          <p:cTn id="10" fill="hold" nodeType="afterGroup">
                            <p:stCondLst>
                              <p:cond delay="4500"/>
                            </p:stCondLst>
                            <p:childTnLst>
                              <p:par>
                                <p:cTn id="11" presetID="0" presetClass="path" presetSubtype="0" repeatCount="indefinite" fill="hold" grpId="0" nodeType="afterEffect">
                                  <p:stCondLst>
                                    <p:cond delay="500"/>
                                  </p:stCondLst>
                                  <p:endCondLst>
                                    <p:cond evt="onNext" delay="0">
                                      <p:tgtEl>
                                        <p:sldTgt/>
                                      </p:tgtEl>
                                    </p:cond>
                                  </p:endCondLst>
                                  <p:childTnLst>
                                    <p:animMotion origin="layout" path="M -2.5E-6 0.0 L 0.35782 0.0 L 0.60816 -0.12245 " pathEditMode="relative" rAng="0" ptsTypes="AAA">
                                      <p:cBhvr>
                                        <p:cTn id="12" dur="2000" fill="hold"/>
                                        <p:tgtEl>
                                          <p:spTgt spid="703554"/>
                                        </p:tgtEl>
                                        <p:attrNameLst>
                                          <p:attrName>ppt_x</p:attrName>
                                          <p:attrName>ppt_y</p:attrName>
                                        </p:attrNameLst>
                                      </p:cBhvr>
                                      <p:rCtr x="30399" y="-6134"/>
                                    </p:animMotion>
                                  </p:childTnLst>
                                </p:cTn>
                              </p:par>
                            </p:childTnLst>
                          </p:cTn>
                        </p:par>
                        <p:par>
                          <p:cTn id="13" fill="hold" nodeType="afterGroup">
                            <p:stCondLst>
                              <p:cond delay="7000"/>
                            </p:stCondLst>
                            <p:childTnLst>
                              <p:par>
                                <p:cTn id="14" presetID="0" presetClass="path" presetSubtype="0" repeatCount="indefinite" fill="hold" grpId="0" nodeType="afterEffect">
                                  <p:stCondLst>
                                    <p:cond delay="500"/>
                                  </p:stCondLst>
                                  <p:endCondLst>
                                    <p:cond evt="onNext" delay="0">
                                      <p:tgtEl>
                                        <p:sldTgt/>
                                      </p:tgtEl>
                                    </p:cond>
                                  </p:endCondLst>
                                  <p:childTnLst>
                                    <p:animMotion origin="layout" path="M -1.38889E-6 -3.7037E-6 L 0.35156 -3.7037E-6 L 0.59705 -0.01458 " pathEditMode="relative" rAng="0" ptsTypes="AAA">
                                      <p:cBhvr>
                                        <p:cTn id="15" dur="2000" fill="hold"/>
                                        <p:tgtEl>
                                          <p:spTgt spid="703555"/>
                                        </p:tgtEl>
                                        <p:attrNameLst>
                                          <p:attrName>ppt_x</p:attrName>
                                          <p:attrName>ppt_y</p:attrName>
                                        </p:attrNameLst>
                                      </p:cBhvr>
                                      <p:rCtr x="29844" y="-741"/>
                                    </p:animMotion>
                                  </p:childTnLst>
                                </p:cTn>
                              </p:par>
                            </p:childTnLst>
                          </p:cTn>
                        </p:par>
                        <p:par>
                          <p:cTn id="16" fill="hold" nodeType="afterGroup">
                            <p:stCondLst>
                              <p:cond delay="9500"/>
                            </p:stCondLst>
                            <p:childTnLst>
                              <p:par>
                                <p:cTn id="17" presetID="0" presetClass="path" presetSubtype="0" repeatCount="indefinite" fill="hold" grpId="0" nodeType="afterEffect">
                                  <p:stCondLst>
                                    <p:cond delay="500"/>
                                  </p:stCondLst>
                                  <p:endCondLst>
                                    <p:cond evt="onNext" delay="0">
                                      <p:tgtEl>
                                        <p:sldTgt/>
                                      </p:tgtEl>
                                    </p:cond>
                                  </p:endCondLst>
                                  <p:childTnLst>
                                    <p:animMotion origin="layout" path="M -2.5E-6 -1.85185E-6 L 0.32049 -1.85185E-6 L -0.16562 -0.16296 " pathEditMode="relative" rAng="0" ptsTypes="AAA">
                                      <p:cBhvr>
                                        <p:cTn id="18" dur="2000" fill="hold"/>
                                        <p:tgtEl>
                                          <p:spTgt spid="703556"/>
                                        </p:tgtEl>
                                        <p:attrNameLst>
                                          <p:attrName>ppt_x</p:attrName>
                                          <p:attrName>ppt_y</p:attrName>
                                        </p:attrNameLst>
                                      </p:cBhvr>
                                      <p:rCtr x="7743" y="-8148"/>
                                    </p:animMotion>
                                  </p:childTnLst>
                                </p:cTn>
                              </p:par>
                            </p:childTnLst>
                          </p:cTn>
                        </p:par>
                        <p:par>
                          <p:cTn id="19" fill="hold" nodeType="afterGroup">
                            <p:stCondLst>
                              <p:cond delay="12000"/>
                            </p:stCondLst>
                            <p:childTnLst>
                              <p:par>
                                <p:cTn id="20" presetID="0" presetClass="path" presetSubtype="0" repeatCount="indefinite" fill="hold" grpId="0" nodeType="afterEffect">
                                  <p:stCondLst>
                                    <p:cond delay="500"/>
                                  </p:stCondLst>
                                  <p:endCondLst>
                                    <p:cond evt="onNext" delay="0">
                                      <p:tgtEl>
                                        <p:sldTgt/>
                                      </p:tgtEl>
                                    </p:cond>
                                  </p:endCondLst>
                                  <p:childTnLst>
                                    <p:animMotion origin="layout" path="M 3.05556E-6 -1.48148E-6 L 0.30833 -1.48148E-6 L -0.15955 0.37037 " pathEditMode="relative" rAng="0" ptsTypes="AAA">
                                      <p:cBhvr>
                                        <p:cTn id="21" dur="2000" fill="hold"/>
                                        <p:tgtEl>
                                          <p:spTgt spid="703557"/>
                                        </p:tgtEl>
                                        <p:attrNameLst>
                                          <p:attrName>ppt_x</p:attrName>
                                          <p:attrName>ppt_y</p:attrName>
                                        </p:attrNameLst>
                                      </p:cBhvr>
                                      <p:rCtr x="7448" y="18519"/>
                                    </p:animMotion>
                                  </p:childTnLst>
                                </p:cTn>
                              </p:par>
                            </p:childTnLst>
                          </p:cTn>
                        </p:par>
                        <p:par>
                          <p:cTn id="22" fill="hold" nodeType="afterGroup">
                            <p:stCondLst>
                              <p:cond delay="14500"/>
                            </p:stCondLst>
                            <p:childTnLst>
                              <p:par>
                                <p:cTn id="23" presetID="0" presetClass="path" presetSubtype="0" repeatCount="indefinite" fill="hold" grpId="0" nodeType="afterEffect">
                                  <p:stCondLst>
                                    <p:cond delay="500"/>
                                  </p:stCondLst>
                                  <p:endCondLst>
                                    <p:cond evt="onNext" delay="0">
                                      <p:tgtEl>
                                        <p:sldTgt/>
                                      </p:tgtEl>
                                    </p:cond>
                                  </p:endCondLst>
                                  <p:childTnLst>
                                    <p:animMotion origin="layout" path="M 4.44444E-6 3.7037E-6 L 0.32013 0.00046 L 0.56388 0.00926 " pathEditMode="relative" rAng="0" ptsTypes="AAA">
                                      <p:cBhvr>
                                        <p:cTn id="24" dur="2000" fill="hold"/>
                                        <p:tgtEl>
                                          <p:spTgt spid="703559"/>
                                        </p:tgtEl>
                                        <p:attrNameLst>
                                          <p:attrName>ppt_x</p:attrName>
                                          <p:attrName>ppt_y</p:attrName>
                                        </p:attrNameLst>
                                      </p:cBhvr>
                                      <p:rCtr x="28194" y="463"/>
                                    </p:animMotion>
                                  </p:childTnLst>
                                </p:cTn>
                              </p:par>
                            </p:childTnLst>
                          </p:cTn>
                        </p:par>
                        <p:par>
                          <p:cTn id="25" fill="hold" nodeType="afterGroup">
                            <p:stCondLst>
                              <p:cond delay="17000"/>
                            </p:stCondLst>
                            <p:childTnLst>
                              <p:par>
                                <p:cTn id="26" presetID="0" presetClass="path" presetSubtype="0" repeatCount="indefinite" fill="hold" grpId="0" nodeType="afterEffect">
                                  <p:stCondLst>
                                    <p:cond delay="500"/>
                                  </p:stCondLst>
                                  <p:endCondLst>
                                    <p:cond evt="onNext" delay="0">
                                      <p:tgtEl>
                                        <p:sldTgt/>
                                      </p:tgtEl>
                                    </p:cond>
                                  </p:endCondLst>
                                  <p:childTnLst>
                                    <p:animMotion origin="layout" path="M 1.94444E-6 -2.22222E-6 L 0.31944 -0.00185 L 0.5625 -0.03518 " pathEditMode="relative" rAng="0" ptsTypes="AAA">
                                      <p:cBhvr>
                                        <p:cTn id="27" dur="2000" fill="hold"/>
                                        <p:tgtEl>
                                          <p:spTgt spid="703560"/>
                                        </p:tgtEl>
                                        <p:attrNameLst>
                                          <p:attrName>ppt_x</p:attrName>
                                          <p:attrName>ppt_y</p:attrName>
                                        </p:attrNameLst>
                                      </p:cBhvr>
                                      <p:rCtr x="28125" y="-1759"/>
                                    </p:animMotion>
                                  </p:childTnLst>
                                </p:cTn>
                              </p:par>
                            </p:childTnLst>
                          </p:cTn>
                        </p:par>
                        <p:par>
                          <p:cTn id="28" fill="hold" nodeType="afterGroup">
                            <p:stCondLst>
                              <p:cond delay="19500"/>
                            </p:stCondLst>
                            <p:childTnLst>
                              <p:par>
                                <p:cTn id="29" presetID="0" presetClass="path" presetSubtype="0" repeatCount="indefinite" fill="hold" grpId="0" nodeType="afterEffect">
                                  <p:stCondLst>
                                    <p:cond delay="500"/>
                                  </p:stCondLst>
                                  <p:endCondLst>
                                    <p:cond evt="onNext" delay="0">
                                      <p:tgtEl>
                                        <p:sldTgt/>
                                      </p:tgtEl>
                                    </p:cond>
                                  </p:endCondLst>
                                  <p:childTnLst>
                                    <p:animMotion origin="layout" path="M -2.77778E-6 -3.7037E-6 L 0.34532 -0.00301 L 0.60834 -0.05185 " pathEditMode="relative" rAng="0" ptsTypes="AAA">
                                      <p:cBhvr>
                                        <p:cTn id="30" dur="2000" fill="hold"/>
                                        <p:tgtEl>
                                          <p:spTgt spid="703561"/>
                                        </p:tgtEl>
                                        <p:attrNameLst>
                                          <p:attrName>ppt_x</p:attrName>
                                          <p:attrName>ppt_y</p:attrName>
                                        </p:attrNameLst>
                                      </p:cBhvr>
                                      <p:rCtr x="30417" y="-2593"/>
                                    </p:animMotion>
                                  </p:childTnLst>
                                </p:cTn>
                              </p:par>
                            </p:childTnLst>
                          </p:cTn>
                        </p:par>
                        <p:par>
                          <p:cTn id="31" fill="hold" nodeType="afterGroup">
                            <p:stCondLst>
                              <p:cond delay="22000"/>
                            </p:stCondLst>
                            <p:childTnLst>
                              <p:par>
                                <p:cTn id="32" presetID="0" presetClass="path" presetSubtype="0" repeatCount="indefinite" fill="hold" grpId="0" nodeType="afterEffect">
                                  <p:stCondLst>
                                    <p:cond delay="500"/>
                                  </p:stCondLst>
                                  <p:endCondLst>
                                    <p:cond evt="onNext" delay="0">
                                      <p:tgtEl>
                                        <p:sldTgt/>
                                      </p:tgtEl>
                                    </p:cond>
                                  </p:endCondLst>
                                  <p:childTnLst>
                                    <p:animMotion origin="layout" path="M 2.5E-6 -2.59259E-6 L 0.34357 0.00255 L 0.60555 0.05741 " pathEditMode="relative" rAng="0" ptsTypes="AAA">
                                      <p:cBhvr>
                                        <p:cTn id="33" dur="2000" fill="hold"/>
                                        <p:tgtEl>
                                          <p:spTgt spid="703562"/>
                                        </p:tgtEl>
                                        <p:attrNameLst>
                                          <p:attrName>ppt_x</p:attrName>
                                          <p:attrName>ppt_y</p:attrName>
                                        </p:attrNameLst>
                                      </p:cBhvr>
                                      <p:rCtr x="30278" y="2870"/>
                                    </p:animMotion>
                                  </p:childTnLst>
                                </p:cTn>
                              </p:par>
                            </p:childTnLst>
                          </p:cTn>
                        </p:par>
                        <p:par>
                          <p:cTn id="34" fill="hold" nodeType="withGroup">
                            <p:stCondLst>
                              <p:cond delay="24500"/>
                            </p:stCondLst>
                            <p:childTnLst>
                              <p:par>
                                <p:cTn id="35" presetID="9" presetClass="entr" presetSubtype="0" fill="hold" grpId="0" nodeType="afterEffect">
                                  <p:stCondLst>
                                    <p:cond delay="0"/>
                                  </p:stCondLst>
                                  <p:childTnLst>
                                    <p:set>
                                      <p:cBhvr>
                                        <p:cTn id="36" dur="1" fill="hold">
                                          <p:stCondLst>
                                            <p:cond delay="0"/>
                                          </p:stCondLst>
                                        </p:cTn>
                                        <p:tgtEl>
                                          <p:spTgt spid="703566"/>
                                        </p:tgtEl>
                                        <p:attrNameLst>
                                          <p:attrName>style.visibility</p:attrName>
                                        </p:attrNameLst>
                                      </p:cBhvr>
                                      <p:to>
                                        <p:strVal val="visible"/>
                                      </p:to>
                                    </p:set>
                                    <p:animEffect transition="in" filter="dissolve">
                                      <p:cBhvr>
                                        <p:cTn id="37" dur="1000"/>
                                        <p:tgtEl>
                                          <p:spTgt spid="70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550" grpId="0" animBg="1"/>
      <p:bldP spid="703553" grpId="0" animBg="1"/>
      <p:bldP spid="703554" grpId="0" animBg="1"/>
      <p:bldP spid="703555" grpId="0" animBg="1"/>
      <p:bldP spid="703556" grpId="0" animBg="1"/>
      <p:bldP spid="703557" grpId="0" animBg="1"/>
      <p:bldP spid="703559" grpId="0" animBg="1"/>
      <p:bldP spid="703560" grpId="0" animBg="1"/>
      <p:bldP spid="703561" grpId="0" animBg="1"/>
      <p:bldP spid="703562" grpId="0" animBg="1"/>
      <p:bldP spid="7035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924944"/>
            <a:ext cx="8496944" cy="927100"/>
          </a:xfrm>
        </p:spPr>
        <p:txBody>
          <a:bodyPr/>
          <a:lstStyle/>
          <a:p>
            <a:r>
              <a:rPr lang="en-GB" sz="4000" dirty="0" smtClean="0"/>
              <a:t>1. </a:t>
            </a:r>
            <a:r>
              <a:rPr lang="en-GB" sz="4000" dirty="0">
                <a:solidFill>
                  <a:schemeClr val="accent2"/>
                </a:solidFill>
              </a:rPr>
              <a:t>Why in 1983 HERA and H1 </a:t>
            </a:r>
            <a:r>
              <a:rPr lang="en-GB" sz="4000" b="1" dirty="0">
                <a:solidFill>
                  <a:srgbClr val="FF0000"/>
                </a:solidFill>
              </a:rPr>
              <a:t>?</a:t>
            </a:r>
            <a:r>
              <a:rPr lang="en-GB" sz="4000" dirty="0">
                <a:solidFill>
                  <a:schemeClr val="tx1"/>
                </a:solidFill>
              </a:rPr>
              <a:t> </a:t>
            </a:r>
            <a:endParaRPr lang="en-GB" sz="4000" dirty="0">
              <a:solidFill>
                <a:schemeClr val="accent2"/>
              </a:solidFill>
            </a:endParaRPr>
          </a:p>
        </p:txBody>
      </p:sp>
      <p:sp>
        <p:nvSpPr>
          <p:cNvPr id="5" name="TextBox 4"/>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1-Event_high_qua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838200" y="43434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lgn="ctr"/>
            <a:endParaRPr lang="en-GB" altLang="en-US" sz="2800" i="0"/>
          </a:p>
        </p:txBody>
      </p:sp>
      <p:sp>
        <p:nvSpPr>
          <p:cNvPr id="11268" name="Text Box 4"/>
          <p:cNvSpPr txBox="1">
            <a:spLocks noChangeArrowheads="1"/>
          </p:cNvSpPr>
          <p:nvPr/>
        </p:nvSpPr>
        <p:spPr bwMode="auto">
          <a:xfrm>
            <a:off x="-990600" y="47244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endParaRPr lang="en-GB" altLang="en-US" sz="2800" i="0"/>
          </a:p>
        </p:txBody>
      </p:sp>
      <p:sp>
        <p:nvSpPr>
          <p:cNvPr id="712709" name="Line 5"/>
          <p:cNvSpPr>
            <a:spLocks noChangeShapeType="1"/>
          </p:cNvSpPr>
          <p:nvPr/>
        </p:nvSpPr>
        <p:spPr bwMode="auto">
          <a:xfrm flipV="1">
            <a:off x="6269038" y="3914775"/>
            <a:ext cx="1178204" cy="3175"/>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712710" name="Text Box 6"/>
          <p:cNvSpPr txBox="1">
            <a:spLocks noChangeArrowheads="1"/>
          </p:cNvSpPr>
          <p:nvPr/>
        </p:nvSpPr>
        <p:spPr bwMode="auto">
          <a:xfrm>
            <a:off x="7482738" y="3483005"/>
            <a:ext cx="16257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i="0" dirty="0" smtClean="0"/>
              <a:t>proton</a:t>
            </a:r>
          </a:p>
          <a:p>
            <a:r>
              <a:rPr lang="en-GB" altLang="en-US" sz="2800" i="0" dirty="0" smtClean="0"/>
              <a:t>920 GeV</a:t>
            </a:r>
            <a:endParaRPr lang="en-GB" altLang="en-US" sz="2800" i="0" dirty="0"/>
          </a:p>
        </p:txBody>
      </p:sp>
      <p:sp>
        <p:nvSpPr>
          <p:cNvPr id="712711" name="Line 7"/>
          <p:cNvSpPr>
            <a:spLocks noChangeShapeType="1"/>
          </p:cNvSpPr>
          <p:nvPr/>
        </p:nvSpPr>
        <p:spPr bwMode="auto">
          <a:xfrm>
            <a:off x="5508625" y="3914775"/>
            <a:ext cx="762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2712" name="Text Box 8"/>
          <p:cNvSpPr txBox="1">
            <a:spLocks noChangeArrowheads="1"/>
          </p:cNvSpPr>
          <p:nvPr/>
        </p:nvSpPr>
        <p:spPr bwMode="auto">
          <a:xfrm>
            <a:off x="2411760" y="3627438"/>
            <a:ext cx="32191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i="0" dirty="0"/>
              <a:t>electron </a:t>
            </a:r>
            <a:r>
              <a:rPr lang="en-GB" altLang="en-US" sz="2800" i="0" dirty="0" smtClean="0"/>
              <a:t>27.6 </a:t>
            </a:r>
            <a:r>
              <a:rPr lang="en-GB" altLang="en-US" sz="2800" i="0" dirty="0"/>
              <a:t>GeV</a:t>
            </a:r>
          </a:p>
        </p:txBody>
      </p:sp>
      <p:sp>
        <p:nvSpPr>
          <p:cNvPr id="712713" name="Text Box 9"/>
          <p:cNvSpPr txBox="1">
            <a:spLocks noChangeArrowheads="1"/>
          </p:cNvSpPr>
          <p:nvPr/>
        </p:nvSpPr>
        <p:spPr bwMode="auto">
          <a:xfrm>
            <a:off x="179388" y="3613150"/>
            <a:ext cx="13001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lgn="r"/>
            <a:r>
              <a:rPr lang="en-GB" altLang="en-US" sz="2800" b="1" i="0">
                <a:solidFill>
                  <a:schemeClr val="accent2"/>
                </a:solidFill>
                <a:sym typeface="Symbol" pitchFamily="18" charset="2"/>
              </a:rPr>
              <a:t></a:t>
            </a:r>
            <a:r>
              <a:rPr lang="en-GB" altLang="en-US" sz="2000" b="1" i="0">
                <a:solidFill>
                  <a:schemeClr val="accent2"/>
                </a:solidFill>
              </a:rPr>
              <a:t> </a:t>
            </a:r>
            <a:r>
              <a:rPr lang="en-GB" altLang="en-US" sz="2800" b="1" i="0">
                <a:solidFill>
                  <a:schemeClr val="accent2"/>
                </a:solidFill>
                <a:sym typeface="Symbol" pitchFamily="18" charset="2"/>
              </a:rPr>
              <a:t> </a:t>
            </a:r>
            <a:r>
              <a:rPr lang="en-GB" altLang="en-US" sz="2000" b="1" i="0">
                <a:solidFill>
                  <a:schemeClr val="accent2"/>
                </a:solidFill>
              </a:rPr>
              <a:t>stored high energy beams</a:t>
            </a:r>
          </a:p>
        </p:txBody>
      </p:sp>
      <p:sp>
        <p:nvSpPr>
          <p:cNvPr id="11275" name="Text Box 11"/>
          <p:cNvSpPr txBox="1">
            <a:spLocks noChangeArrowheads="1"/>
          </p:cNvSpPr>
          <p:nvPr/>
        </p:nvSpPr>
        <p:spPr bwMode="auto">
          <a:xfrm>
            <a:off x="1492250" y="5380038"/>
            <a:ext cx="705643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lgn="r"/>
            <a:r>
              <a:rPr lang="en-GB" altLang="en-US" sz="2800" i="0"/>
              <a:t>deep-inelastic electron-proton scattering</a:t>
            </a:r>
          </a:p>
          <a:p>
            <a:pPr algn="r"/>
            <a:r>
              <a:rPr lang="en-GB" altLang="en-US" sz="2800" i="0"/>
              <a:t>deep-elastic electron-quark scattering</a:t>
            </a:r>
          </a:p>
          <a:p>
            <a:pPr algn="r"/>
            <a:r>
              <a:rPr lang="en-GB" altLang="en-US" sz="2800" i="0"/>
              <a:t>new physics at the Fermi scale</a:t>
            </a:r>
            <a:r>
              <a:rPr lang="en-GB" altLang="en-US" sz="3200" b="1" i="0">
                <a:solidFill>
                  <a:srgbClr val="FF0000"/>
                </a:solidFill>
              </a:rPr>
              <a:t>?</a:t>
            </a:r>
          </a:p>
        </p:txBody>
      </p:sp>
      <p:sp>
        <p:nvSpPr>
          <p:cNvPr id="712720" name="Line 16"/>
          <p:cNvSpPr>
            <a:spLocks noChangeShapeType="1"/>
          </p:cNvSpPr>
          <p:nvPr/>
        </p:nvSpPr>
        <p:spPr bwMode="auto">
          <a:xfrm rot="-9092688">
            <a:off x="4927600" y="3270250"/>
            <a:ext cx="1012825" cy="698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2721" name="Line 17"/>
          <p:cNvSpPr>
            <a:spLocks noChangeShapeType="1"/>
          </p:cNvSpPr>
          <p:nvPr/>
        </p:nvSpPr>
        <p:spPr bwMode="auto">
          <a:xfrm rot="20150125" flipV="1">
            <a:off x="4267200" y="4779963"/>
            <a:ext cx="688975" cy="55562"/>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1280" name="Text Box 20"/>
          <p:cNvSpPr txBox="1">
            <a:spLocks noChangeArrowheads="1"/>
          </p:cNvSpPr>
          <p:nvPr/>
        </p:nvSpPr>
        <p:spPr bwMode="auto">
          <a:xfrm>
            <a:off x="179388" y="836613"/>
            <a:ext cx="89646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a:solidFill>
                  <a:srgbClr val="FF0000"/>
                </a:solidFill>
                <a:sym typeface="Symbol" pitchFamily="18" charset="2"/>
              </a:rPr>
              <a:t></a:t>
            </a:r>
            <a:r>
              <a:rPr lang="en-GB" altLang="en-US" sz="2800" i="0"/>
              <a:t> &gt;1992: Rutherford scattering at the Fermi scale</a:t>
            </a:r>
          </a:p>
        </p:txBody>
      </p:sp>
      <p:sp>
        <p:nvSpPr>
          <p:cNvPr id="16" name="Rectangle 4"/>
          <p:cNvSpPr>
            <a:spLocks noGrp="1" noChangeArrowheads="1"/>
          </p:cNvSpPr>
          <p:nvPr>
            <p:ph type="title"/>
          </p:nvPr>
        </p:nvSpPr>
        <p:spPr>
          <a:xfrm>
            <a:off x="2123728" y="115888"/>
            <a:ext cx="4168900" cy="639762"/>
          </a:xfrm>
        </p:spPr>
        <p:txBody>
          <a:bodyPr/>
          <a:lstStyle/>
          <a:p>
            <a:pPr eaLnBrk="1" hangingPunct="1">
              <a:defRPr/>
            </a:pPr>
            <a:r>
              <a:rPr lang="en-GB" dirty="0" smtClean="0">
                <a:latin typeface="Comic Sans MS" pitchFamily="66" charset="0"/>
              </a:rPr>
              <a:t>“The Origin of Mass”</a:t>
            </a:r>
          </a:p>
        </p:txBody>
      </p:sp>
    </p:spTree>
    <p:extLst>
      <p:ext uri="{BB962C8B-B14F-4D97-AF65-F5344CB8AC3E}">
        <p14:creationId xmlns:p14="http://schemas.microsoft.com/office/powerpoint/2010/main" val="33679632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12713"/>
                                        </p:tgtEl>
                                        <p:attrNameLst>
                                          <p:attrName>style.visibility</p:attrName>
                                        </p:attrNameLst>
                                      </p:cBhvr>
                                      <p:to>
                                        <p:strVal val="visible"/>
                                      </p:to>
                                    </p:set>
                                    <p:animEffect transition="in" filter="checkerboard(across)">
                                      <p:cBhvr>
                                        <p:cTn id="7" dur="500"/>
                                        <p:tgtEl>
                                          <p:spTgt spid="712713"/>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712710"/>
                                        </p:tgtEl>
                                        <p:attrNameLst>
                                          <p:attrName>style.visibility</p:attrName>
                                        </p:attrNameLst>
                                      </p:cBhvr>
                                      <p:to>
                                        <p:strVal val="visible"/>
                                      </p:to>
                                    </p:set>
                                    <p:anim calcmode="lin" valueType="num">
                                      <p:cBhvr additive="base">
                                        <p:cTn id="11" dur="500" fill="hold"/>
                                        <p:tgtEl>
                                          <p:spTgt spid="712710"/>
                                        </p:tgtEl>
                                        <p:attrNameLst>
                                          <p:attrName>ppt_x</p:attrName>
                                        </p:attrNameLst>
                                      </p:cBhvr>
                                      <p:tavLst>
                                        <p:tav tm="0">
                                          <p:val>
                                            <p:strVal val="1+#ppt_w/2"/>
                                          </p:val>
                                        </p:tav>
                                        <p:tav tm="100000">
                                          <p:val>
                                            <p:strVal val="#ppt_x"/>
                                          </p:val>
                                        </p:tav>
                                      </p:tavLst>
                                    </p:anim>
                                    <p:anim calcmode="lin" valueType="num">
                                      <p:cBhvr additive="base">
                                        <p:cTn id="12" dur="500" fill="hold"/>
                                        <p:tgtEl>
                                          <p:spTgt spid="7127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12712"/>
                                        </p:tgtEl>
                                        <p:attrNameLst>
                                          <p:attrName>style.visibility</p:attrName>
                                        </p:attrNameLst>
                                      </p:cBhvr>
                                      <p:to>
                                        <p:strVal val="visible"/>
                                      </p:to>
                                    </p:set>
                                    <p:anim calcmode="lin" valueType="num">
                                      <p:cBhvr additive="base">
                                        <p:cTn id="15" dur="500" fill="hold"/>
                                        <p:tgtEl>
                                          <p:spTgt spid="712712"/>
                                        </p:tgtEl>
                                        <p:attrNameLst>
                                          <p:attrName>ppt_x</p:attrName>
                                        </p:attrNameLst>
                                      </p:cBhvr>
                                      <p:tavLst>
                                        <p:tav tm="0">
                                          <p:val>
                                            <p:strVal val="0-#ppt_w/2"/>
                                          </p:val>
                                        </p:tav>
                                        <p:tav tm="100000">
                                          <p:val>
                                            <p:strVal val="#ppt_x"/>
                                          </p:val>
                                        </p:tav>
                                      </p:tavLst>
                                    </p:anim>
                                    <p:anim calcmode="lin" valueType="num">
                                      <p:cBhvr additive="base">
                                        <p:cTn id="16" dur="500" fill="hold"/>
                                        <p:tgtEl>
                                          <p:spTgt spid="71271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12709"/>
                                        </p:tgtEl>
                                        <p:attrNameLst>
                                          <p:attrName>style.visibility</p:attrName>
                                        </p:attrNameLst>
                                      </p:cBhvr>
                                      <p:to>
                                        <p:strVal val="visible"/>
                                      </p:to>
                                    </p:set>
                                    <p:anim calcmode="lin" valueType="num">
                                      <p:cBhvr additive="base">
                                        <p:cTn id="19" dur="500" fill="hold"/>
                                        <p:tgtEl>
                                          <p:spTgt spid="712709"/>
                                        </p:tgtEl>
                                        <p:attrNameLst>
                                          <p:attrName>ppt_x</p:attrName>
                                        </p:attrNameLst>
                                      </p:cBhvr>
                                      <p:tavLst>
                                        <p:tav tm="0">
                                          <p:val>
                                            <p:strVal val="1+#ppt_w/2"/>
                                          </p:val>
                                        </p:tav>
                                        <p:tav tm="100000">
                                          <p:val>
                                            <p:strVal val="#ppt_x"/>
                                          </p:val>
                                        </p:tav>
                                      </p:tavLst>
                                    </p:anim>
                                    <p:anim calcmode="lin" valueType="num">
                                      <p:cBhvr additive="base">
                                        <p:cTn id="20" dur="500" fill="hold"/>
                                        <p:tgtEl>
                                          <p:spTgt spid="71270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12711"/>
                                        </p:tgtEl>
                                        <p:attrNameLst>
                                          <p:attrName>style.visibility</p:attrName>
                                        </p:attrNameLst>
                                      </p:cBhvr>
                                      <p:to>
                                        <p:strVal val="visible"/>
                                      </p:to>
                                    </p:set>
                                    <p:anim calcmode="lin" valueType="num">
                                      <p:cBhvr additive="base">
                                        <p:cTn id="23" dur="500" fill="hold"/>
                                        <p:tgtEl>
                                          <p:spTgt spid="712711"/>
                                        </p:tgtEl>
                                        <p:attrNameLst>
                                          <p:attrName>ppt_x</p:attrName>
                                        </p:attrNameLst>
                                      </p:cBhvr>
                                      <p:tavLst>
                                        <p:tav tm="0">
                                          <p:val>
                                            <p:strVal val="0-#ppt_w/2"/>
                                          </p:val>
                                        </p:tav>
                                        <p:tav tm="100000">
                                          <p:val>
                                            <p:strVal val="#ppt_x"/>
                                          </p:val>
                                        </p:tav>
                                      </p:tavLst>
                                    </p:anim>
                                    <p:anim calcmode="lin" valueType="num">
                                      <p:cBhvr additive="base">
                                        <p:cTn id="24" dur="500" fill="hold"/>
                                        <p:tgtEl>
                                          <p:spTgt spid="712711"/>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712720"/>
                                        </p:tgtEl>
                                        <p:attrNameLst>
                                          <p:attrName>style.visibility</p:attrName>
                                        </p:attrNameLst>
                                      </p:cBhvr>
                                      <p:to>
                                        <p:strVal val="visible"/>
                                      </p:to>
                                    </p:set>
                                    <p:animEffect transition="in" filter="wipe(down)">
                                      <p:cBhvr>
                                        <p:cTn id="28" dur="500"/>
                                        <p:tgtEl>
                                          <p:spTgt spid="71272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712721"/>
                                        </p:tgtEl>
                                        <p:attrNameLst>
                                          <p:attrName>style.visibility</p:attrName>
                                        </p:attrNameLst>
                                      </p:cBhvr>
                                      <p:to>
                                        <p:strVal val="visible"/>
                                      </p:to>
                                    </p:set>
                                    <p:animEffect transition="in" filter="wipe(right)">
                                      <p:cBhvr>
                                        <p:cTn id="31" dur="500"/>
                                        <p:tgtEl>
                                          <p:spTgt spid="712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9" grpId="0" animBg="1"/>
      <p:bldP spid="712710" grpId="0" autoUpdateAnimBg="0"/>
      <p:bldP spid="712711" grpId="0" animBg="1"/>
      <p:bldP spid="712713" grpId="0" autoUpdateAnimBg="0"/>
      <p:bldP spid="712720" grpId="0" animBg="1"/>
      <p:bldP spid="7127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181225"/>
            <a:ext cx="4608512" cy="2976563"/>
          </a:xfrm>
          <a:prstGeom prst="rect">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555" name="Text Box 3"/>
          <p:cNvSpPr txBox="1">
            <a:spLocks noChangeArrowheads="1"/>
          </p:cNvSpPr>
          <p:nvPr/>
        </p:nvSpPr>
        <p:spPr bwMode="auto">
          <a:xfrm>
            <a:off x="5605463" y="2349500"/>
            <a:ext cx="40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000"/>
              <a:t>Q</a:t>
            </a:r>
            <a:endParaRPr lang="en-US" altLang="en-US" sz="2000"/>
          </a:p>
        </p:txBody>
      </p:sp>
      <p:sp>
        <p:nvSpPr>
          <p:cNvPr id="580612" name="Rectangle 4"/>
          <p:cNvSpPr>
            <a:spLocks noGrp="1" noChangeArrowheads="1"/>
          </p:cNvSpPr>
          <p:nvPr>
            <p:ph type="title"/>
          </p:nvPr>
        </p:nvSpPr>
        <p:spPr>
          <a:xfrm>
            <a:off x="1691680" y="115888"/>
            <a:ext cx="5184576" cy="720725"/>
          </a:xfrm>
        </p:spPr>
        <p:txBody>
          <a:bodyPr/>
          <a:lstStyle/>
          <a:p>
            <a:pPr eaLnBrk="1" hangingPunct="1">
              <a:defRPr/>
            </a:pPr>
            <a:r>
              <a:rPr lang="en-GB" smtClean="0">
                <a:latin typeface="Comic Sans MS" pitchFamily="66" charset="0"/>
              </a:rPr>
              <a:t>Why Leptons </a:t>
            </a:r>
            <a:r>
              <a:rPr lang="en-GB" smtClean="0">
                <a:latin typeface="Comic Sans MS" pitchFamily="66" charset="0"/>
                <a:sym typeface="Symbol" pitchFamily="18" charset="2"/>
              </a:rPr>
              <a:t> Quarks </a:t>
            </a:r>
            <a:r>
              <a:rPr lang="en-GB" b="1" smtClean="0">
                <a:solidFill>
                  <a:srgbClr val="FF0000"/>
                </a:solidFill>
                <a:latin typeface="Comic Sans MS" pitchFamily="66" charset="0"/>
                <a:sym typeface="Symbol" pitchFamily="18" charset="2"/>
              </a:rPr>
              <a:t>?</a:t>
            </a:r>
          </a:p>
        </p:txBody>
      </p:sp>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17700"/>
            <a:ext cx="424815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107950" y="836613"/>
            <a:ext cx="68018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endParaRPr lang="en-GB" altLang="en-US" sz="800" i="0" dirty="0">
              <a:solidFill>
                <a:srgbClr val="FF3300"/>
              </a:solidFill>
            </a:endParaRPr>
          </a:p>
          <a:p>
            <a:r>
              <a:rPr lang="en-GB" altLang="en-US" sz="3600" b="1" i="0" dirty="0">
                <a:solidFill>
                  <a:srgbClr val="FF3300"/>
                </a:solidFill>
                <a:latin typeface="Times New Roman" pitchFamily="18" charset="0"/>
                <a:cs typeface="Times New Roman" pitchFamily="18" charset="0"/>
              </a:rPr>
              <a:t>● </a:t>
            </a:r>
            <a:r>
              <a:rPr lang="en-GB" altLang="en-US" sz="2800" i="0" dirty="0" smtClean="0"/>
              <a:t>how </a:t>
            </a:r>
            <a:r>
              <a:rPr lang="en-GB" altLang="en-US" sz="2800" i="0" dirty="0"/>
              <a:t>are leptons and quarks related </a:t>
            </a:r>
            <a:r>
              <a:rPr lang="en-GB" altLang="en-US" sz="3600" b="1" i="0" dirty="0">
                <a:solidFill>
                  <a:srgbClr val="FF0000"/>
                </a:solidFill>
              </a:rPr>
              <a:t>?</a:t>
            </a:r>
            <a:endParaRPr lang="el-GR" altLang="en-US" sz="3600" b="1" i="0" dirty="0">
              <a:solidFill>
                <a:srgbClr val="FF0000"/>
              </a:solidFill>
            </a:endParaRPr>
          </a:p>
        </p:txBody>
      </p:sp>
      <p:sp>
        <p:nvSpPr>
          <p:cNvPr id="23559" name="Text Box 7"/>
          <p:cNvSpPr txBox="1">
            <a:spLocks noChangeArrowheads="1"/>
          </p:cNvSpPr>
          <p:nvPr/>
        </p:nvSpPr>
        <p:spPr bwMode="auto">
          <a:xfrm>
            <a:off x="70437" y="5827911"/>
            <a:ext cx="81019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lgn="r"/>
            <a:endParaRPr lang="en-GB" altLang="en-US" sz="800" i="0" dirty="0">
              <a:solidFill>
                <a:srgbClr val="FF3300"/>
              </a:solidFill>
            </a:endParaRPr>
          </a:p>
          <a:p>
            <a:pPr algn="r"/>
            <a:r>
              <a:rPr lang="en-GB" altLang="en-US" sz="3600" b="1" i="0" dirty="0">
                <a:solidFill>
                  <a:srgbClr val="FF3300"/>
                </a:solidFill>
                <a:latin typeface="Times New Roman" pitchFamily="18" charset="0"/>
                <a:cs typeface="Times New Roman" pitchFamily="18" charset="0"/>
              </a:rPr>
              <a:t>● </a:t>
            </a:r>
            <a:r>
              <a:rPr lang="en-GB" altLang="en-US" sz="2800" i="0" dirty="0"/>
              <a:t>precision SM template </a:t>
            </a:r>
            <a:r>
              <a:rPr lang="en-GB" altLang="en-US" sz="2800" i="0" dirty="0" smtClean="0"/>
              <a:t>1976 for </a:t>
            </a:r>
            <a:r>
              <a:rPr lang="en-GB" altLang="en-US" sz="2800" i="0" dirty="0"/>
              <a:t>new physics </a:t>
            </a:r>
            <a:endParaRPr lang="el-GR" altLang="en-US" sz="2800" i="0" dirty="0"/>
          </a:p>
        </p:txBody>
      </p:sp>
      <p:sp>
        <p:nvSpPr>
          <p:cNvPr id="23560" name="Text Box 8"/>
          <p:cNvSpPr txBox="1">
            <a:spLocks noChangeArrowheads="1"/>
          </p:cNvSpPr>
          <p:nvPr/>
        </p:nvSpPr>
        <p:spPr bwMode="auto">
          <a:xfrm>
            <a:off x="2339752" y="5264373"/>
            <a:ext cx="2079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000" i="0" dirty="0">
                <a:solidFill>
                  <a:srgbClr val="FF0000"/>
                </a:solidFill>
              </a:rPr>
              <a:t>ICHEP76 Tbilisi</a:t>
            </a:r>
          </a:p>
        </p:txBody>
      </p:sp>
      <p:sp>
        <p:nvSpPr>
          <p:cNvPr id="23561" name="Text Box 9"/>
          <p:cNvSpPr txBox="1">
            <a:spLocks noChangeArrowheads="1"/>
          </p:cNvSpPr>
          <p:nvPr/>
        </p:nvSpPr>
        <p:spPr bwMode="auto">
          <a:xfrm>
            <a:off x="4500563" y="2420938"/>
            <a:ext cx="7937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000" i="0">
                <a:solidFill>
                  <a:schemeClr val="accent2"/>
                </a:solidFill>
              </a:rPr>
              <a:t>        </a:t>
            </a:r>
            <a:endParaRPr lang="en-US" altLang="en-US" sz="2000" i="0">
              <a:solidFill>
                <a:schemeClr val="accent2"/>
              </a:solidFill>
            </a:endParaRPr>
          </a:p>
        </p:txBody>
      </p:sp>
      <p:sp>
        <p:nvSpPr>
          <p:cNvPr id="23562" name="Arc 10"/>
          <p:cNvSpPr>
            <a:spLocks/>
          </p:cNvSpPr>
          <p:nvPr/>
        </p:nvSpPr>
        <p:spPr bwMode="auto">
          <a:xfrm rot="-2695818">
            <a:off x="5651500" y="2587625"/>
            <a:ext cx="358775" cy="409575"/>
          </a:xfrm>
          <a:custGeom>
            <a:avLst/>
            <a:gdLst>
              <a:gd name="T0" fmla="*/ 0 w 21600"/>
              <a:gd name="T1" fmla="*/ 0 h 21600"/>
              <a:gd name="T2" fmla="*/ 358775 w 21600"/>
              <a:gd name="T3" fmla="*/ 409575 h 21600"/>
              <a:gd name="T4" fmla="*/ 0 w 21600"/>
              <a:gd name="T5" fmla="*/ 40957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580619" name="Text Box 11"/>
          <p:cNvSpPr txBox="1">
            <a:spLocks noChangeArrowheads="1"/>
          </p:cNvSpPr>
          <p:nvPr/>
        </p:nvSpPr>
        <p:spPr bwMode="auto">
          <a:xfrm>
            <a:off x="5230241" y="3630613"/>
            <a:ext cx="3878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i="0">
                <a:solidFill>
                  <a:schemeClr val="accent2"/>
                </a:solidFill>
              </a:rPr>
              <a:t>|Re  +  new physics|</a:t>
            </a:r>
            <a:r>
              <a:rPr lang="en-GB" altLang="en-US" sz="2800" b="1" i="0" baseline="30000">
                <a:solidFill>
                  <a:schemeClr val="accent2"/>
                </a:solidFill>
              </a:rPr>
              <a:t>2</a:t>
            </a:r>
            <a:r>
              <a:rPr lang="en-GB" altLang="en-US" sz="2800" i="0">
                <a:solidFill>
                  <a:schemeClr val="accent2"/>
                </a:solidFill>
              </a:rPr>
              <a:t> ?</a:t>
            </a:r>
            <a:endParaRPr lang="en-US" altLang="en-US" sz="2800" i="0" dirty="0">
              <a:solidFill>
                <a:schemeClr val="accent2"/>
              </a:solidFill>
            </a:endParaRPr>
          </a:p>
        </p:txBody>
      </p:sp>
      <p:sp>
        <p:nvSpPr>
          <p:cNvPr id="13" name="TextBox 12"/>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14" name="Text Box 7"/>
              <p:cNvSpPr txBox="1">
                <a:spLocks noChangeArrowheads="1"/>
              </p:cNvSpPr>
              <p:nvPr/>
            </p:nvSpPr>
            <p:spPr bwMode="auto">
              <a:xfrm>
                <a:off x="5148065" y="5085184"/>
                <a:ext cx="3286476" cy="65171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lgn="r"/>
                <a:endParaRPr lang="en-GB" altLang="en-US" sz="800" i="0" dirty="0" smtClean="0">
                  <a:solidFill>
                    <a:srgbClr val="FF3300"/>
                  </a:solidFill>
                </a:endParaRPr>
              </a:p>
              <a:p>
                <a:pPr algn="r"/>
                <a:r>
                  <a:rPr lang="en-GB" altLang="en-US" sz="2800" i="0" dirty="0"/>
                  <a:t>a</a:t>
                </a:r>
                <a:r>
                  <a:rPr lang="en-GB" altLang="en-US" sz="2800" i="0" dirty="0" smtClean="0"/>
                  <a:t>nd CC </a:t>
                </a:r>
                <a14:m>
                  <m:oMath xmlns:m="http://schemas.openxmlformats.org/officeDocument/2006/math">
                    <m:sSup>
                      <m:sSupPr>
                        <m:ctrlPr>
                          <a:rPr lang="en-GB" altLang="en-US" sz="2800" i="1" smtClean="0">
                            <a:latin typeface="Cambria Math" panose="02040503050406030204" pitchFamily="18" charset="0"/>
                          </a:rPr>
                        </m:ctrlPr>
                      </m:sSupPr>
                      <m:e>
                        <m:r>
                          <a:rPr lang="en-GB" altLang="en-US" sz="2800" b="0" i="1" smtClean="0">
                            <a:latin typeface="Cambria Math" panose="02040503050406030204" pitchFamily="18" charset="0"/>
                          </a:rPr>
                          <m:t>𝑒</m:t>
                        </m:r>
                      </m:e>
                      <m:sup>
                        <m:r>
                          <a:rPr lang="en-GB" altLang="en-US" sz="2800" i="1" smtClean="0">
                            <a:latin typeface="Cambria Math" panose="02040503050406030204" pitchFamily="18" charset="0"/>
                            <a:ea typeface="Cambria Math" panose="02040503050406030204" pitchFamily="18" charset="0"/>
                          </a:rPr>
                          <m:t>±</m:t>
                        </m:r>
                      </m:sup>
                    </m:sSup>
                    <m:r>
                      <a:rPr lang="en-GB" altLang="en-US" sz="2800" b="0" i="1" smtClean="0">
                        <a:latin typeface="Cambria Math" panose="02040503050406030204" pitchFamily="18" charset="0"/>
                      </a:rPr>
                      <m:t>𝑞</m:t>
                    </m:r>
                    <m:r>
                      <a:rPr lang="en-GB" altLang="en-US" sz="2800" b="0" i="1" smtClean="0">
                        <a:latin typeface="Cambria Math" panose="02040503050406030204" pitchFamily="18" charset="0"/>
                        <a:ea typeface="Cambria Math" panose="02040503050406030204" pitchFamily="18" charset="0"/>
                      </a:rPr>
                      <m:t>→</m:t>
                    </m:r>
                    <m:acc>
                      <m:accPr>
                        <m:chr m:val="̅"/>
                        <m:ctrlPr>
                          <a:rPr lang="en-GB" altLang="en-US" sz="2800" b="0" i="1" smtClean="0">
                            <a:latin typeface="Cambria Math" panose="02040503050406030204" pitchFamily="18" charset="0"/>
                            <a:ea typeface="Cambria Math" panose="02040503050406030204" pitchFamily="18" charset="0"/>
                          </a:rPr>
                        </m:ctrlPr>
                      </m:accPr>
                      <m:e>
                        <m:r>
                          <a:rPr lang="en-GB" altLang="en-US" sz="2800" b="0" i="1" smtClean="0">
                            <a:latin typeface="Cambria Math" panose="02040503050406030204" pitchFamily="18" charset="0"/>
                            <a:ea typeface="Cambria Math" panose="02040503050406030204" pitchFamily="18" charset="0"/>
                          </a:rPr>
                          <m:t>𝜈</m:t>
                        </m:r>
                      </m:e>
                    </m:acc>
                    <m:r>
                      <a:rPr lang="en-GB" altLang="en-US" sz="2800" b="0" i="1" smtClean="0">
                        <a:latin typeface="Cambria Math" panose="02040503050406030204" pitchFamily="18" charset="0"/>
                        <a:ea typeface="Cambria Math" panose="02040503050406030204" pitchFamily="18" charset="0"/>
                      </a:rPr>
                      <m:t>/</m:t>
                    </m:r>
                    <m:r>
                      <a:rPr lang="en-GB" altLang="en-US" sz="2800" b="0" i="1" smtClean="0">
                        <a:latin typeface="Cambria Math" panose="02040503050406030204" pitchFamily="18" charset="0"/>
                        <a:ea typeface="Cambria Math" panose="02040503050406030204" pitchFamily="18" charset="0"/>
                      </a:rPr>
                      <m:t>𝜈</m:t>
                    </m:r>
                    <m:r>
                      <a:rPr lang="en-GB" altLang="en-US" sz="2800" b="0" i="1" smtClean="0">
                        <a:latin typeface="Cambria Math" panose="02040503050406030204" pitchFamily="18" charset="0"/>
                        <a:ea typeface="Cambria Math" panose="02040503050406030204" pitchFamily="18" charset="0"/>
                      </a:rPr>
                      <m:t>𝑞</m:t>
                    </m:r>
                  </m:oMath>
                </a14:m>
                <a:endParaRPr lang="el-GR" altLang="en-US" sz="2800" i="0" dirty="0"/>
              </a:p>
            </p:txBody>
          </p:sp>
        </mc:Choice>
        <mc:Fallback xmlns="">
          <p:sp>
            <p:nvSpPr>
              <p:cNvPr id="14" name="Text Box 7"/>
              <p:cNvSpPr txBox="1">
                <a:spLocks noRot="1" noChangeAspect="1" noMove="1" noResize="1" noEditPoints="1" noAdjustHandles="1" noChangeArrowheads="1" noChangeShapeType="1" noTextEdit="1"/>
              </p:cNvSpPr>
              <p:nvPr/>
            </p:nvSpPr>
            <p:spPr bwMode="auto">
              <a:xfrm>
                <a:off x="5148065" y="5085184"/>
                <a:ext cx="3286476" cy="651717"/>
              </a:xfrm>
              <a:prstGeom prst="rect">
                <a:avLst/>
              </a:prstGeom>
              <a:blipFill>
                <a:blip r:embed="rId4"/>
                <a:stretch>
                  <a:fillRect l="-2778" b="-261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1447066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0619"/>
                                        </p:tgtEl>
                                        <p:attrNameLst>
                                          <p:attrName>style.visibility</p:attrName>
                                        </p:attrNameLst>
                                      </p:cBhvr>
                                      <p:to>
                                        <p:strVal val="visible"/>
                                      </p:to>
                                    </p:set>
                                    <p:animEffect transition="in" filter="dissolve">
                                      <p:cBhvr>
                                        <p:cTn id="7" dur="1000"/>
                                        <p:tgtEl>
                                          <p:spTgt spid="580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9" name="Text Box 11"/>
          <p:cNvSpPr txBox="1">
            <a:spLocks noChangeArrowheads="1"/>
          </p:cNvSpPr>
          <p:nvPr/>
        </p:nvSpPr>
        <p:spPr bwMode="auto">
          <a:xfrm>
            <a:off x="287338" y="1409700"/>
            <a:ext cx="910907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800" b="1" i="0" dirty="0">
                <a:solidFill>
                  <a:srgbClr val="FF0000"/>
                </a:solidFill>
                <a:sym typeface="Symbol" panose="05050102010706020507" pitchFamily="18" charset="2"/>
              </a:rPr>
              <a:t></a:t>
            </a:r>
            <a:r>
              <a:rPr lang="en-GB" altLang="en-US" sz="2800" i="0" dirty="0"/>
              <a:t> challenge: different particle species </a:t>
            </a:r>
            <a:r>
              <a:rPr lang="en-GB" altLang="en-US" sz="2800" i="0" dirty="0" smtClean="0"/>
              <a:t>in </a:t>
            </a:r>
            <a:r>
              <a:rPr lang="en-GB" altLang="en-US" sz="2800" i="0" dirty="0"/>
              <a:t>collision</a:t>
            </a:r>
          </a:p>
          <a:p>
            <a:r>
              <a:rPr lang="en-GB" altLang="en-US" sz="2800" i="0" dirty="0"/>
              <a:t>   27.6 GeV electrons + 920 GeV protons</a:t>
            </a:r>
            <a:r>
              <a:rPr lang="en-GB" altLang="en-US" sz="3600" i="0" dirty="0">
                <a:solidFill>
                  <a:schemeClr val="accent2"/>
                </a:solidFill>
              </a:rPr>
              <a:t> </a:t>
            </a:r>
            <a:r>
              <a:rPr lang="en-GB" altLang="en-US" sz="3200" b="1" i="0" dirty="0">
                <a:solidFill>
                  <a:schemeClr val="accent2"/>
                </a:solidFill>
              </a:rPr>
              <a:t> </a:t>
            </a:r>
          </a:p>
        </p:txBody>
      </p:sp>
      <p:pic>
        <p:nvPicPr>
          <p:cNvPr id="12290" name="Picture 2" descr="DESY_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2590800"/>
            <a:ext cx="56102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Line 3"/>
          <p:cNvSpPr>
            <a:spLocks noChangeShapeType="1"/>
          </p:cNvSpPr>
          <p:nvPr/>
        </p:nvSpPr>
        <p:spPr bwMode="auto">
          <a:xfrm flipH="1" flipV="1">
            <a:off x="4252913" y="3733800"/>
            <a:ext cx="762000" cy="0"/>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2292" name="Text Box 4"/>
          <p:cNvSpPr txBox="1">
            <a:spLocks noChangeArrowheads="1"/>
          </p:cNvSpPr>
          <p:nvPr/>
        </p:nvSpPr>
        <p:spPr bwMode="auto">
          <a:xfrm>
            <a:off x="4024313" y="37338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000" i="0">
                <a:solidFill>
                  <a:srgbClr val="FFFF00"/>
                </a:solidFill>
              </a:rPr>
              <a:t>electrons</a:t>
            </a:r>
          </a:p>
        </p:txBody>
      </p:sp>
      <p:sp>
        <p:nvSpPr>
          <p:cNvPr id="12293" name="Line 5"/>
          <p:cNvSpPr>
            <a:spLocks noChangeShapeType="1"/>
          </p:cNvSpPr>
          <p:nvPr/>
        </p:nvSpPr>
        <p:spPr bwMode="auto">
          <a:xfrm rot="469424" flipH="1" flipV="1">
            <a:off x="3027363" y="5105400"/>
            <a:ext cx="838200" cy="74613"/>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2294" name="Text Box 6"/>
          <p:cNvSpPr txBox="1">
            <a:spLocks noChangeArrowheads="1"/>
          </p:cNvSpPr>
          <p:nvPr/>
        </p:nvSpPr>
        <p:spPr bwMode="auto">
          <a:xfrm rot="849843">
            <a:off x="2728913" y="5257800"/>
            <a:ext cx="1085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000" i="0">
                <a:solidFill>
                  <a:srgbClr val="FFFF00"/>
                </a:solidFill>
              </a:rPr>
              <a:t>protons</a:t>
            </a:r>
          </a:p>
        </p:txBody>
      </p:sp>
      <p:sp>
        <p:nvSpPr>
          <p:cNvPr id="12295" name="Text Box 7"/>
          <p:cNvSpPr txBox="1">
            <a:spLocks noChangeArrowheads="1"/>
          </p:cNvSpPr>
          <p:nvPr/>
        </p:nvSpPr>
        <p:spPr bwMode="auto">
          <a:xfrm>
            <a:off x="3109913" y="3886200"/>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1800" i="0">
                <a:solidFill>
                  <a:srgbClr val="FFFF00"/>
                </a:solidFill>
              </a:rPr>
              <a:t>H1</a:t>
            </a:r>
          </a:p>
        </p:txBody>
      </p:sp>
      <p:sp>
        <p:nvSpPr>
          <p:cNvPr id="12296" name="Text Box 8"/>
          <p:cNvSpPr txBox="1">
            <a:spLocks noChangeArrowheads="1"/>
          </p:cNvSpPr>
          <p:nvPr/>
        </p:nvSpPr>
        <p:spPr bwMode="auto">
          <a:xfrm>
            <a:off x="5167313" y="3352800"/>
            <a:ext cx="100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1800" i="0">
                <a:solidFill>
                  <a:srgbClr val="FFFF00"/>
                </a:solidFill>
              </a:rPr>
              <a:t>Hermes</a:t>
            </a:r>
          </a:p>
        </p:txBody>
      </p:sp>
      <p:sp>
        <p:nvSpPr>
          <p:cNvPr id="708617" name="AutoShape 9"/>
          <p:cNvSpPr>
            <a:spLocks noChangeArrowheads="1"/>
          </p:cNvSpPr>
          <p:nvPr/>
        </p:nvSpPr>
        <p:spPr bwMode="auto">
          <a:xfrm>
            <a:off x="7092950" y="2060575"/>
            <a:ext cx="833438" cy="288925"/>
          </a:xfrm>
          <a:prstGeom prst="leftArrow">
            <a:avLst>
              <a:gd name="adj1" fmla="val 50000"/>
              <a:gd name="adj2" fmla="val 7211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endParaRPr lang="en-GB" altLang="en-US"/>
          </a:p>
        </p:txBody>
      </p:sp>
      <p:sp>
        <p:nvSpPr>
          <p:cNvPr id="708620" name="Rectangle 12"/>
          <p:cNvSpPr>
            <a:spLocks noGrp="1" noChangeArrowheads="1"/>
          </p:cNvSpPr>
          <p:nvPr>
            <p:ph type="title"/>
          </p:nvPr>
        </p:nvSpPr>
        <p:spPr>
          <a:xfrm>
            <a:off x="1547664" y="44450"/>
            <a:ext cx="6194425" cy="1143000"/>
          </a:xfrm>
        </p:spPr>
        <p:txBody>
          <a:bodyPr/>
          <a:lstStyle/>
          <a:p>
            <a:pPr eaLnBrk="1" hangingPunct="1">
              <a:defRPr/>
            </a:pPr>
            <a:r>
              <a:rPr lang="en-GB" dirty="0" smtClean="0">
                <a:latin typeface="Comic Sans MS" pitchFamily="66" charset="0"/>
              </a:rPr>
              <a:t>A </a:t>
            </a:r>
            <a:r>
              <a:rPr lang="en-GB" dirty="0">
                <a:latin typeface="Comic Sans MS" pitchFamily="66" charset="0"/>
              </a:rPr>
              <a:t>P</a:t>
            </a:r>
            <a:r>
              <a:rPr lang="en-GB" dirty="0" smtClean="0">
                <a:latin typeface="Comic Sans MS" pitchFamily="66" charset="0"/>
              </a:rPr>
              <a:t>recision Collider at the Fermi Scale: HERA @ DESY</a:t>
            </a:r>
          </a:p>
        </p:txBody>
      </p:sp>
      <p:sp>
        <p:nvSpPr>
          <p:cNvPr id="12301" name="Text Box 13"/>
          <p:cNvSpPr txBox="1">
            <a:spLocks noChangeArrowheads="1"/>
          </p:cNvSpPr>
          <p:nvPr/>
        </p:nvSpPr>
        <p:spPr bwMode="auto">
          <a:xfrm>
            <a:off x="595313" y="3810000"/>
            <a:ext cx="1457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algn="r"/>
            <a:r>
              <a:rPr lang="en-GB" altLang="en-US" sz="3200" b="1" i="0">
                <a:solidFill>
                  <a:schemeClr val="accent2"/>
                </a:solidFill>
              </a:rPr>
              <a:t>HERA</a:t>
            </a:r>
          </a:p>
          <a:p>
            <a:pPr algn="r"/>
            <a:r>
              <a:rPr lang="en-GB" altLang="en-US" sz="2400" i="0">
                <a:solidFill>
                  <a:schemeClr val="accent2"/>
                </a:solidFill>
              </a:rPr>
              <a:t>DESY</a:t>
            </a:r>
          </a:p>
          <a:p>
            <a:pPr algn="r"/>
            <a:r>
              <a:rPr lang="en-GB" altLang="en-US" sz="2400" i="0">
                <a:solidFill>
                  <a:schemeClr val="accent2"/>
                </a:solidFill>
              </a:rPr>
              <a:t>Hamburg</a:t>
            </a:r>
          </a:p>
        </p:txBody>
      </p:sp>
      <p:sp>
        <p:nvSpPr>
          <p:cNvPr id="12302" name="Text Box 14"/>
          <p:cNvSpPr txBox="1">
            <a:spLocks noChangeArrowheads="1"/>
          </p:cNvSpPr>
          <p:nvPr/>
        </p:nvSpPr>
        <p:spPr bwMode="auto">
          <a:xfrm>
            <a:off x="7072313" y="4367213"/>
            <a:ext cx="81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1800" i="0">
                <a:solidFill>
                  <a:srgbClr val="FFFF00"/>
                </a:solidFill>
              </a:rPr>
              <a:t>ZEUS</a:t>
            </a:r>
          </a:p>
        </p:txBody>
      </p:sp>
      <p:sp>
        <p:nvSpPr>
          <p:cNvPr id="708623" name="Text Box 15"/>
          <p:cNvSpPr txBox="1">
            <a:spLocks noChangeArrowheads="1"/>
          </p:cNvSpPr>
          <p:nvPr/>
        </p:nvSpPr>
        <p:spPr bwMode="auto">
          <a:xfrm>
            <a:off x="7451725" y="1973263"/>
            <a:ext cx="1697038" cy="51911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800"/>
              <a:t>uud</a:t>
            </a:r>
            <a:r>
              <a:rPr lang="en-GB" altLang="en-US" sz="2800" i="0"/>
              <a:t> +sea</a:t>
            </a:r>
            <a:r>
              <a:rPr lang="en-GB" altLang="en-US" sz="2800"/>
              <a:t> </a:t>
            </a:r>
          </a:p>
        </p:txBody>
      </p:sp>
      <p:sp>
        <p:nvSpPr>
          <p:cNvPr id="708624" name="AutoShape 16"/>
          <p:cNvSpPr>
            <a:spLocks noChangeArrowheads="1"/>
          </p:cNvSpPr>
          <p:nvPr/>
        </p:nvSpPr>
        <p:spPr bwMode="auto">
          <a:xfrm rot="9719701">
            <a:off x="1196975" y="2425700"/>
            <a:ext cx="877888" cy="211138"/>
          </a:xfrm>
          <a:prstGeom prst="leftArrow">
            <a:avLst>
              <a:gd name="adj1" fmla="val 50000"/>
              <a:gd name="adj2" fmla="val 10394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endParaRPr lang="en-GB" altLang="en-US"/>
          </a:p>
        </p:txBody>
      </p:sp>
      <p:sp>
        <p:nvSpPr>
          <p:cNvPr id="708625" name="Text Box 17"/>
          <p:cNvSpPr txBox="1">
            <a:spLocks noChangeArrowheads="1"/>
          </p:cNvSpPr>
          <p:nvPr/>
        </p:nvSpPr>
        <p:spPr bwMode="auto">
          <a:xfrm>
            <a:off x="179388" y="2565400"/>
            <a:ext cx="1208087" cy="51911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800" i="0"/>
              <a:t>lepton</a:t>
            </a:r>
          </a:p>
        </p:txBody>
      </p:sp>
      <p:pic>
        <p:nvPicPr>
          <p:cNvPr id="708626" name="Picture 18" descr="H1Logo_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229225"/>
            <a:ext cx="1295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8627" name="Text Box 19"/>
          <p:cNvSpPr txBox="1">
            <a:spLocks noChangeArrowheads="1"/>
          </p:cNvSpPr>
          <p:nvPr/>
        </p:nvSpPr>
        <p:spPr bwMode="auto">
          <a:xfrm>
            <a:off x="7935913" y="6092825"/>
            <a:ext cx="10937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algn="ctr"/>
            <a:r>
              <a:rPr lang="en-GB" altLang="en-US" i="0">
                <a:solidFill>
                  <a:schemeClr val="accent2"/>
                </a:solidFill>
              </a:rPr>
              <a:t>1992-2007</a:t>
            </a:r>
          </a:p>
          <a:p>
            <a:pPr algn="ctr"/>
            <a:r>
              <a:rPr lang="en-GB" altLang="en-US" i="0">
                <a:solidFill>
                  <a:schemeClr val="accent2"/>
                </a:solidFill>
              </a:rPr>
              <a:t>RIP</a:t>
            </a:r>
            <a:endParaRPr lang="en-US" altLang="en-US" i="0">
              <a:solidFill>
                <a:schemeClr val="accent2"/>
              </a:solidFill>
            </a:endParaRPr>
          </a:p>
        </p:txBody>
      </p:sp>
      <p:sp>
        <p:nvSpPr>
          <p:cNvPr id="20" name="TextBox 19"/>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Tree>
    <p:extLst>
      <p:ext uri="{BB962C8B-B14F-4D97-AF65-F5344CB8AC3E}">
        <p14:creationId xmlns:p14="http://schemas.microsoft.com/office/powerpoint/2010/main" val="3393648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1det_3d_col"/>
          <p:cNvPicPr>
            <a:picLocks noChangeAspect="1" noChangeArrowheads="1"/>
          </p:cNvPicPr>
          <p:nvPr/>
        </p:nvPicPr>
        <p:blipFill>
          <a:blip r:embed="rId2" cstate="print">
            <a:extLst>
              <a:ext uri="{28A0092B-C50C-407E-A947-70E740481C1C}">
                <a14:useLocalDpi xmlns:a14="http://schemas.microsoft.com/office/drawing/2010/main" val="0"/>
              </a:ext>
            </a:extLst>
          </a:blip>
          <a:srcRect b="24411"/>
          <a:stretch>
            <a:fillRect/>
          </a:stretch>
        </p:blipFill>
        <p:spPr bwMode="auto">
          <a:xfrm>
            <a:off x="228600" y="1143000"/>
            <a:ext cx="4962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9635" name="Rectangle 3"/>
          <p:cNvSpPr>
            <a:spLocks noGrp="1" noChangeArrowheads="1"/>
          </p:cNvSpPr>
          <p:nvPr>
            <p:ph type="title"/>
          </p:nvPr>
        </p:nvSpPr>
        <p:spPr>
          <a:xfrm>
            <a:off x="1475656" y="44624"/>
            <a:ext cx="6373788" cy="792162"/>
          </a:xfrm>
        </p:spPr>
        <p:txBody>
          <a:bodyPr/>
          <a:lstStyle/>
          <a:p>
            <a:pPr eaLnBrk="1" hangingPunct="1">
              <a:defRPr/>
            </a:pPr>
            <a:r>
              <a:rPr lang="en-GB" dirty="0" smtClean="0">
                <a:latin typeface="Comic Sans MS" pitchFamily="66" charset="0"/>
              </a:rPr>
              <a:t>The H1 experiment: day 1 (1992)</a:t>
            </a:r>
          </a:p>
        </p:txBody>
      </p:sp>
      <p:pic>
        <p:nvPicPr>
          <p:cNvPr id="13316" name="Picture 4" descr="H1-Detek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1600"/>
            <a:ext cx="3636963"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0" y="5867400"/>
            <a:ext cx="2366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3600" b="1" i="0">
                <a:solidFill>
                  <a:schemeClr val="accent2"/>
                </a:solidFill>
              </a:rPr>
              <a:t>           </a:t>
            </a:r>
          </a:p>
        </p:txBody>
      </p:sp>
      <p:sp>
        <p:nvSpPr>
          <p:cNvPr id="13318" name="Text Box 6"/>
          <p:cNvSpPr txBox="1">
            <a:spLocks noChangeArrowheads="1"/>
          </p:cNvSpPr>
          <p:nvPr/>
        </p:nvSpPr>
        <p:spPr bwMode="auto">
          <a:xfrm rot="1845287">
            <a:off x="0" y="5667375"/>
            <a:ext cx="1970088"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3600" b="1" i="0">
              <a:solidFill>
                <a:schemeClr val="accent2"/>
              </a:solidFill>
            </a:endParaRPr>
          </a:p>
          <a:p>
            <a:r>
              <a:rPr lang="en-GB" altLang="en-US" sz="3600" b="1" i="0">
                <a:solidFill>
                  <a:schemeClr val="accent2"/>
                </a:solidFill>
              </a:rPr>
              <a:t>         </a:t>
            </a:r>
          </a:p>
        </p:txBody>
      </p:sp>
      <p:sp>
        <p:nvSpPr>
          <p:cNvPr id="13319" name="Text Box 7"/>
          <p:cNvSpPr txBox="1">
            <a:spLocks noChangeArrowheads="1"/>
          </p:cNvSpPr>
          <p:nvPr/>
        </p:nvSpPr>
        <p:spPr bwMode="auto">
          <a:xfrm>
            <a:off x="2819400" y="5943600"/>
            <a:ext cx="253047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3600" b="1" i="0">
              <a:solidFill>
                <a:schemeClr val="accent2"/>
              </a:solidFill>
            </a:endParaRPr>
          </a:p>
        </p:txBody>
      </p:sp>
      <p:sp>
        <p:nvSpPr>
          <p:cNvPr id="13320" name="Text Box 8"/>
          <p:cNvSpPr txBox="1">
            <a:spLocks noChangeArrowheads="1"/>
          </p:cNvSpPr>
          <p:nvPr/>
        </p:nvSpPr>
        <p:spPr bwMode="auto">
          <a:xfrm>
            <a:off x="0" y="5715000"/>
            <a:ext cx="2073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3600" b="1" i="0">
              <a:solidFill>
                <a:schemeClr val="accent2"/>
              </a:solidFill>
            </a:endParaRPr>
          </a:p>
        </p:txBody>
      </p:sp>
      <mc:AlternateContent xmlns:mc="http://schemas.openxmlformats.org/markup-compatibility/2006" xmlns:a14="http://schemas.microsoft.com/office/drawing/2010/main">
        <mc:Choice Requires="a14">
          <p:sp>
            <p:nvSpPr>
              <p:cNvPr id="13321" name="Text Box 9"/>
              <p:cNvSpPr txBox="1">
                <a:spLocks noChangeArrowheads="1"/>
              </p:cNvSpPr>
              <p:nvPr/>
            </p:nvSpPr>
            <p:spPr bwMode="auto">
              <a:xfrm>
                <a:off x="323528" y="6212762"/>
                <a:ext cx="7892008" cy="5286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800" b="1" i="0" dirty="0" smtClean="0">
                    <a:solidFill>
                      <a:srgbClr val="FF0000"/>
                    </a:solidFill>
                    <a:sym typeface="Symbol" panose="05050102010706020507" pitchFamily="18" charset="2"/>
                  </a:rPr>
                  <a:t></a:t>
                </a:r>
                <a:r>
                  <a:rPr lang="en-GB" altLang="en-US" sz="2800" i="0" dirty="0" smtClean="0"/>
                  <a:t> asymmetric: forward (</a:t>
                </a:r>
                <a14:m>
                  <m:oMath xmlns:m="http://schemas.openxmlformats.org/officeDocument/2006/math">
                    <m:r>
                      <a:rPr lang="en-GB" altLang="en-US" sz="2800" i="1" smtClean="0">
                        <a:latin typeface="Cambria Math" panose="02040503050406030204" pitchFamily="18" charset="0"/>
                        <a:ea typeface="Cambria Math" panose="02040503050406030204" pitchFamily="18" charset="0"/>
                      </a:rPr>
                      <m:t>←</m:t>
                    </m:r>
                    <m:r>
                      <a:rPr lang="en-GB" altLang="en-US" sz="2800" b="0" i="1" smtClean="0">
                        <a:latin typeface="Cambria Math" panose="02040503050406030204" pitchFamily="18" charset="0"/>
                        <a:ea typeface="Cambria Math" panose="02040503050406030204" pitchFamily="18" charset="0"/>
                      </a:rPr>
                      <m:t>𝑝</m:t>
                    </m:r>
                  </m:oMath>
                </a14:m>
                <a:r>
                  <a:rPr lang="en-GB" altLang="en-US" sz="2800" i="0" dirty="0" smtClean="0"/>
                  <a:t>), backward (</a:t>
                </a:r>
                <a14:m>
                  <m:oMath xmlns:m="http://schemas.openxmlformats.org/officeDocument/2006/math">
                    <m:sSup>
                      <m:sSupPr>
                        <m:ctrlPr>
                          <a:rPr lang="en-GB" altLang="en-US" sz="2800" i="1" smtClean="0">
                            <a:latin typeface="Cambria Math" panose="02040503050406030204" pitchFamily="18" charset="0"/>
                          </a:rPr>
                        </m:ctrlPr>
                      </m:sSupPr>
                      <m:e>
                        <m:r>
                          <a:rPr lang="en-GB" altLang="en-US" sz="2800" b="0" i="1" smtClean="0">
                            <a:latin typeface="Cambria Math" panose="02040503050406030204" pitchFamily="18" charset="0"/>
                          </a:rPr>
                          <m:t>𝑒</m:t>
                        </m:r>
                      </m:e>
                      <m:sup>
                        <m:r>
                          <a:rPr lang="en-GB" altLang="en-US" sz="2800" i="1" smtClean="0">
                            <a:latin typeface="Cambria Math" panose="02040503050406030204" pitchFamily="18" charset="0"/>
                            <a:ea typeface="Cambria Math" panose="02040503050406030204" pitchFamily="18" charset="0"/>
                          </a:rPr>
                          <m:t>±</m:t>
                        </m:r>
                      </m:sup>
                    </m:sSup>
                    <m:r>
                      <a:rPr lang="en-GB" altLang="en-US" sz="2800" i="1" smtClean="0">
                        <a:latin typeface="Cambria Math" panose="02040503050406030204" pitchFamily="18" charset="0"/>
                        <a:ea typeface="Cambria Math" panose="02040503050406030204" pitchFamily="18" charset="0"/>
                      </a:rPr>
                      <m:t>→</m:t>
                    </m:r>
                  </m:oMath>
                </a14:m>
                <a:r>
                  <a:rPr lang="en-GB" altLang="en-US" sz="2800" i="0" dirty="0" smtClean="0"/>
                  <a:t>)</a:t>
                </a:r>
                <a:endParaRPr lang="en-GB" altLang="en-US" sz="2800" i="0" dirty="0"/>
              </a:p>
            </p:txBody>
          </p:sp>
        </mc:Choice>
        <mc:Fallback xmlns="">
          <p:sp>
            <p:nvSpPr>
              <p:cNvPr id="13321" name="Text Box 9"/>
              <p:cNvSpPr txBox="1">
                <a:spLocks noRot="1" noChangeAspect="1" noMove="1" noResize="1" noEditPoints="1" noAdjustHandles="1" noChangeArrowheads="1" noChangeShapeType="1" noTextEdit="1"/>
              </p:cNvSpPr>
              <p:nvPr/>
            </p:nvSpPr>
            <p:spPr bwMode="auto">
              <a:xfrm>
                <a:off x="323528" y="6212762"/>
                <a:ext cx="7892008" cy="528606"/>
              </a:xfrm>
              <a:prstGeom prst="rect">
                <a:avLst/>
              </a:prstGeom>
              <a:blipFill>
                <a:blip r:embed="rId4"/>
                <a:stretch>
                  <a:fillRect l="-1544" t="-11494" r="-772" b="-3218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3322" name="Line 10"/>
          <p:cNvSpPr>
            <a:spLocks noChangeShapeType="1"/>
          </p:cNvSpPr>
          <p:nvPr/>
        </p:nvSpPr>
        <p:spPr bwMode="auto">
          <a:xfrm flipV="1">
            <a:off x="4419600" y="2133600"/>
            <a:ext cx="609600" cy="3810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323" name="Line 11"/>
          <p:cNvSpPr>
            <a:spLocks noChangeShapeType="1"/>
          </p:cNvSpPr>
          <p:nvPr/>
        </p:nvSpPr>
        <p:spPr bwMode="auto">
          <a:xfrm flipV="1">
            <a:off x="228600" y="4572000"/>
            <a:ext cx="609600" cy="381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3324" name="Text Box 12"/>
          <p:cNvSpPr txBox="1">
            <a:spLocks noChangeArrowheads="1"/>
          </p:cNvSpPr>
          <p:nvPr/>
        </p:nvSpPr>
        <p:spPr bwMode="auto">
          <a:xfrm rot="-1825140">
            <a:off x="3962400" y="1752600"/>
            <a:ext cx="1265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400" b="1" i="0"/>
              <a:t>protons</a:t>
            </a:r>
          </a:p>
        </p:txBody>
      </p:sp>
      <p:sp>
        <p:nvSpPr>
          <p:cNvPr id="13325" name="Text Box 13"/>
          <p:cNvSpPr txBox="1">
            <a:spLocks noChangeArrowheads="1"/>
          </p:cNvSpPr>
          <p:nvPr/>
        </p:nvSpPr>
        <p:spPr bwMode="auto">
          <a:xfrm rot="-1884883">
            <a:off x="0" y="4800600"/>
            <a:ext cx="1522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400" b="1" i="0"/>
              <a:t>electrons</a:t>
            </a:r>
          </a:p>
        </p:txBody>
      </p:sp>
      <p:sp>
        <p:nvSpPr>
          <p:cNvPr id="13326" name="Line 14"/>
          <p:cNvSpPr>
            <a:spLocks noChangeShapeType="1"/>
          </p:cNvSpPr>
          <p:nvPr/>
        </p:nvSpPr>
        <p:spPr bwMode="auto">
          <a:xfrm flipH="1" flipV="1">
            <a:off x="7696200" y="3200400"/>
            <a:ext cx="6858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3327" name="Text Box 15"/>
          <p:cNvSpPr txBox="1">
            <a:spLocks noChangeArrowheads="1"/>
          </p:cNvSpPr>
          <p:nvPr/>
        </p:nvSpPr>
        <p:spPr bwMode="auto">
          <a:xfrm>
            <a:off x="7543800" y="33528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000" i="0">
                <a:solidFill>
                  <a:schemeClr val="bg1"/>
                </a:solidFill>
              </a:rPr>
              <a:t>electrons</a:t>
            </a:r>
          </a:p>
        </p:txBody>
      </p:sp>
      <p:pic>
        <p:nvPicPr>
          <p:cNvPr id="13328" name="Picture 16" descr="40"/>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24171" t="52762" r="57375" b="7095"/>
          <a:stretch>
            <a:fillRect/>
          </a:stretch>
        </p:blipFill>
        <p:spPr bwMode="auto">
          <a:xfrm>
            <a:off x="7069138" y="3933825"/>
            <a:ext cx="320675" cy="946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17" descr="40"/>
          <p:cNvPicPr>
            <a:picLocks noChangeAspect="1" noChangeArrowheads="1"/>
          </p:cNvPicPr>
          <p:nvPr/>
        </p:nvPicPr>
        <p:blipFill>
          <a:blip r:embed="rId6">
            <a:extLst>
              <a:ext uri="{28A0092B-C50C-407E-A947-70E740481C1C}">
                <a14:useLocalDpi xmlns:a14="http://schemas.microsoft.com/office/drawing/2010/main" val="0"/>
              </a:ext>
            </a:extLst>
          </a:blip>
          <a:srcRect l="24171" t="52762" r="57375" b="7095"/>
          <a:stretch>
            <a:fillRect/>
          </a:stretch>
        </p:blipFill>
        <p:spPr bwMode="auto">
          <a:xfrm>
            <a:off x="1682386" y="4623334"/>
            <a:ext cx="250825" cy="73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Tree>
    <p:extLst>
      <p:ext uri="{BB962C8B-B14F-4D97-AF65-F5344CB8AC3E}">
        <p14:creationId xmlns:p14="http://schemas.microsoft.com/office/powerpoint/2010/main" val="2874067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41" t="13299" r="12305" b="13044"/>
          <a:stretch/>
        </p:blipFill>
        <p:spPr>
          <a:xfrm>
            <a:off x="107504" y="944069"/>
            <a:ext cx="8856984" cy="5797299"/>
          </a:xfrm>
          <a:prstGeom prst="rect">
            <a:avLst/>
          </a:prstGeom>
        </p:spPr>
      </p:pic>
      <p:pic>
        <p:nvPicPr>
          <p:cNvPr id="5" name="Picture 17" descr="40"/>
          <p:cNvPicPr>
            <a:picLocks noChangeAspect="1" noChangeArrowheads="1"/>
          </p:cNvPicPr>
          <p:nvPr/>
        </p:nvPicPr>
        <p:blipFill>
          <a:blip r:embed="rId3">
            <a:extLst>
              <a:ext uri="{28A0092B-C50C-407E-A947-70E740481C1C}">
                <a14:useLocalDpi xmlns:a14="http://schemas.microsoft.com/office/drawing/2010/main" val="0"/>
              </a:ext>
            </a:extLst>
          </a:blip>
          <a:srcRect l="24171" t="52762" r="57375" b="7095"/>
          <a:stretch>
            <a:fillRect/>
          </a:stretch>
        </p:blipFill>
        <p:spPr bwMode="auto">
          <a:xfrm>
            <a:off x="7668344" y="4870648"/>
            <a:ext cx="390649" cy="115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title"/>
          </p:nvPr>
        </p:nvSpPr>
        <p:spPr>
          <a:xfrm>
            <a:off x="2051720" y="115888"/>
            <a:ext cx="5400600" cy="588602"/>
          </a:xfrm>
        </p:spPr>
        <p:txBody>
          <a:bodyPr/>
          <a:lstStyle/>
          <a:p>
            <a:pPr eaLnBrk="1" hangingPunct="1">
              <a:defRPr/>
            </a:pPr>
            <a:r>
              <a:rPr lang="en-GB" dirty="0" smtClean="0">
                <a:latin typeface="Comic Sans MS" pitchFamily="66" charset="0"/>
              </a:rPr>
              <a:t>The H1 experiment: 2007</a:t>
            </a:r>
          </a:p>
        </p:txBody>
      </p:sp>
      <p:sp>
        <p:nvSpPr>
          <p:cNvPr id="11" name="Rectangle 10"/>
          <p:cNvSpPr/>
          <p:nvPr/>
        </p:nvSpPr>
        <p:spPr bwMode="auto">
          <a:xfrm>
            <a:off x="467544" y="908720"/>
            <a:ext cx="2016224" cy="399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9" name="TextBox 8"/>
          <p:cNvSpPr txBox="1"/>
          <p:nvPr/>
        </p:nvSpPr>
        <p:spPr>
          <a:xfrm>
            <a:off x="251520" y="973938"/>
            <a:ext cx="3889526" cy="369332"/>
          </a:xfrm>
          <a:prstGeom prst="rect">
            <a:avLst/>
          </a:prstGeom>
          <a:noFill/>
        </p:spPr>
        <p:txBody>
          <a:bodyPr wrap="none" rtlCol="0">
            <a:spAutoFit/>
          </a:bodyPr>
          <a:lstStyle/>
          <a:p>
            <a:r>
              <a:rPr lang="en-GB" sz="1800" dirty="0" smtClean="0">
                <a:solidFill>
                  <a:schemeClr val="tx1"/>
                </a:solidFill>
                <a:latin typeface="Times New Roman" panose="02020603050405020304" pitchFamily="18" charset="0"/>
                <a:cs typeface="Times New Roman" panose="02020603050405020304" pitchFamily="18" charset="0"/>
              </a:rPr>
              <a:t>+ </a:t>
            </a:r>
            <a:r>
              <a:rPr lang="en-GB" sz="1800" b="1" dirty="0" smtClean="0">
                <a:solidFill>
                  <a:schemeClr val="tx1"/>
                </a:solidFill>
                <a:latin typeface="Times New Roman" panose="02020603050405020304" pitchFamily="18" charset="0"/>
                <a:cs typeface="Times New Roman" panose="02020603050405020304" pitchFamily="18" charset="0"/>
              </a:rPr>
              <a:t>electron </a:t>
            </a:r>
            <a:r>
              <a:rPr lang="en-GB" sz="1800" b="1" dirty="0" err="1" smtClean="0">
                <a:solidFill>
                  <a:schemeClr val="tx1"/>
                </a:solidFill>
                <a:latin typeface="Times New Roman" panose="02020603050405020304" pitchFamily="18" charset="0"/>
                <a:cs typeface="Times New Roman" panose="02020603050405020304" pitchFamily="18" charset="0"/>
              </a:rPr>
              <a:t>polarimeter</a:t>
            </a:r>
            <a:r>
              <a:rPr lang="en-GB" sz="1800" b="1" dirty="0" smtClean="0">
                <a:solidFill>
                  <a:schemeClr val="tx1"/>
                </a:solidFill>
                <a:latin typeface="Times New Roman" panose="02020603050405020304" pitchFamily="18" charset="0"/>
                <a:cs typeface="Times New Roman" panose="02020603050405020304" pitchFamily="18" charset="0"/>
              </a:rPr>
              <a:t> + spin rotators</a:t>
            </a:r>
            <a:endParaRPr lang="en-GB" sz="1800"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p:cNvSpPr txBox="1"/>
              <p:nvPr/>
            </p:nvSpPr>
            <p:spPr>
              <a:xfrm>
                <a:off x="1032525" y="4161854"/>
                <a:ext cx="853119" cy="923330"/>
              </a:xfrm>
              <a:prstGeom prst="rect">
                <a:avLst/>
              </a:prstGeom>
              <a:solidFill>
                <a:schemeClr val="bg1"/>
              </a:solidFill>
            </p:spPr>
            <p:txBody>
              <a:bodyPr wrap="none" rtlCol="0">
                <a:spAutoFit/>
              </a:bodyPr>
              <a:lstStyle/>
              <a:p>
                <a14:m>
                  <m:oMath xmlns:m="http://schemas.openxmlformats.org/officeDocument/2006/math">
                    <m:r>
                      <a:rPr lang="en-GB" sz="1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1800" b="1" dirty="0" smtClean="0">
                    <a:solidFill>
                      <a:schemeClr val="tx1"/>
                    </a:solidFill>
                    <a:latin typeface="Times New Roman" panose="02020603050405020304" pitchFamily="18" charset="0"/>
                    <a:cs typeface="Times New Roman" panose="02020603050405020304" pitchFamily="18" charset="0"/>
                  </a:rPr>
                  <a:t>FPS</a:t>
                </a:r>
              </a:p>
              <a:p>
                <a14:m>
                  <m:oMath xmlns:m="http://schemas.openxmlformats.org/officeDocument/2006/math">
                    <m:r>
                      <a:rPr lang="en-GB" sz="1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1800" b="1" dirty="0" smtClean="0">
                    <a:solidFill>
                      <a:schemeClr val="tx1"/>
                    </a:solidFill>
                    <a:latin typeface="Times New Roman" panose="02020603050405020304" pitchFamily="18" charset="0"/>
                    <a:cs typeface="Times New Roman" panose="02020603050405020304" pitchFamily="18" charset="0"/>
                  </a:rPr>
                  <a:t>FNC</a:t>
                </a:r>
              </a:p>
              <a:p>
                <a14:m>
                  <m:oMath xmlns:m="http://schemas.openxmlformats.org/officeDocument/2006/math">
                    <m:r>
                      <a:rPr lang="en-GB" sz="1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1800" b="1" dirty="0" err="1" smtClean="0">
                    <a:solidFill>
                      <a:schemeClr val="tx1"/>
                    </a:solidFill>
                    <a:latin typeface="Times New Roman" panose="02020603050405020304" pitchFamily="18" charset="0"/>
                    <a:cs typeface="Times New Roman" panose="02020603050405020304" pitchFamily="18" charset="0"/>
                  </a:rPr>
                  <a:t>ToF</a:t>
                </a:r>
                <a:endParaRPr lang="en-GB" sz="18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032525" y="4161854"/>
                <a:ext cx="853119" cy="923330"/>
              </a:xfrm>
              <a:prstGeom prst="rect">
                <a:avLst/>
              </a:prstGeom>
              <a:blipFill>
                <a:blip r:embed="rId4"/>
                <a:stretch>
                  <a:fillRect t="-3974" r="-6429" b="-99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119258" y="3214717"/>
                <a:ext cx="917238" cy="646331"/>
              </a:xfrm>
              <a:prstGeom prst="rect">
                <a:avLst/>
              </a:prstGeom>
              <a:solidFill>
                <a:schemeClr val="bg1"/>
              </a:solidFill>
            </p:spPr>
            <p:txBody>
              <a:bodyPr wrap="none" rtlCol="0">
                <a:spAutoFit/>
              </a:bodyPr>
              <a:lstStyle/>
              <a:p>
                <a:pPr algn="r"/>
                <a:r>
                  <a:rPr lang="en-GB" sz="1800" b="1" dirty="0" err="1" smtClean="0">
                    <a:solidFill>
                      <a:schemeClr val="tx1"/>
                    </a:solidFill>
                    <a:latin typeface="Times New Roman" panose="02020603050405020304" pitchFamily="18" charset="0"/>
                    <a:cs typeface="Times New Roman" panose="02020603050405020304" pitchFamily="18" charset="0"/>
                  </a:rPr>
                  <a:t>ToF</a:t>
                </a:r>
                <a14:m>
                  <m:oMath xmlns:m="http://schemas.openxmlformats.org/officeDocument/2006/math">
                    <m:r>
                      <a:rPr lang="en-GB" sz="1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GB" sz="1800" b="1" dirty="0" smtClean="0">
                  <a:solidFill>
                    <a:schemeClr val="tx1"/>
                  </a:solidFill>
                  <a:latin typeface="Times New Roman" panose="02020603050405020304" pitchFamily="18" charset="0"/>
                  <a:cs typeface="Times New Roman" panose="02020603050405020304" pitchFamily="18" charset="0"/>
                </a:endParaRPr>
              </a:p>
              <a:p>
                <a:pPr algn="r"/>
                <a:r>
                  <a:rPr lang="en-GB" sz="1800" b="1" dirty="0" err="1" smtClean="0">
                    <a:solidFill>
                      <a:schemeClr val="tx1"/>
                    </a:solidFill>
                    <a:latin typeface="Times New Roman" panose="02020603050405020304" pitchFamily="18" charset="0"/>
                    <a:cs typeface="Times New Roman" panose="02020603050405020304" pitchFamily="18" charset="0"/>
                  </a:rPr>
                  <a:t>Lumi</a:t>
                </a:r>
                <a14:m>
                  <m:oMath xmlns:m="http://schemas.openxmlformats.org/officeDocument/2006/math">
                    <m:r>
                      <a:rPr lang="en-GB" sz="1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GB" sz="18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8119258" y="3214717"/>
                <a:ext cx="917238" cy="646331"/>
              </a:xfrm>
              <a:prstGeom prst="rect">
                <a:avLst/>
              </a:prstGeom>
              <a:blipFill>
                <a:blip r:embed="rId5"/>
                <a:stretch>
                  <a:fillRect l="-6000" t="-4717"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991497" y="2924944"/>
                <a:ext cx="3246402" cy="362984"/>
              </a:xfrm>
              <a:prstGeom prst="rect">
                <a:avLst/>
              </a:prstGeom>
              <a:noFill/>
            </p:spPr>
            <p:txBody>
              <a:bodyPr wrap="none" rtlCol="0">
                <a:spAutoFit/>
              </a:bodyPr>
              <a:lstStyle/>
              <a:p>
                <a14:m>
                  <m:oMath xmlns:m="http://schemas.openxmlformats.org/officeDocument/2006/math">
                    <m:r>
                      <a:rPr lang="en-GB"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GB" sz="1400" b="1" dirty="0" smtClean="0">
                    <a:solidFill>
                      <a:schemeClr val="tx1"/>
                    </a:solidFill>
                    <a:latin typeface="Times New Roman" panose="02020603050405020304" pitchFamily="18" charset="0"/>
                    <a:cs typeface="Times New Roman" panose="02020603050405020304" pitchFamily="18" charset="0"/>
                  </a:rPr>
                  <a:t>fine longitudinal + lateral segmentation</a:t>
                </a:r>
                <a:endParaRPr lang="en-GB" sz="14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991497" y="2924944"/>
                <a:ext cx="3246402" cy="362984"/>
              </a:xfrm>
              <a:prstGeom prst="rect">
                <a:avLst/>
              </a:prstGeom>
              <a:blipFill>
                <a:blip r:embed="rId6"/>
                <a:stretch>
                  <a:fillRect b="-152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649827" y="1980218"/>
                <a:ext cx="2204386" cy="307777"/>
              </a:xfrm>
              <a:prstGeom prst="rect">
                <a:avLst/>
              </a:prstGeom>
              <a:noFill/>
            </p:spPr>
            <p:txBody>
              <a:bodyPr wrap="none" rtlCol="0">
                <a:spAutoFit/>
              </a:bodyPr>
              <a:lstStyle/>
              <a:p>
                <a:r>
                  <a:rPr lang="en-GB" sz="1400" b="1"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magnetic</a:t>
                </a:r>
                <a14:m>
                  <m:oMath xmlns:m="http://schemas.openxmlformats.org/officeDocument/2006/math">
                    <m:r>
                      <a:rPr lang="en-GB" sz="1400" b="1"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GB" sz="1400" b="1" dirty="0" smtClean="0">
                    <a:solidFill>
                      <a:schemeClr val="bg1"/>
                    </a:solidFill>
                    <a:latin typeface="Times New Roman" panose="02020603050405020304" pitchFamily="18" charset="0"/>
                    <a:cs typeface="Times New Roman" panose="02020603050405020304" pitchFamily="18" charset="0"/>
                  </a:rPr>
                  <a:t>field return yoke</a:t>
                </a:r>
                <a:endParaRPr lang="en-GB" sz="14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649827" y="1980218"/>
                <a:ext cx="2204386" cy="307777"/>
              </a:xfrm>
              <a:prstGeom prst="rect">
                <a:avLst/>
              </a:prstGeom>
              <a:blipFill>
                <a:blip r:embed="rId7"/>
                <a:stretch>
                  <a:fillRect l="-831" t="-4000" b="-20000"/>
                </a:stretch>
              </a:blipFill>
            </p:spPr>
            <p:txBody>
              <a:bodyPr/>
              <a:lstStyle/>
              <a:p>
                <a:r>
                  <a:rPr lang="en-GB">
                    <a:noFill/>
                  </a:rPr>
                  <a:t> </a:t>
                </a:r>
              </a:p>
            </p:txBody>
          </p:sp>
        </mc:Fallback>
      </mc:AlternateContent>
      <p:sp>
        <p:nvSpPr>
          <p:cNvPr id="14" name="TextBox 13"/>
          <p:cNvSpPr txBox="1"/>
          <p:nvPr/>
        </p:nvSpPr>
        <p:spPr>
          <a:xfrm>
            <a:off x="4767069" y="2445604"/>
            <a:ext cx="813043" cy="307777"/>
          </a:xfrm>
          <a:prstGeom prst="rect">
            <a:avLst/>
          </a:prstGeom>
          <a:noFill/>
        </p:spPr>
        <p:txBody>
          <a:bodyPr wrap="none" rtlCol="0">
            <a:spAutoFit/>
          </a:bodyPr>
          <a:lstStyle/>
          <a:p>
            <a:r>
              <a:rPr lang="en-GB" sz="1400" b="1"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solenoid</a:t>
            </a:r>
            <a:endParaRPr lang="en-GB" sz="1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359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descr="minirotator_snowmass[1]"/>
          <p:cNvPicPr>
            <a:picLocks noGrp="1" noChangeAspect="1" noChangeArrowheads="1"/>
          </p:cNvPicPr>
          <p:nvPr>
            <p:ph sz="half" idx="4294967295"/>
          </p:nvPr>
        </p:nvPicPr>
        <p:blipFill>
          <a:blip r:embed="rId2" cstate="print"/>
          <a:srcRect l="16028" t="26231" r="15953" b="26472"/>
          <a:stretch>
            <a:fillRect/>
          </a:stretch>
        </p:blipFill>
        <p:spPr bwMode="auto">
          <a:xfrm>
            <a:off x="4063566" y="4077072"/>
            <a:ext cx="5013759" cy="2689225"/>
          </a:xfrm>
          <a:prstGeom prst="rect">
            <a:avLst/>
          </a:prstGeom>
          <a:noFill/>
        </p:spPr>
      </p:pic>
      <p:sp>
        <p:nvSpPr>
          <p:cNvPr id="1098755" name="Rectangle 3"/>
          <p:cNvSpPr>
            <a:spLocks noGrp="1" noChangeArrowheads="1"/>
          </p:cNvSpPr>
          <p:nvPr>
            <p:ph type="title"/>
          </p:nvPr>
        </p:nvSpPr>
        <p:spPr>
          <a:xfrm>
            <a:off x="2555875" y="116632"/>
            <a:ext cx="4249738" cy="620713"/>
          </a:xfrm>
        </p:spPr>
        <p:txBody>
          <a:bodyPr/>
          <a:lstStyle/>
          <a:p>
            <a:r>
              <a:rPr lang="en-GB"/>
              <a:t>Rotating Spin</a:t>
            </a:r>
          </a:p>
        </p:txBody>
      </p:sp>
      <p:sp>
        <p:nvSpPr>
          <p:cNvPr id="1098756" name="Rectangle 4"/>
          <p:cNvSpPr>
            <a:spLocks noChangeArrowheads="1"/>
          </p:cNvSpPr>
          <p:nvPr/>
        </p:nvSpPr>
        <p:spPr bwMode="auto">
          <a:xfrm>
            <a:off x="34925" y="3429000"/>
            <a:ext cx="4313238" cy="2852738"/>
          </a:xfrm>
          <a:prstGeom prst="rect">
            <a:avLst/>
          </a:prstGeom>
          <a:noFill/>
          <a:ln w="9525">
            <a:noFill/>
            <a:miter lim="800000"/>
            <a:headEnd/>
            <a:tailEnd/>
          </a:ln>
          <a:effectLst/>
        </p:spPr>
        <p:txBody>
          <a:bodyPr/>
          <a:lstStyle/>
          <a:p>
            <a:pPr eaLnBrk="1" hangingPunct="1">
              <a:spcBef>
                <a:spcPts val="0"/>
              </a:spcBef>
            </a:pPr>
            <a:r>
              <a:rPr lang="en-GB" sz="3200" b="1" dirty="0">
                <a:solidFill>
                  <a:srgbClr val="FF0000"/>
                </a:solidFill>
                <a:latin typeface="Arial" pitchFamily="34" charset="0"/>
                <a:cs typeface="Arial" pitchFamily="34" charset="0"/>
                <a:sym typeface="Symbol" pitchFamily="18" charset="2"/>
              </a:rPr>
              <a:t></a:t>
            </a:r>
            <a:r>
              <a:rPr lang="en-GB" sz="2800" dirty="0">
                <a:solidFill>
                  <a:schemeClr val="tx1"/>
                </a:solidFill>
                <a:latin typeface="Arial" pitchFamily="34" charset="0"/>
                <a:cs typeface="Arial" pitchFamily="34" charset="0"/>
              </a:rPr>
              <a:t> </a:t>
            </a:r>
            <a:r>
              <a:rPr lang="en-GB" sz="2800" dirty="0">
                <a:solidFill>
                  <a:schemeClr val="tx1"/>
                </a:solidFill>
                <a:cs typeface="Arial" pitchFamily="34" charset="0"/>
              </a:rPr>
              <a:t>“spin-rotator”</a:t>
            </a:r>
          </a:p>
          <a:p>
            <a:pPr eaLnBrk="1" hangingPunct="1">
              <a:spcBef>
                <a:spcPts val="0"/>
              </a:spcBef>
            </a:pPr>
            <a:r>
              <a:rPr lang="en-GB" sz="2800" dirty="0">
                <a:solidFill>
                  <a:schemeClr val="tx1"/>
                </a:solidFill>
                <a:cs typeface="Arial" pitchFamily="34" charset="0"/>
              </a:rPr>
              <a:t>   </a:t>
            </a:r>
            <a:r>
              <a:rPr lang="en-GB" sz="2800" b="1" dirty="0">
                <a:solidFill>
                  <a:srgbClr val="FF3300"/>
                </a:solidFill>
                <a:cs typeface="Arial" pitchFamily="34" charset="0"/>
              </a:rPr>
              <a:t>-</a:t>
            </a:r>
            <a:r>
              <a:rPr lang="en-GB" sz="2800" dirty="0">
                <a:solidFill>
                  <a:schemeClr val="tx1"/>
                </a:solidFill>
                <a:cs typeface="Arial" pitchFamily="34" charset="0"/>
              </a:rPr>
              <a:t> subtle and precise</a:t>
            </a:r>
          </a:p>
          <a:p>
            <a:pPr eaLnBrk="1" hangingPunct="1">
              <a:spcBef>
                <a:spcPts val="0"/>
              </a:spcBef>
            </a:pPr>
            <a:r>
              <a:rPr lang="en-GB" sz="2800" dirty="0">
                <a:solidFill>
                  <a:schemeClr val="tx1"/>
                </a:solidFill>
                <a:cs typeface="Arial" pitchFamily="34" charset="0"/>
              </a:rPr>
              <a:t>     </a:t>
            </a:r>
            <a:r>
              <a:rPr lang="en-GB" sz="2800" dirty="0" smtClean="0">
                <a:solidFill>
                  <a:schemeClr val="tx1"/>
                </a:solidFill>
                <a:cs typeface="Arial" pitchFamily="34" charset="0"/>
              </a:rPr>
              <a:t> precession</a:t>
            </a:r>
            <a:endParaRPr lang="en-US" sz="2800" b="1" baseline="-25000" dirty="0">
              <a:solidFill>
                <a:schemeClr val="tx1"/>
              </a:solidFill>
              <a:cs typeface="Arial" pitchFamily="34" charset="0"/>
            </a:endParaRPr>
          </a:p>
          <a:p>
            <a:pPr eaLnBrk="1" hangingPunct="1">
              <a:spcBef>
                <a:spcPts val="0"/>
              </a:spcBef>
            </a:pPr>
            <a:r>
              <a:rPr lang="en-GB" sz="2800" dirty="0">
                <a:solidFill>
                  <a:schemeClr val="tx1"/>
                </a:solidFill>
                <a:cs typeface="Arial" pitchFamily="34" charset="0"/>
              </a:rPr>
              <a:t>   </a:t>
            </a:r>
            <a:r>
              <a:rPr lang="en-GB" sz="2800" b="1" dirty="0">
                <a:solidFill>
                  <a:srgbClr val="FF3300"/>
                </a:solidFill>
                <a:cs typeface="Arial" pitchFamily="34" charset="0"/>
              </a:rPr>
              <a:t>-</a:t>
            </a:r>
            <a:r>
              <a:rPr lang="en-GB" sz="2800" dirty="0">
                <a:solidFill>
                  <a:schemeClr val="tx1"/>
                </a:solidFill>
                <a:cs typeface="Arial" pitchFamily="34" charset="0"/>
              </a:rPr>
              <a:t> “Siberian snake”     </a:t>
            </a:r>
          </a:p>
          <a:p>
            <a:pPr eaLnBrk="1" hangingPunct="1">
              <a:spcBef>
                <a:spcPts val="0"/>
              </a:spcBef>
            </a:pPr>
            <a:r>
              <a:rPr lang="en-GB" sz="2800" dirty="0">
                <a:solidFill>
                  <a:schemeClr val="tx1"/>
                </a:solidFill>
                <a:cs typeface="Arial" pitchFamily="34" charset="0"/>
              </a:rPr>
              <a:t>      insertion device</a:t>
            </a:r>
          </a:p>
          <a:p>
            <a:pPr eaLnBrk="1" hangingPunct="1">
              <a:spcBef>
                <a:spcPts val="0"/>
              </a:spcBef>
            </a:pPr>
            <a:r>
              <a:rPr lang="en-US" sz="2800" dirty="0">
                <a:solidFill>
                  <a:schemeClr val="tx1"/>
                </a:solidFill>
                <a:cs typeface="Arial" pitchFamily="34" charset="0"/>
              </a:rPr>
              <a:t>     </a:t>
            </a:r>
            <a:r>
              <a:rPr lang="en-US" sz="2800" dirty="0" smtClean="0">
                <a:solidFill>
                  <a:schemeClr val="tx1"/>
                </a:solidFill>
                <a:cs typeface="Arial" pitchFamily="34" charset="0"/>
              </a:rPr>
              <a:t> </a:t>
            </a:r>
            <a:r>
              <a:rPr lang="en-US" sz="2800" i="1" dirty="0" err="1" smtClean="0">
                <a:solidFill>
                  <a:schemeClr val="tx1"/>
                </a:solidFill>
                <a:cs typeface="Arial" pitchFamily="34" charset="0"/>
              </a:rPr>
              <a:t>e</a:t>
            </a:r>
            <a:r>
              <a:rPr lang="en-US" sz="2800" b="1" baseline="-25000" dirty="0" err="1" smtClean="0">
                <a:solidFill>
                  <a:schemeClr val="tx1"/>
                </a:solidFill>
                <a:cs typeface="Arial" pitchFamily="34" charset="0"/>
              </a:rPr>
              <a:t>T</a:t>
            </a:r>
            <a:r>
              <a:rPr lang="en-US" sz="2800" dirty="0" smtClean="0">
                <a:solidFill>
                  <a:schemeClr val="tx1"/>
                </a:solidFill>
                <a:cs typeface="Arial" pitchFamily="34" charset="0"/>
              </a:rPr>
              <a:t> </a:t>
            </a:r>
            <a:r>
              <a:rPr lang="en-US" sz="2800" dirty="0">
                <a:solidFill>
                  <a:schemeClr val="tx1"/>
                </a:solidFill>
                <a:cs typeface="Arial" pitchFamily="34" charset="0"/>
                <a:sym typeface="Symbol" pitchFamily="18" charset="2"/>
              </a:rPr>
              <a:t> </a:t>
            </a:r>
            <a:r>
              <a:rPr lang="en-US" sz="2800" i="1" dirty="0" err="1">
                <a:solidFill>
                  <a:schemeClr val="tx1"/>
                </a:solidFill>
                <a:cs typeface="Arial" pitchFamily="34" charset="0"/>
                <a:sym typeface="Symbol" pitchFamily="18" charset="2"/>
              </a:rPr>
              <a:t>e</a:t>
            </a:r>
            <a:r>
              <a:rPr lang="en-US" sz="2800" b="1" baseline="-25000" dirty="0" err="1">
                <a:solidFill>
                  <a:schemeClr val="tx1"/>
                </a:solidFill>
                <a:cs typeface="Arial" pitchFamily="34" charset="0"/>
                <a:sym typeface="Symbol" pitchFamily="18" charset="2"/>
              </a:rPr>
              <a:t>RL</a:t>
            </a:r>
            <a:r>
              <a:rPr lang="en-US" sz="2800" dirty="0">
                <a:solidFill>
                  <a:schemeClr val="tx1"/>
                </a:solidFill>
                <a:cs typeface="Arial" pitchFamily="34" charset="0"/>
                <a:sym typeface="Symbol" pitchFamily="18" charset="2"/>
              </a:rPr>
              <a:t> </a:t>
            </a:r>
            <a:r>
              <a:rPr lang="en-US" sz="2800" dirty="0" smtClean="0">
                <a:solidFill>
                  <a:schemeClr val="tx1"/>
                </a:solidFill>
                <a:cs typeface="Arial" pitchFamily="34" charset="0"/>
                <a:sym typeface="Symbol" pitchFamily="18" charset="2"/>
              </a:rPr>
              <a:t>at IR </a:t>
            </a:r>
            <a:r>
              <a:rPr lang="en-US" sz="2800" i="1" dirty="0">
                <a:solidFill>
                  <a:schemeClr val="tx1"/>
                </a:solidFill>
                <a:cs typeface="Arial" pitchFamily="34" charset="0"/>
              </a:rPr>
              <a:t> </a:t>
            </a:r>
            <a:r>
              <a:rPr lang="en-US" sz="2800" i="1" dirty="0" err="1">
                <a:solidFill>
                  <a:schemeClr val="tx1"/>
                </a:solidFill>
                <a:cs typeface="Arial" pitchFamily="34" charset="0"/>
              </a:rPr>
              <a:t>e</a:t>
            </a:r>
            <a:r>
              <a:rPr lang="en-US" sz="2800" b="1" baseline="-25000" dirty="0" err="1">
                <a:solidFill>
                  <a:schemeClr val="tx1"/>
                </a:solidFill>
                <a:cs typeface="Arial" pitchFamily="34" charset="0"/>
              </a:rPr>
              <a:t>T</a:t>
            </a:r>
            <a:endParaRPr lang="en-US" sz="2800" b="1" baseline="-25000" dirty="0">
              <a:solidFill>
                <a:schemeClr val="tx1"/>
              </a:solidFill>
              <a:cs typeface="Arial" pitchFamily="34" charset="0"/>
            </a:endParaRPr>
          </a:p>
        </p:txBody>
      </p:sp>
      <p:pic>
        <p:nvPicPr>
          <p:cNvPr id="1098757" name="Picture 5" descr="light"/>
          <p:cNvPicPr>
            <a:picLocks noGrp="1" noChangeAspect="1" noChangeArrowheads="1" noCrop="1"/>
          </p:cNvPicPr>
          <p:nvPr>
            <p:ph sz="half" idx="2"/>
          </p:nvPr>
        </p:nvPicPr>
        <p:blipFill>
          <a:blip r:embed="rId3" cstate="print"/>
          <a:srcRect/>
          <a:stretch>
            <a:fillRect/>
          </a:stretch>
        </p:blipFill>
        <p:spPr bwMode="auto">
          <a:xfrm>
            <a:off x="6084888" y="1196628"/>
            <a:ext cx="2519362" cy="2519362"/>
          </a:xfrm>
          <a:noFill/>
          <a:ln>
            <a:miter lim="800000"/>
            <a:headEnd/>
            <a:tailEnd/>
          </a:ln>
        </p:spPr>
      </p:pic>
      <mc:AlternateContent xmlns:mc="http://schemas.openxmlformats.org/markup-compatibility/2006" xmlns:a14="http://schemas.microsoft.com/office/drawing/2010/main">
        <mc:Choice Requires="a14">
          <p:sp>
            <p:nvSpPr>
              <p:cNvPr id="1098758" name="Rectangle 6"/>
              <p:cNvSpPr>
                <a:spLocks noChangeArrowheads="1"/>
              </p:cNvSpPr>
              <p:nvPr/>
            </p:nvSpPr>
            <p:spPr bwMode="auto">
              <a:xfrm>
                <a:off x="108570" y="1269430"/>
                <a:ext cx="5543550" cy="2087562"/>
              </a:xfrm>
              <a:prstGeom prst="rect">
                <a:avLst/>
              </a:prstGeom>
              <a:noFill/>
              <a:ln w="9525">
                <a:noFill/>
                <a:miter lim="800000"/>
                <a:headEnd/>
                <a:tailEnd/>
              </a:ln>
              <a:effectLst/>
            </p:spPr>
            <p:txBody>
              <a:bodyPr/>
              <a:lstStyle/>
              <a:p>
                <a:pPr eaLnBrk="1" hangingPunct="1">
                  <a:spcBef>
                    <a:spcPts val="0"/>
                  </a:spcBef>
                </a:pPr>
                <a:r>
                  <a:rPr lang="en-GB" sz="3200" b="1" dirty="0" smtClean="0">
                    <a:solidFill>
                      <a:srgbClr val="FF0000"/>
                    </a:solidFill>
                    <a:latin typeface="Arial" pitchFamily="34" charset="0"/>
                    <a:cs typeface="Arial" pitchFamily="34" charset="0"/>
                    <a:sym typeface="Symbol" pitchFamily="18" charset="2"/>
                  </a:rPr>
                  <a:t></a:t>
                </a:r>
                <a:r>
                  <a:rPr lang="en-GB" sz="2800" dirty="0">
                    <a:solidFill>
                      <a:schemeClr val="tx1"/>
                    </a:solidFill>
                    <a:latin typeface="Arial" pitchFamily="34" charset="0"/>
                    <a:cs typeface="Arial" pitchFamily="34" charset="0"/>
                  </a:rPr>
                  <a:t> </a:t>
                </a:r>
                <a:r>
                  <a:rPr lang="en-GB" sz="2800" dirty="0">
                    <a:solidFill>
                      <a:schemeClr val="tx1"/>
                    </a:solidFill>
                    <a:cs typeface="Arial" pitchFamily="34" charset="0"/>
                  </a:rPr>
                  <a:t>stored </a:t>
                </a:r>
                <a14:m>
                  <m:oMath xmlns:m="http://schemas.openxmlformats.org/officeDocument/2006/math">
                    <m:sSup>
                      <m:sSupPr>
                        <m:ctrlPr>
                          <a:rPr lang="en-GB" sz="2800" b="1" i="1" smtClean="0">
                            <a:solidFill>
                              <a:schemeClr val="tx1"/>
                            </a:solidFill>
                            <a:latin typeface="Cambria Math" panose="02040503050406030204" pitchFamily="18" charset="0"/>
                            <a:cs typeface="Arial" pitchFamily="34" charset="0"/>
                          </a:rPr>
                        </m:ctrlPr>
                      </m:sSupPr>
                      <m:e>
                        <m:r>
                          <a:rPr lang="en-GB" sz="2800" b="1" i="1" smtClean="0">
                            <a:solidFill>
                              <a:schemeClr val="tx1"/>
                            </a:solidFill>
                            <a:latin typeface="Cambria Math" panose="02040503050406030204" pitchFamily="18" charset="0"/>
                            <a:cs typeface="Arial" pitchFamily="34" charset="0"/>
                          </a:rPr>
                          <m:t>𝒆</m:t>
                        </m:r>
                      </m:e>
                      <m:sup>
                        <m:r>
                          <a:rPr lang="en-GB" sz="2800" b="1" i="1" smtClean="0">
                            <a:solidFill>
                              <a:schemeClr val="tx1"/>
                            </a:solidFill>
                            <a:latin typeface="Cambria Math" panose="02040503050406030204" pitchFamily="18" charset="0"/>
                            <a:ea typeface="Cambria Math" panose="02040503050406030204" pitchFamily="18" charset="0"/>
                            <a:cs typeface="Arial" pitchFamily="34" charset="0"/>
                          </a:rPr>
                          <m:t>±</m:t>
                        </m:r>
                      </m:sup>
                    </m:sSup>
                  </m:oMath>
                </a14:m>
                <a:r>
                  <a:rPr lang="en-GB" sz="2800" dirty="0" smtClean="0">
                    <a:solidFill>
                      <a:schemeClr val="tx1"/>
                    </a:solidFill>
                    <a:cs typeface="Arial" pitchFamily="34" charset="0"/>
                  </a:rPr>
                  <a:t> </a:t>
                </a:r>
                <a:r>
                  <a:rPr lang="en-GB" sz="2800" dirty="0">
                    <a:solidFill>
                      <a:schemeClr val="tx1"/>
                    </a:solidFill>
                    <a:cs typeface="Arial" pitchFamily="34" charset="0"/>
                  </a:rPr>
                  <a:t>radiates</a:t>
                </a:r>
              </a:p>
              <a:p>
                <a:pPr eaLnBrk="1" hangingPunct="1">
                  <a:spcBef>
                    <a:spcPts val="0"/>
                  </a:spcBef>
                </a:pPr>
                <a:r>
                  <a:rPr lang="en-US" sz="2800" dirty="0">
                    <a:solidFill>
                      <a:schemeClr val="tx1"/>
                    </a:solidFill>
                    <a:cs typeface="Arial" pitchFamily="34" charset="0"/>
                  </a:rPr>
                  <a:t>   </a:t>
                </a:r>
                <a:r>
                  <a:rPr lang="en-US" sz="2800" i="1" dirty="0">
                    <a:solidFill>
                      <a:schemeClr val="tx1"/>
                    </a:solidFill>
                    <a:cs typeface="Arial" pitchFamily="34" charset="0"/>
                  </a:rPr>
                  <a:t>e</a:t>
                </a:r>
                <a:r>
                  <a:rPr lang="en-US" sz="2800" dirty="0">
                    <a:solidFill>
                      <a:schemeClr val="tx1"/>
                    </a:solidFill>
                    <a:cs typeface="Arial" pitchFamily="34" charset="0"/>
                    <a:sym typeface="Symbol" pitchFamily="18" charset="2"/>
                  </a:rPr>
                  <a:t> </a:t>
                </a:r>
                <a14:m>
                  <m:oMath xmlns:m="http://schemas.openxmlformats.org/officeDocument/2006/math">
                    <m:groupChr>
                      <m:groupChrPr>
                        <m:chr m:val="→"/>
                        <m:pos m:val="top"/>
                        <m:ctrlPr>
                          <a:rPr lang="en-US" sz="2800" i="1" dirty="0" smtClean="0">
                            <a:solidFill>
                              <a:schemeClr val="tx1"/>
                            </a:solidFill>
                            <a:latin typeface="Cambria Math" panose="02040503050406030204" pitchFamily="18" charset="0"/>
                            <a:cs typeface="Arial" pitchFamily="34" charset="0"/>
                            <a:sym typeface="Symbol" pitchFamily="18" charset="2"/>
                          </a:rPr>
                        </m:ctrlPr>
                      </m:groupChrPr>
                      <m:e>
                        <m:r>
                          <m:rPr>
                            <m:sty m:val="p"/>
                            <m:brk m:alnAt="1"/>
                          </m:rPr>
                          <a:rPr lang="en-GB" sz="2800" b="0" i="0" dirty="0" smtClean="0">
                            <a:solidFill>
                              <a:schemeClr val="tx1"/>
                            </a:solidFill>
                            <a:latin typeface="Cambria Math" panose="02040503050406030204" pitchFamily="18" charset="0"/>
                            <a:cs typeface="Arial" pitchFamily="34" charset="0"/>
                            <a:sym typeface="Symbol" pitchFamily="18" charset="2"/>
                          </a:rPr>
                          <m:t>h</m:t>
                        </m:r>
                        <m:r>
                          <m:rPr>
                            <m:sty m:val="p"/>
                          </m:rPr>
                          <a:rPr lang="en-GB" sz="2800" b="0" i="0" dirty="0" smtClean="0">
                            <a:solidFill>
                              <a:schemeClr val="tx1"/>
                            </a:solidFill>
                            <a:latin typeface="Cambria Math" panose="02040503050406030204" pitchFamily="18" charset="0"/>
                            <a:cs typeface="Arial" pitchFamily="34" charset="0"/>
                            <a:sym typeface="Symbol" pitchFamily="18" charset="2"/>
                          </a:rPr>
                          <m:t>ours</m:t>
                        </m:r>
                      </m:e>
                    </m:groupChr>
                  </m:oMath>
                </a14:m>
                <a:r>
                  <a:rPr lang="en-US" sz="2800" dirty="0">
                    <a:solidFill>
                      <a:schemeClr val="tx1"/>
                    </a:solidFill>
                    <a:cs typeface="Arial" pitchFamily="34" charset="0"/>
                    <a:sym typeface="Symbol" pitchFamily="18" charset="2"/>
                  </a:rPr>
                  <a:t> </a:t>
                </a:r>
                <a:r>
                  <a:rPr lang="en-US" sz="2800" i="1" dirty="0" err="1">
                    <a:solidFill>
                      <a:schemeClr val="tx1"/>
                    </a:solidFill>
                    <a:cs typeface="Arial" pitchFamily="34" charset="0"/>
                  </a:rPr>
                  <a:t>e</a:t>
                </a:r>
                <a:r>
                  <a:rPr lang="en-US" sz="2800" b="1" baseline="-25000" dirty="0" err="1">
                    <a:solidFill>
                      <a:schemeClr val="tx1"/>
                    </a:solidFill>
                    <a:cs typeface="Arial" pitchFamily="34" charset="0"/>
                  </a:rPr>
                  <a:t>T</a:t>
                </a:r>
                <a:endParaRPr lang="en-GB" sz="2800" dirty="0">
                  <a:solidFill>
                    <a:schemeClr val="tx1"/>
                  </a:solidFill>
                  <a:cs typeface="Arial" pitchFamily="34" charset="0"/>
                </a:endParaRPr>
              </a:p>
              <a:p>
                <a:pPr eaLnBrk="1" hangingPunct="1">
                  <a:spcBef>
                    <a:spcPts val="0"/>
                  </a:spcBef>
                </a:pPr>
                <a:r>
                  <a:rPr lang="en-US" sz="2800" dirty="0">
                    <a:solidFill>
                      <a:schemeClr val="tx1"/>
                    </a:solidFill>
                    <a:cs typeface="Arial" pitchFamily="34" charset="0"/>
                  </a:rPr>
                  <a:t>   transversely </a:t>
                </a:r>
                <a:r>
                  <a:rPr lang="en-US" sz="2800" dirty="0" err="1">
                    <a:solidFill>
                      <a:schemeClr val="tx1"/>
                    </a:solidFill>
                    <a:cs typeface="Arial" pitchFamily="34" charset="0"/>
                  </a:rPr>
                  <a:t>polarised</a:t>
                </a:r>
                <a:r>
                  <a:rPr lang="en-US" sz="2800" i="1" dirty="0">
                    <a:solidFill>
                      <a:schemeClr val="tx1"/>
                    </a:solidFill>
                    <a:cs typeface="Arial" pitchFamily="34" charset="0"/>
                  </a:rPr>
                  <a:t> e</a:t>
                </a:r>
                <a:r>
                  <a:rPr lang="en-US" sz="2800" dirty="0">
                    <a:solidFill>
                      <a:schemeClr val="tx1"/>
                    </a:solidFill>
                    <a:cs typeface="Arial" pitchFamily="34" charset="0"/>
                    <a:sym typeface="Symbol" pitchFamily="18" charset="2"/>
                  </a:rPr>
                  <a:t> </a:t>
                </a:r>
              </a:p>
            </p:txBody>
          </p:sp>
        </mc:Choice>
        <mc:Fallback xmlns="">
          <p:sp>
            <p:nvSpPr>
              <p:cNvPr id="1098758" name="Rectangle 6"/>
              <p:cNvSpPr>
                <a:spLocks noRot="1" noChangeAspect="1" noMove="1" noResize="1" noEditPoints="1" noAdjustHandles="1" noChangeArrowheads="1" noChangeShapeType="1" noTextEdit="1"/>
              </p:cNvSpPr>
              <p:nvPr/>
            </p:nvSpPr>
            <p:spPr bwMode="auto">
              <a:xfrm>
                <a:off x="108570" y="1269430"/>
                <a:ext cx="5543550" cy="2087562"/>
              </a:xfrm>
              <a:prstGeom prst="rect">
                <a:avLst/>
              </a:prstGeom>
              <a:blipFill>
                <a:blip r:embed="rId4"/>
                <a:stretch>
                  <a:fillRect l="-2860" t="-3790"/>
                </a:stretch>
              </a:blipFill>
              <a:ln w="9525">
                <a:noFill/>
                <a:miter lim="800000"/>
                <a:headEnd/>
                <a:tailEnd/>
              </a:ln>
              <a:effectLst/>
            </p:spPr>
            <p:txBody>
              <a:bodyPr/>
              <a:lstStyle/>
              <a:p>
                <a:r>
                  <a:rPr lang="en-GB">
                    <a:noFill/>
                  </a:rPr>
                  <a:t> </a:t>
                </a:r>
              </a:p>
            </p:txBody>
          </p:sp>
        </mc:Fallback>
      </mc:AlternateContent>
      <p:sp>
        <p:nvSpPr>
          <p:cNvPr id="1098759" name="Text Box 7"/>
          <p:cNvSpPr txBox="1">
            <a:spLocks noChangeArrowheads="1"/>
          </p:cNvSpPr>
          <p:nvPr/>
        </p:nvSpPr>
        <p:spPr bwMode="auto">
          <a:xfrm>
            <a:off x="2191544" y="1819672"/>
            <a:ext cx="3262313" cy="457200"/>
          </a:xfrm>
          <a:prstGeom prst="rect">
            <a:avLst/>
          </a:prstGeom>
          <a:noFill/>
          <a:ln w="9525">
            <a:noFill/>
            <a:miter lim="800000"/>
            <a:headEnd/>
            <a:tailEnd/>
          </a:ln>
          <a:effectLst/>
        </p:spPr>
        <p:txBody>
          <a:bodyPr wrap="none">
            <a:spAutoFit/>
          </a:bodyPr>
          <a:lstStyle/>
          <a:p>
            <a:r>
              <a:rPr lang="en-GB" sz="2400" dirty="0"/>
              <a:t>synchrotron radiation</a:t>
            </a:r>
          </a:p>
        </p:txBody>
      </p:sp>
      <p:pic>
        <p:nvPicPr>
          <p:cNvPr id="1098760" name="Picture 8"/>
          <p:cNvPicPr>
            <a:picLocks noChangeAspect="1" noChangeArrowheads="1"/>
          </p:cNvPicPr>
          <p:nvPr/>
        </p:nvPicPr>
        <p:blipFill>
          <a:blip r:embed="rId5" cstate="print"/>
          <a:srcRect/>
          <a:stretch>
            <a:fillRect/>
          </a:stretch>
        </p:blipFill>
        <p:spPr bwMode="auto">
          <a:xfrm>
            <a:off x="5508625" y="1072803"/>
            <a:ext cx="3395663" cy="2716212"/>
          </a:xfrm>
          <a:prstGeom prst="rect">
            <a:avLst/>
          </a:prstGeom>
          <a:noFill/>
          <a:ln w="9525">
            <a:noFill/>
            <a:miter lim="800000"/>
            <a:headEnd/>
            <a:tailEnd/>
          </a:ln>
          <a:effectLst/>
        </p:spPr>
      </p:pic>
      <p:sp>
        <p:nvSpPr>
          <p:cNvPr id="1098761" name="Text Box 9"/>
          <p:cNvSpPr txBox="1">
            <a:spLocks noChangeArrowheads="1"/>
          </p:cNvSpPr>
          <p:nvPr/>
        </p:nvSpPr>
        <p:spPr bwMode="auto">
          <a:xfrm>
            <a:off x="6711950" y="4052888"/>
            <a:ext cx="1163638" cy="519112"/>
          </a:xfrm>
          <a:prstGeom prst="rect">
            <a:avLst/>
          </a:prstGeom>
          <a:noFill/>
          <a:ln w="9525">
            <a:noFill/>
            <a:miter lim="800000"/>
            <a:headEnd/>
            <a:tailEnd/>
          </a:ln>
          <a:effectLst/>
        </p:spPr>
        <p:txBody>
          <a:bodyPr wrap="none">
            <a:spAutoFit/>
          </a:bodyPr>
          <a:lstStyle/>
          <a:p>
            <a:r>
              <a:rPr lang="en-GB" sz="2800"/>
              <a:t>HERA</a:t>
            </a:r>
            <a:endParaRPr lang="en-US" sz="2800"/>
          </a:p>
        </p:txBody>
      </p:sp>
      <p:sp>
        <p:nvSpPr>
          <p:cNvPr id="1098762" name="Text Box 10"/>
          <p:cNvSpPr txBox="1">
            <a:spLocks noChangeArrowheads="1"/>
          </p:cNvSpPr>
          <p:nvPr/>
        </p:nvSpPr>
        <p:spPr bwMode="auto">
          <a:xfrm>
            <a:off x="8205788" y="5589588"/>
            <a:ext cx="542925" cy="457200"/>
          </a:xfrm>
          <a:prstGeom prst="rect">
            <a:avLst/>
          </a:prstGeom>
          <a:noFill/>
          <a:ln w="9525">
            <a:noFill/>
            <a:miter lim="800000"/>
            <a:headEnd/>
            <a:tailEnd/>
          </a:ln>
          <a:effectLst/>
        </p:spPr>
        <p:txBody>
          <a:bodyPr wrap="none">
            <a:spAutoFit/>
          </a:bodyPr>
          <a:lstStyle/>
          <a:p>
            <a:pPr eaLnBrk="1" hangingPunct="1">
              <a:spcBef>
                <a:spcPct val="20000"/>
              </a:spcBef>
            </a:pPr>
            <a:r>
              <a:rPr lang="en-US" sz="2400">
                <a:solidFill>
                  <a:schemeClr val="tx1"/>
                </a:solidFill>
              </a:rPr>
              <a:t>IR</a:t>
            </a:r>
            <a:endParaRPr lang="en-US" sz="2400"/>
          </a:p>
        </p:txBody>
      </p:sp>
      <p:pic>
        <p:nvPicPr>
          <p:cNvPr id="1098763" name="Picture 11" descr="HeraPol"/>
          <p:cNvPicPr>
            <a:picLocks noChangeAspect="1" noChangeArrowheads="1"/>
          </p:cNvPicPr>
          <p:nvPr/>
        </p:nvPicPr>
        <p:blipFill>
          <a:blip r:embed="rId6" cstate="print"/>
          <a:srcRect l="4045" t="20105" r="4269" b="8499"/>
          <a:stretch>
            <a:fillRect/>
          </a:stretch>
        </p:blipFill>
        <p:spPr bwMode="auto">
          <a:xfrm>
            <a:off x="4392613" y="3946525"/>
            <a:ext cx="4643437" cy="2867025"/>
          </a:xfrm>
          <a:prstGeom prst="rect">
            <a:avLst/>
          </a:prstGeom>
          <a:noFill/>
        </p:spPr>
      </p:pic>
      <p:sp>
        <p:nvSpPr>
          <p:cNvPr id="1098764" name="Text Box 12"/>
          <p:cNvSpPr txBox="1">
            <a:spLocks noChangeArrowheads="1"/>
          </p:cNvSpPr>
          <p:nvPr/>
        </p:nvSpPr>
        <p:spPr bwMode="auto">
          <a:xfrm>
            <a:off x="6496050" y="5349875"/>
            <a:ext cx="1163638" cy="519113"/>
          </a:xfrm>
          <a:prstGeom prst="rect">
            <a:avLst/>
          </a:prstGeom>
          <a:noFill/>
          <a:ln w="9525">
            <a:noFill/>
            <a:miter lim="800000"/>
            <a:headEnd/>
            <a:tailEnd/>
          </a:ln>
          <a:effectLst/>
        </p:spPr>
        <p:txBody>
          <a:bodyPr wrap="none">
            <a:spAutoFit/>
          </a:bodyPr>
          <a:lstStyle/>
          <a:p>
            <a:r>
              <a:rPr lang="en-GB" sz="2800"/>
              <a:t>HERA</a:t>
            </a:r>
            <a:endParaRPr lang="en-US" sz="2800"/>
          </a:p>
        </p:txBody>
      </p:sp>
      <p:sp>
        <p:nvSpPr>
          <p:cNvPr id="14" name="Text Box 7"/>
          <p:cNvSpPr txBox="1">
            <a:spLocks noChangeArrowheads="1"/>
          </p:cNvSpPr>
          <p:nvPr/>
        </p:nvSpPr>
        <p:spPr bwMode="auto">
          <a:xfrm>
            <a:off x="2882627" y="2815618"/>
            <a:ext cx="2040943" cy="400110"/>
          </a:xfrm>
          <a:prstGeom prst="rect">
            <a:avLst/>
          </a:prstGeom>
          <a:noFill/>
          <a:ln w="9525">
            <a:noFill/>
            <a:miter lim="800000"/>
            <a:headEnd/>
            <a:tailEnd/>
          </a:ln>
          <a:effectLst/>
        </p:spPr>
        <p:txBody>
          <a:bodyPr wrap="none">
            <a:spAutoFit/>
          </a:bodyPr>
          <a:lstStyle/>
          <a:p>
            <a:r>
              <a:rPr lang="en-GB" sz="2000" dirty="0" err="1" smtClean="0">
                <a:solidFill>
                  <a:schemeClr val="accent5">
                    <a:lumMod val="50000"/>
                  </a:schemeClr>
                </a:solidFill>
              </a:rPr>
              <a:t>Sokolov-Ternov</a:t>
            </a:r>
            <a:endParaRPr lang="en-GB" sz="2000" dirty="0">
              <a:solidFill>
                <a:schemeClr val="accent5">
                  <a:lumMod val="50000"/>
                </a:schemeClr>
              </a:solidFill>
            </a:endParaRPr>
          </a:p>
        </p:txBody>
      </p:sp>
      <p:sp>
        <p:nvSpPr>
          <p:cNvPr id="15" name="TextBox 14"/>
          <p:cNvSpPr txBox="1"/>
          <p:nvPr/>
        </p:nvSpPr>
        <p:spPr>
          <a:xfrm>
            <a:off x="-36512" y="-27384"/>
            <a:ext cx="1773242" cy="584775"/>
          </a:xfrm>
          <a:prstGeom prst="rect">
            <a:avLst/>
          </a:prstGeom>
          <a:noFill/>
        </p:spPr>
        <p:txBody>
          <a:bodyPr wrap="none" rtlCol="0">
            <a:spAutoFit/>
          </a:bodyPr>
          <a:lstStyle/>
          <a:p>
            <a:r>
              <a:rPr lang="en-GB" sz="800" dirty="0" smtClean="0">
                <a:solidFill>
                  <a:schemeClr val="accent2">
                    <a:lumMod val="75000"/>
                  </a:schemeClr>
                </a:solidFill>
              </a:rPr>
              <a:t>“</a:t>
            </a:r>
            <a:r>
              <a:rPr lang="en-GB" sz="800" dirty="0"/>
              <a:t>Future physics with HERA </a:t>
            </a:r>
            <a:r>
              <a:rPr lang="en-GB" sz="800" dirty="0" smtClean="0"/>
              <a:t>Data”</a:t>
            </a:r>
          </a:p>
          <a:p>
            <a:r>
              <a:rPr lang="en-GB" sz="800" dirty="0" smtClean="0"/>
              <a:t>DESY, Hamburg</a:t>
            </a:r>
          </a:p>
          <a:p>
            <a:r>
              <a:rPr lang="en-GB" sz="800" dirty="0" smtClean="0"/>
              <a:t>11-13 November 2014</a:t>
            </a:r>
          </a:p>
          <a:p>
            <a:r>
              <a:rPr lang="en-GB" sz="800" dirty="0" smtClean="0">
                <a:solidFill>
                  <a:schemeClr val="accent2">
                    <a:lumMod val="75000"/>
                  </a:schemeClr>
                </a:solidFill>
              </a:rPr>
              <a:t>Concluding Presentation</a:t>
            </a:r>
          </a:p>
        </p:txBody>
      </p:sp>
      <p:sp>
        <p:nvSpPr>
          <p:cNvPr id="2" name="TextBox 1"/>
          <p:cNvSpPr txBox="1"/>
          <p:nvPr/>
        </p:nvSpPr>
        <p:spPr>
          <a:xfrm>
            <a:off x="51274" y="6413440"/>
            <a:ext cx="3432350" cy="400110"/>
          </a:xfrm>
          <a:prstGeom prst="rect">
            <a:avLst/>
          </a:prstGeom>
          <a:noFill/>
        </p:spPr>
        <p:txBody>
          <a:bodyPr wrap="none" rtlCol="0">
            <a:spAutoFit/>
          </a:bodyPr>
          <a:lstStyle/>
          <a:p>
            <a:r>
              <a:rPr lang="en-GB" sz="2000" dirty="0" smtClean="0">
                <a:solidFill>
                  <a:schemeClr val="accent5">
                    <a:lumMod val="50000"/>
                  </a:schemeClr>
                </a:solidFill>
              </a:rPr>
              <a:t>Barber Steffen MPY DESY</a:t>
            </a:r>
            <a:endParaRPr lang="en-GB" sz="2000" dirty="0">
              <a:solidFill>
                <a:schemeClr val="accent5">
                  <a:lumMod val="50000"/>
                </a:schemeClr>
              </a:solidFill>
            </a:endParaRPr>
          </a:p>
        </p:txBody>
      </p:sp>
    </p:spTree>
    <p:extLst>
      <p:ext uri="{BB962C8B-B14F-4D97-AF65-F5344CB8AC3E}">
        <p14:creationId xmlns:p14="http://schemas.microsoft.com/office/powerpoint/2010/main" val="42057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98759"/>
                                        </p:tgtEl>
                                        <p:attrNameLst>
                                          <p:attrName>style.visibility</p:attrName>
                                        </p:attrNameLst>
                                      </p:cBhvr>
                                      <p:to>
                                        <p:strVal val="visible"/>
                                      </p:to>
                                    </p:set>
                                    <p:animEffect transition="in" filter="dissolve">
                                      <p:cBhvr>
                                        <p:cTn id="7" dur="2000"/>
                                        <p:tgtEl>
                                          <p:spTgt spid="109875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98760"/>
                                        </p:tgtEl>
                                        <p:attrNameLst>
                                          <p:attrName>style.visibility</p:attrName>
                                        </p:attrNameLst>
                                      </p:cBhvr>
                                      <p:to>
                                        <p:strVal val="visible"/>
                                      </p:to>
                                    </p:set>
                                    <p:animEffect transition="in" filter="dissolve">
                                      <p:cBhvr>
                                        <p:cTn id="12" dur="1000"/>
                                        <p:tgtEl>
                                          <p:spTgt spid="1098760"/>
                                        </p:tgtEl>
                                      </p:cBhvr>
                                    </p:animEffect>
                                  </p:childTnLst>
                                </p:cTn>
                              </p:par>
                              <p:par>
                                <p:cTn id="13" presetID="9" presetClass="exit" presetSubtype="0" fill="hold" nodeType="withEffect">
                                  <p:stCondLst>
                                    <p:cond delay="0"/>
                                  </p:stCondLst>
                                  <p:childTnLst>
                                    <p:animEffect transition="out" filter="dissolve">
                                      <p:cBhvr>
                                        <p:cTn id="14" dur="500"/>
                                        <p:tgtEl>
                                          <p:spTgt spid="1098754"/>
                                        </p:tgtEl>
                                      </p:cBhvr>
                                    </p:animEffect>
                                    <p:set>
                                      <p:cBhvr>
                                        <p:cTn id="15" dur="1" fill="hold">
                                          <p:stCondLst>
                                            <p:cond delay="499"/>
                                          </p:stCondLst>
                                        </p:cTn>
                                        <p:tgtEl>
                                          <p:spTgt spid="1098754"/>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1098763"/>
                                        </p:tgtEl>
                                        <p:attrNameLst>
                                          <p:attrName>style.visibility</p:attrName>
                                        </p:attrNameLst>
                                      </p:cBhvr>
                                      <p:to>
                                        <p:strVal val="visible"/>
                                      </p:to>
                                    </p:set>
                                    <p:animEffect transition="in" filter="dissolve">
                                      <p:cBhvr>
                                        <p:cTn id="18" dur="500"/>
                                        <p:tgtEl>
                                          <p:spTgt spid="109876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98761"/>
                                        </p:tgtEl>
                                        <p:attrNameLst>
                                          <p:attrName>style.visibility</p:attrName>
                                        </p:attrNameLst>
                                      </p:cBhvr>
                                      <p:to>
                                        <p:strVal val="visible"/>
                                      </p:to>
                                    </p:set>
                                    <p:animEffect transition="in" filter="dissolve">
                                      <p:cBhvr>
                                        <p:cTn id="21" dur="500"/>
                                        <p:tgtEl>
                                          <p:spTgt spid="109876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98764"/>
                                        </p:tgtEl>
                                        <p:attrNameLst>
                                          <p:attrName>style.visibility</p:attrName>
                                        </p:attrNameLst>
                                      </p:cBhvr>
                                      <p:to>
                                        <p:strVal val="visible"/>
                                      </p:to>
                                    </p:set>
                                    <p:animEffect transition="in" filter="dissolve">
                                      <p:cBhvr>
                                        <p:cTn id="24" dur="1000"/>
                                        <p:tgtEl>
                                          <p:spTgt spid="1098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9" grpId="0"/>
      <p:bldP spid="1098761" grpId="0"/>
      <p:bldP spid="109876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924944"/>
            <a:ext cx="7992888" cy="927100"/>
          </a:xfrm>
        </p:spPr>
        <p:txBody>
          <a:bodyPr/>
          <a:lstStyle/>
          <a:p>
            <a:r>
              <a:rPr lang="en-GB" sz="4000" dirty="0"/>
              <a:t>2</a:t>
            </a:r>
            <a:r>
              <a:rPr lang="en-GB" sz="4000" dirty="0" smtClean="0"/>
              <a:t>. Kinematics and Phenomenology</a:t>
            </a:r>
            <a:endParaRPr lang="en-GB" sz="4000" dirty="0"/>
          </a:p>
        </p:txBody>
      </p:sp>
      <p:sp>
        <p:nvSpPr>
          <p:cNvPr id="5" name="TextBox 4"/>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Tree>
    <p:extLst>
      <p:ext uri="{BB962C8B-B14F-4D97-AF65-F5344CB8AC3E}">
        <p14:creationId xmlns:p14="http://schemas.microsoft.com/office/powerpoint/2010/main" val="602246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8"/>
          <p:cNvSpPr>
            <a:spLocks noGrp="1" noChangeArrowheads="1"/>
          </p:cNvSpPr>
          <p:nvPr>
            <p:ph type="title"/>
          </p:nvPr>
        </p:nvSpPr>
        <p:spPr>
          <a:xfrm>
            <a:off x="1475656" y="44624"/>
            <a:ext cx="6121400" cy="648072"/>
          </a:xfrm>
        </p:spPr>
        <p:txBody>
          <a:bodyPr/>
          <a:lstStyle/>
          <a:p>
            <a:pPr eaLnBrk="1" hangingPunct="1">
              <a:defRPr/>
            </a:pPr>
            <a:r>
              <a:rPr lang="en-GB" smtClean="0">
                <a:latin typeface="Comic Sans MS" pitchFamily="66" charset="0"/>
              </a:rPr>
              <a:t>Kinematics &amp; Phenomenology</a:t>
            </a:r>
          </a:p>
        </p:txBody>
      </p:sp>
      <p:sp>
        <p:nvSpPr>
          <p:cNvPr id="5" name="Oval 3"/>
          <p:cNvSpPr>
            <a:spLocks noChangeArrowheads="1"/>
          </p:cNvSpPr>
          <p:nvPr/>
        </p:nvSpPr>
        <p:spPr bwMode="auto">
          <a:xfrm>
            <a:off x="2344635" y="2101276"/>
            <a:ext cx="6646440" cy="2158531"/>
          </a:xfrm>
          <a:prstGeom prst="ellipse">
            <a:avLst/>
          </a:prstGeom>
          <a:solidFill>
            <a:srgbClr val="FFFFCC"/>
          </a:solidFill>
          <a:ln w="9525">
            <a:solidFill>
              <a:schemeClr val="tx1"/>
            </a:solidFill>
            <a:round/>
            <a:headEnd/>
            <a:tailEnd/>
          </a:ln>
        </p:spPr>
        <p:txBody>
          <a:bodyPr wrap="none" anchor="ct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endParaRPr lang="en-GB" altLang="en-US"/>
          </a:p>
        </p:txBody>
      </p:sp>
      <p:sp>
        <p:nvSpPr>
          <p:cNvPr id="6" name="AutoShape 4"/>
          <p:cNvSpPr>
            <a:spLocks noChangeArrowheads="1"/>
          </p:cNvSpPr>
          <p:nvPr/>
        </p:nvSpPr>
        <p:spPr bwMode="auto">
          <a:xfrm>
            <a:off x="6456731" y="3589602"/>
            <a:ext cx="976313" cy="304800"/>
          </a:xfrm>
          <a:prstGeom prst="leftArrow">
            <a:avLst>
              <a:gd name="adj1" fmla="val 50000"/>
              <a:gd name="adj2" fmla="val 80078"/>
            </a:avLst>
          </a:prstGeom>
          <a:solidFill>
            <a:srgbClr val="FF0000"/>
          </a:solidFill>
          <a:ln w="9525">
            <a:solidFill>
              <a:schemeClr val="tx1"/>
            </a:solidFill>
            <a:miter lim="800000"/>
            <a:headEnd/>
            <a:tailEnd/>
          </a:ln>
        </p:spPr>
        <p:txBody>
          <a:bodyPr wrap="none" anchor="ct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endParaRPr lang="en-GB" altLang="en-US"/>
          </a:p>
        </p:txBody>
      </p:sp>
      <p:sp>
        <p:nvSpPr>
          <p:cNvPr id="7" name="AutoShape 5"/>
          <p:cNvSpPr>
            <a:spLocks noChangeArrowheads="1"/>
          </p:cNvSpPr>
          <p:nvPr/>
        </p:nvSpPr>
        <p:spPr bwMode="auto">
          <a:xfrm rot="21340650">
            <a:off x="4704131" y="3665802"/>
            <a:ext cx="2209800" cy="381000"/>
          </a:xfrm>
          <a:prstGeom prst="leftArrow">
            <a:avLst>
              <a:gd name="adj1" fmla="val 50000"/>
              <a:gd name="adj2" fmla="val 145000"/>
            </a:avLst>
          </a:prstGeom>
          <a:solidFill>
            <a:srgbClr val="FF0000"/>
          </a:solidFill>
          <a:ln w="9525">
            <a:solidFill>
              <a:schemeClr val="tx1"/>
            </a:solidFill>
            <a:miter lim="800000"/>
            <a:headEnd/>
            <a:tailEnd/>
          </a:ln>
        </p:spPr>
        <p:txBody>
          <a:bodyPr wrap="none" anchor="ct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endParaRPr lang="en-GB" altLang="en-US"/>
          </a:p>
        </p:txBody>
      </p:sp>
      <p:pic>
        <p:nvPicPr>
          <p:cNvPr id="8" name="Picture 6" descr="scale_of_structure_of_matter"/>
          <p:cNvPicPr>
            <a:picLocks noChangeAspect="1" noChangeArrowheads="1"/>
          </p:cNvPicPr>
          <p:nvPr/>
        </p:nvPicPr>
        <p:blipFill>
          <a:blip r:embed="rId2">
            <a:extLst>
              <a:ext uri="{28A0092B-C50C-407E-A947-70E740481C1C}">
                <a14:useLocalDpi xmlns:a14="http://schemas.microsoft.com/office/drawing/2010/main" val="0"/>
              </a:ext>
            </a:extLst>
          </a:blip>
          <a:srcRect l="20930" t="71980" r="18605" b="5957"/>
          <a:stretch>
            <a:fillRect/>
          </a:stretch>
        </p:blipFill>
        <p:spPr bwMode="auto">
          <a:xfrm>
            <a:off x="6228131" y="3437202"/>
            <a:ext cx="685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p:cNvSpPr>
            <a:spLocks noChangeShapeType="1"/>
          </p:cNvSpPr>
          <p:nvPr/>
        </p:nvSpPr>
        <p:spPr bwMode="auto">
          <a:xfrm>
            <a:off x="4094531" y="3208602"/>
            <a:ext cx="2160240" cy="43208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 name="Line 8"/>
          <p:cNvSpPr>
            <a:spLocks noChangeShapeType="1"/>
          </p:cNvSpPr>
          <p:nvPr/>
        </p:nvSpPr>
        <p:spPr bwMode="auto">
          <a:xfrm>
            <a:off x="203569" y="2133865"/>
            <a:ext cx="11430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 name="Line 9"/>
          <p:cNvSpPr>
            <a:spLocks noChangeShapeType="1"/>
          </p:cNvSpPr>
          <p:nvPr/>
        </p:nvSpPr>
        <p:spPr bwMode="auto">
          <a:xfrm flipV="1">
            <a:off x="1346569" y="1511565"/>
            <a:ext cx="2027237" cy="6223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2" name="Group 10"/>
          <p:cNvGrpSpPr>
            <a:grpSpLocks/>
          </p:cNvGrpSpPr>
          <p:nvPr/>
        </p:nvGrpSpPr>
        <p:grpSpPr bwMode="auto">
          <a:xfrm rot="6440586">
            <a:off x="1650575" y="1829859"/>
            <a:ext cx="306387" cy="914400"/>
            <a:chOff x="2064" y="385"/>
            <a:chExt cx="193" cy="576"/>
          </a:xfrm>
        </p:grpSpPr>
        <p:grpSp>
          <p:nvGrpSpPr>
            <p:cNvPr id="13" name="Group 11"/>
            <p:cNvGrpSpPr>
              <a:grpSpLocks/>
            </p:cNvGrpSpPr>
            <p:nvPr/>
          </p:nvGrpSpPr>
          <p:grpSpPr bwMode="auto">
            <a:xfrm>
              <a:off x="2064" y="769"/>
              <a:ext cx="193" cy="192"/>
              <a:chOff x="2064" y="769"/>
              <a:chExt cx="193" cy="192"/>
            </a:xfrm>
          </p:grpSpPr>
          <p:sp>
            <p:nvSpPr>
              <p:cNvPr id="24" name="Arc 12"/>
              <p:cNvSpPr>
                <a:spLocks/>
              </p:cNvSpPr>
              <p:nvPr/>
            </p:nvSpPr>
            <p:spPr bwMode="auto">
              <a:xfrm rot="-5400000">
                <a:off x="2088" y="841"/>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 name="Arc 13"/>
              <p:cNvSpPr>
                <a:spLocks/>
              </p:cNvSpPr>
              <p:nvPr/>
            </p:nvSpPr>
            <p:spPr bwMode="auto">
              <a:xfrm rot="-5400000">
                <a:off x="2089" y="889"/>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 name="Arc 14"/>
              <p:cNvSpPr>
                <a:spLocks/>
              </p:cNvSpPr>
              <p:nvPr/>
            </p:nvSpPr>
            <p:spPr bwMode="auto">
              <a:xfrm rot="5400000">
                <a:off x="2185" y="745"/>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 name="Arc 15"/>
              <p:cNvSpPr>
                <a:spLocks/>
              </p:cNvSpPr>
              <p:nvPr/>
            </p:nvSpPr>
            <p:spPr bwMode="auto">
              <a:xfrm rot="5400000">
                <a:off x="2184" y="793"/>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4" name="Group 16"/>
            <p:cNvGrpSpPr>
              <a:grpSpLocks/>
            </p:cNvGrpSpPr>
            <p:nvPr/>
          </p:nvGrpSpPr>
          <p:grpSpPr bwMode="auto">
            <a:xfrm>
              <a:off x="2064" y="577"/>
              <a:ext cx="193" cy="192"/>
              <a:chOff x="2064" y="577"/>
              <a:chExt cx="193" cy="192"/>
            </a:xfrm>
          </p:grpSpPr>
          <p:sp>
            <p:nvSpPr>
              <p:cNvPr id="20" name="Arc 17"/>
              <p:cNvSpPr>
                <a:spLocks/>
              </p:cNvSpPr>
              <p:nvPr/>
            </p:nvSpPr>
            <p:spPr bwMode="auto">
              <a:xfrm rot="-5400000">
                <a:off x="2088" y="649"/>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1" name="Arc 18"/>
              <p:cNvSpPr>
                <a:spLocks/>
              </p:cNvSpPr>
              <p:nvPr/>
            </p:nvSpPr>
            <p:spPr bwMode="auto">
              <a:xfrm rot="-5400000">
                <a:off x="2089" y="697"/>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2" name="Arc 19"/>
              <p:cNvSpPr>
                <a:spLocks/>
              </p:cNvSpPr>
              <p:nvPr/>
            </p:nvSpPr>
            <p:spPr bwMode="auto">
              <a:xfrm rot="5400000">
                <a:off x="2185" y="553"/>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3" name="Arc 20"/>
              <p:cNvSpPr>
                <a:spLocks/>
              </p:cNvSpPr>
              <p:nvPr/>
            </p:nvSpPr>
            <p:spPr bwMode="auto">
              <a:xfrm rot="5400000">
                <a:off x="2184" y="601"/>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5" name="Group 21"/>
            <p:cNvGrpSpPr>
              <a:grpSpLocks/>
            </p:cNvGrpSpPr>
            <p:nvPr/>
          </p:nvGrpSpPr>
          <p:grpSpPr bwMode="auto">
            <a:xfrm>
              <a:off x="2064" y="385"/>
              <a:ext cx="193" cy="192"/>
              <a:chOff x="2064" y="385"/>
              <a:chExt cx="193" cy="192"/>
            </a:xfrm>
          </p:grpSpPr>
          <p:sp>
            <p:nvSpPr>
              <p:cNvPr id="16" name="Arc 22"/>
              <p:cNvSpPr>
                <a:spLocks/>
              </p:cNvSpPr>
              <p:nvPr/>
            </p:nvSpPr>
            <p:spPr bwMode="auto">
              <a:xfrm rot="-5400000">
                <a:off x="2088" y="457"/>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7" name="Arc 23"/>
              <p:cNvSpPr>
                <a:spLocks/>
              </p:cNvSpPr>
              <p:nvPr/>
            </p:nvSpPr>
            <p:spPr bwMode="auto">
              <a:xfrm rot="-5400000">
                <a:off x="2089" y="505"/>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8" name="Arc 24"/>
              <p:cNvSpPr>
                <a:spLocks/>
              </p:cNvSpPr>
              <p:nvPr/>
            </p:nvSpPr>
            <p:spPr bwMode="auto">
              <a:xfrm rot="5400000">
                <a:off x="2185" y="361"/>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9" name="Arc 25"/>
              <p:cNvSpPr>
                <a:spLocks/>
              </p:cNvSpPr>
              <p:nvPr/>
            </p:nvSpPr>
            <p:spPr bwMode="auto">
              <a:xfrm rot="5400000">
                <a:off x="2184" y="409"/>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grpSp>
        <p:nvGrpSpPr>
          <p:cNvPr id="28" name="Group 26"/>
          <p:cNvGrpSpPr>
            <a:grpSpLocks/>
          </p:cNvGrpSpPr>
          <p:nvPr/>
        </p:nvGrpSpPr>
        <p:grpSpPr bwMode="auto">
          <a:xfrm rot="6440586">
            <a:off x="2488775" y="2134659"/>
            <a:ext cx="306387" cy="914400"/>
            <a:chOff x="2064" y="385"/>
            <a:chExt cx="193" cy="576"/>
          </a:xfrm>
        </p:grpSpPr>
        <p:grpSp>
          <p:nvGrpSpPr>
            <p:cNvPr id="29" name="Group 27"/>
            <p:cNvGrpSpPr>
              <a:grpSpLocks/>
            </p:cNvGrpSpPr>
            <p:nvPr/>
          </p:nvGrpSpPr>
          <p:grpSpPr bwMode="auto">
            <a:xfrm>
              <a:off x="2064" y="769"/>
              <a:ext cx="193" cy="192"/>
              <a:chOff x="2064" y="769"/>
              <a:chExt cx="193" cy="192"/>
            </a:xfrm>
          </p:grpSpPr>
          <p:sp>
            <p:nvSpPr>
              <p:cNvPr id="40" name="Arc 28"/>
              <p:cNvSpPr>
                <a:spLocks/>
              </p:cNvSpPr>
              <p:nvPr/>
            </p:nvSpPr>
            <p:spPr bwMode="auto">
              <a:xfrm rot="-5400000">
                <a:off x="2088" y="841"/>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 name="Arc 29"/>
              <p:cNvSpPr>
                <a:spLocks/>
              </p:cNvSpPr>
              <p:nvPr/>
            </p:nvSpPr>
            <p:spPr bwMode="auto">
              <a:xfrm rot="-5400000">
                <a:off x="2089" y="889"/>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 name="Arc 30"/>
              <p:cNvSpPr>
                <a:spLocks/>
              </p:cNvSpPr>
              <p:nvPr/>
            </p:nvSpPr>
            <p:spPr bwMode="auto">
              <a:xfrm rot="5400000">
                <a:off x="2185" y="745"/>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 name="Arc 31"/>
              <p:cNvSpPr>
                <a:spLocks/>
              </p:cNvSpPr>
              <p:nvPr/>
            </p:nvSpPr>
            <p:spPr bwMode="auto">
              <a:xfrm rot="5400000">
                <a:off x="2184" y="793"/>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30" name="Group 32"/>
            <p:cNvGrpSpPr>
              <a:grpSpLocks/>
            </p:cNvGrpSpPr>
            <p:nvPr/>
          </p:nvGrpSpPr>
          <p:grpSpPr bwMode="auto">
            <a:xfrm>
              <a:off x="2064" y="577"/>
              <a:ext cx="193" cy="192"/>
              <a:chOff x="2064" y="577"/>
              <a:chExt cx="193" cy="192"/>
            </a:xfrm>
          </p:grpSpPr>
          <p:sp>
            <p:nvSpPr>
              <p:cNvPr id="36" name="Arc 33"/>
              <p:cNvSpPr>
                <a:spLocks/>
              </p:cNvSpPr>
              <p:nvPr/>
            </p:nvSpPr>
            <p:spPr bwMode="auto">
              <a:xfrm rot="-5400000">
                <a:off x="2088" y="649"/>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 name="Arc 34"/>
              <p:cNvSpPr>
                <a:spLocks/>
              </p:cNvSpPr>
              <p:nvPr/>
            </p:nvSpPr>
            <p:spPr bwMode="auto">
              <a:xfrm rot="-5400000">
                <a:off x="2089" y="697"/>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8" name="Arc 35"/>
              <p:cNvSpPr>
                <a:spLocks/>
              </p:cNvSpPr>
              <p:nvPr/>
            </p:nvSpPr>
            <p:spPr bwMode="auto">
              <a:xfrm rot="5400000">
                <a:off x="2185" y="553"/>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9" name="Arc 36"/>
              <p:cNvSpPr>
                <a:spLocks/>
              </p:cNvSpPr>
              <p:nvPr/>
            </p:nvSpPr>
            <p:spPr bwMode="auto">
              <a:xfrm rot="5400000">
                <a:off x="2184" y="601"/>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31" name="Group 37"/>
            <p:cNvGrpSpPr>
              <a:grpSpLocks/>
            </p:cNvGrpSpPr>
            <p:nvPr/>
          </p:nvGrpSpPr>
          <p:grpSpPr bwMode="auto">
            <a:xfrm>
              <a:off x="2064" y="385"/>
              <a:ext cx="193" cy="192"/>
              <a:chOff x="2064" y="385"/>
              <a:chExt cx="193" cy="192"/>
            </a:xfrm>
          </p:grpSpPr>
          <p:sp>
            <p:nvSpPr>
              <p:cNvPr id="32" name="Arc 38"/>
              <p:cNvSpPr>
                <a:spLocks/>
              </p:cNvSpPr>
              <p:nvPr/>
            </p:nvSpPr>
            <p:spPr bwMode="auto">
              <a:xfrm rot="-5400000">
                <a:off x="2088" y="457"/>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3" name="Arc 39"/>
              <p:cNvSpPr>
                <a:spLocks/>
              </p:cNvSpPr>
              <p:nvPr/>
            </p:nvSpPr>
            <p:spPr bwMode="auto">
              <a:xfrm rot="-5400000">
                <a:off x="2089" y="505"/>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4" name="Arc 40"/>
              <p:cNvSpPr>
                <a:spLocks/>
              </p:cNvSpPr>
              <p:nvPr/>
            </p:nvSpPr>
            <p:spPr bwMode="auto">
              <a:xfrm rot="5400000">
                <a:off x="2185" y="361"/>
                <a:ext cx="48" cy="96"/>
              </a:xfrm>
              <a:custGeom>
                <a:avLst/>
                <a:gdLst>
                  <a:gd name="T0" fmla="*/ 0 w 21600"/>
                  <a:gd name="T1" fmla="*/ 96 h 21595"/>
                  <a:gd name="T2" fmla="*/ 47 w 21600"/>
                  <a:gd name="T3" fmla="*/ 0 h 21595"/>
                  <a:gd name="T4" fmla="*/ 48 w 21600"/>
                  <a:gd name="T5" fmla="*/ 96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5" name="Arc 41"/>
              <p:cNvSpPr>
                <a:spLocks/>
              </p:cNvSpPr>
              <p:nvPr/>
            </p:nvSpPr>
            <p:spPr bwMode="auto">
              <a:xfrm rot="5400000">
                <a:off x="2184" y="409"/>
                <a:ext cx="48" cy="96"/>
              </a:xfrm>
              <a:custGeom>
                <a:avLst/>
                <a:gdLst>
                  <a:gd name="T0" fmla="*/ 0 w 21600"/>
                  <a:gd name="T1" fmla="*/ 0 h 21600"/>
                  <a:gd name="T2" fmla="*/ 48 w 21600"/>
                  <a:gd name="T3" fmla="*/ 96 h 21600"/>
                  <a:gd name="T4" fmla="*/ 0 w 21600"/>
                  <a:gd name="T5" fmla="*/ 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mc:AlternateContent xmlns:mc="http://schemas.openxmlformats.org/markup-compatibility/2006" xmlns:a14="http://schemas.microsoft.com/office/drawing/2010/main">
        <mc:Choice Requires="a14">
          <p:sp>
            <p:nvSpPr>
              <p:cNvPr id="44" name="Text Box 42"/>
              <p:cNvSpPr txBox="1">
                <a:spLocks noChangeArrowheads="1"/>
              </p:cNvSpPr>
              <p:nvPr/>
            </p:nvSpPr>
            <p:spPr bwMode="auto">
              <a:xfrm>
                <a:off x="4716016" y="2673837"/>
                <a:ext cx="2324482"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3200" b="1" dirty="0" smtClean="0">
                    <a:latin typeface="Times New Roman" panose="02020603050405020304" pitchFamily="18" charset="0"/>
                  </a:rPr>
                  <a:t>p </a:t>
                </a:r>
                <a14:m>
                  <m:oMath xmlns:m="http://schemas.openxmlformats.org/officeDocument/2006/math">
                    <m:d>
                      <m:dPr>
                        <m:ctrlPr>
                          <a:rPr lang="en-GB" altLang="en-US" sz="2800" b="1" i="1" smtClean="0">
                            <a:latin typeface="Cambria Math" panose="02040503050406030204" pitchFamily="18" charset="0"/>
                          </a:rPr>
                        </m:ctrlPr>
                      </m:dPr>
                      <m:e>
                        <m:r>
                          <a:rPr lang="en-GB" altLang="en-US" sz="2800" b="1" i="1" smtClean="0">
                            <a:latin typeface="Cambria Math" panose="02040503050406030204" pitchFamily="18" charset="0"/>
                          </a:rPr>
                          <m:t>𝒕</m:t>
                        </m:r>
                        <m:r>
                          <a:rPr lang="en-GB" altLang="en-US" sz="2800" b="1" i="1" smtClean="0">
                            <a:latin typeface="Cambria Math" panose="02040503050406030204" pitchFamily="18" charset="0"/>
                          </a:rPr>
                          <m:t>&lt;</m:t>
                        </m:r>
                        <m:r>
                          <a:rPr lang="en-GB" altLang="en-US" sz="2800" b="1" i="1" smtClean="0">
                            <a:latin typeface="Cambria Math" panose="02040503050406030204" pitchFamily="18" charset="0"/>
                          </a:rPr>
                          <m:t>𝟎</m:t>
                        </m:r>
                        <m:r>
                          <a:rPr lang="en-GB" altLang="en-US" sz="2800" b="1" i="1" smtClean="0">
                            <a:latin typeface="Cambria Math" panose="02040503050406030204" pitchFamily="18" charset="0"/>
                            <a:ea typeface="Cambria Math" panose="02040503050406030204" pitchFamily="18" charset="0"/>
                          </a:rPr>
                          <m:t>≪</m:t>
                        </m:r>
                        <m:r>
                          <a:rPr lang="en-GB" altLang="en-US" sz="2800" b="1" i="1" smtClean="0">
                            <a:latin typeface="Cambria Math" panose="02040503050406030204" pitchFamily="18" charset="0"/>
                            <a:ea typeface="Cambria Math" panose="02040503050406030204" pitchFamily="18" charset="0"/>
                          </a:rPr>
                          <m:t>𝒔</m:t>
                        </m:r>
                      </m:e>
                    </m:d>
                  </m:oMath>
                </a14:m>
                <a:endParaRPr lang="en-GB" altLang="en-US" sz="2800" b="1" dirty="0">
                  <a:latin typeface="Times New Roman" panose="02020603050405020304" pitchFamily="18" charset="0"/>
                </a:endParaRPr>
              </a:p>
            </p:txBody>
          </p:sp>
        </mc:Choice>
        <mc:Fallback xmlns="">
          <p:sp>
            <p:nvSpPr>
              <p:cNvPr id="44" name="Text Box 42"/>
              <p:cNvSpPr txBox="1">
                <a:spLocks noRot="1" noChangeAspect="1" noMove="1" noResize="1" noEditPoints="1" noAdjustHandles="1" noChangeArrowheads="1" noChangeShapeType="1" noTextEdit="1"/>
              </p:cNvSpPr>
              <p:nvPr/>
            </p:nvSpPr>
            <p:spPr bwMode="auto">
              <a:xfrm>
                <a:off x="4716016" y="2673837"/>
                <a:ext cx="2324482" cy="584775"/>
              </a:xfrm>
              <a:prstGeom prst="rect">
                <a:avLst/>
              </a:prstGeom>
              <a:blipFill>
                <a:blip r:embed="rId3"/>
                <a:stretch>
                  <a:fillRect l="-6824" t="-1458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45" name="AutoShape 43"/>
          <p:cNvSpPr>
            <a:spLocks noChangeArrowheads="1"/>
          </p:cNvSpPr>
          <p:nvPr/>
        </p:nvSpPr>
        <p:spPr bwMode="auto">
          <a:xfrm>
            <a:off x="7294931" y="3589602"/>
            <a:ext cx="976313" cy="304800"/>
          </a:xfrm>
          <a:prstGeom prst="leftArrow">
            <a:avLst>
              <a:gd name="adj1" fmla="val 50000"/>
              <a:gd name="adj2" fmla="val 80078"/>
            </a:avLst>
          </a:prstGeom>
          <a:solidFill>
            <a:srgbClr val="FF0000"/>
          </a:solidFill>
          <a:ln w="9525">
            <a:solidFill>
              <a:schemeClr val="tx1"/>
            </a:solidFill>
            <a:miter lim="800000"/>
            <a:headEnd/>
            <a:tailEnd/>
          </a:ln>
        </p:spPr>
        <p:txBody>
          <a:bodyPr wrap="none" anchor="ct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endParaRPr lang="en-GB" altLang="en-US"/>
          </a:p>
        </p:txBody>
      </p:sp>
      <p:sp>
        <p:nvSpPr>
          <p:cNvPr id="47" name="Text Box 45"/>
          <p:cNvSpPr txBox="1">
            <a:spLocks noChangeArrowheads="1"/>
          </p:cNvSpPr>
          <p:nvPr/>
        </p:nvSpPr>
        <p:spPr bwMode="auto">
          <a:xfrm>
            <a:off x="119826" y="1524265"/>
            <a:ext cx="365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3200" b="1" dirty="0">
                <a:latin typeface="Times New Roman" panose="02020603050405020304" pitchFamily="18" charset="0"/>
              </a:rPr>
              <a:t>e</a:t>
            </a:r>
          </a:p>
        </p:txBody>
      </p:sp>
      <mc:AlternateContent xmlns:mc="http://schemas.openxmlformats.org/markup-compatibility/2006" xmlns:a14="http://schemas.microsoft.com/office/drawing/2010/main">
        <mc:Choice Requires="a14">
          <p:sp>
            <p:nvSpPr>
              <p:cNvPr id="48" name="Text Box 46"/>
              <p:cNvSpPr txBox="1">
                <a:spLocks noChangeArrowheads="1"/>
              </p:cNvSpPr>
              <p:nvPr/>
            </p:nvSpPr>
            <p:spPr bwMode="auto">
              <a:xfrm>
                <a:off x="6814476" y="3031193"/>
                <a:ext cx="2150012" cy="5787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a14:m>
                  <m:oMathPara xmlns:m="http://schemas.openxmlformats.org/officeDocument/2006/math">
                    <m:oMathParaPr>
                      <m:jc m:val="centerGroup"/>
                    </m:oMathParaPr>
                    <m:oMath xmlns:m="http://schemas.openxmlformats.org/officeDocument/2006/math">
                      <m:r>
                        <a:rPr lang="en-GB" altLang="en-US" sz="2800" b="1" i="1" smtClean="0">
                          <a:latin typeface="Cambria Math" panose="02040503050406030204" pitchFamily="18" charset="0"/>
                        </a:rPr>
                        <m:t>𝑷</m:t>
                      </m:r>
                      <m:r>
                        <a:rPr lang="en-GB" altLang="en-US" sz="2800" b="1" i="1" smtClean="0">
                          <a:latin typeface="Cambria Math" panose="02040503050406030204" pitchFamily="18" charset="0"/>
                        </a:rPr>
                        <m:t> </m:t>
                      </m:r>
                      <m:d>
                        <m:dPr>
                          <m:ctrlPr>
                            <a:rPr lang="en-GB" altLang="en-US" sz="2800" b="1" i="1" smtClean="0">
                              <a:latin typeface="Cambria Math" panose="02040503050406030204" pitchFamily="18" charset="0"/>
                            </a:rPr>
                          </m:ctrlPr>
                        </m:dPr>
                        <m:e>
                          <m:sSubSup>
                            <m:sSubSupPr>
                              <m:ctrlPr>
                                <a:rPr lang="en-GB" altLang="en-US" sz="2800" b="1" i="1">
                                  <a:latin typeface="Cambria Math" panose="02040503050406030204" pitchFamily="18" charset="0"/>
                                </a:rPr>
                              </m:ctrlPr>
                            </m:sSubSupPr>
                            <m:e>
                              <m:r>
                                <a:rPr lang="en-GB" altLang="en-US" sz="2800" b="1">
                                  <a:latin typeface="Cambria Math" panose="02040503050406030204" pitchFamily="18" charset="0"/>
                                </a:rPr>
                                <m:t>𝒎</m:t>
                              </m:r>
                            </m:e>
                            <m:sub>
                              <m:r>
                                <a:rPr lang="en-GB" altLang="en-US" sz="2800" b="1" i="0" smtClean="0">
                                  <a:latin typeface="Cambria Math" panose="02040503050406030204" pitchFamily="18" charset="0"/>
                                </a:rPr>
                                <m:t>𝐏</m:t>
                              </m:r>
                            </m:sub>
                            <m:sup>
                              <m:r>
                                <a:rPr lang="en-GB" altLang="en-US" sz="2800" b="1">
                                  <a:latin typeface="Cambria Math" panose="02040503050406030204" pitchFamily="18" charset="0"/>
                                </a:rPr>
                                <m:t>𝟐</m:t>
                              </m:r>
                            </m:sup>
                          </m:sSubSup>
                          <m:r>
                            <a:rPr lang="en-GB" altLang="en-US" sz="2800" b="1">
                              <a:latin typeface="Cambria Math" panose="02040503050406030204" pitchFamily="18" charset="0"/>
                              <a:ea typeface="Cambria Math" panose="02040503050406030204" pitchFamily="18" charset="0"/>
                            </a:rPr>
                            <m:t>≪</m:t>
                          </m:r>
                          <m:r>
                            <a:rPr lang="en-GB" altLang="en-US" sz="2800" b="1">
                              <a:latin typeface="Cambria Math" panose="02040503050406030204" pitchFamily="18" charset="0"/>
                              <a:ea typeface="Cambria Math" panose="02040503050406030204" pitchFamily="18" charset="0"/>
                            </a:rPr>
                            <m:t>𝒔</m:t>
                          </m:r>
                        </m:e>
                      </m:d>
                    </m:oMath>
                  </m:oMathPara>
                </a14:m>
                <a:endParaRPr lang="en-GB" altLang="en-US" sz="2800" b="1" dirty="0">
                  <a:latin typeface="Times New Roman" panose="02020603050405020304" pitchFamily="18" charset="0"/>
                </a:endParaRPr>
              </a:p>
            </p:txBody>
          </p:sp>
        </mc:Choice>
        <mc:Fallback xmlns="">
          <p:sp>
            <p:nvSpPr>
              <p:cNvPr id="48" name="Text Box 46"/>
              <p:cNvSpPr txBox="1">
                <a:spLocks noRot="1" noChangeAspect="1" noMove="1" noResize="1" noEditPoints="1" noAdjustHandles="1" noChangeArrowheads="1" noChangeShapeType="1" noTextEdit="1"/>
              </p:cNvSpPr>
              <p:nvPr/>
            </p:nvSpPr>
            <p:spPr bwMode="auto">
              <a:xfrm>
                <a:off x="6814476" y="3031193"/>
                <a:ext cx="2150012" cy="578748"/>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50" name="Oval 49"/>
          <p:cNvSpPr>
            <a:spLocks noChangeArrowheads="1"/>
          </p:cNvSpPr>
          <p:nvPr/>
        </p:nvSpPr>
        <p:spPr bwMode="auto">
          <a:xfrm>
            <a:off x="2951531" y="2446602"/>
            <a:ext cx="1143000" cy="1143000"/>
          </a:xfrm>
          <a:prstGeom prst="ellipse">
            <a:avLst/>
          </a:prstGeom>
          <a:solidFill>
            <a:srgbClr val="FF0000"/>
          </a:solidFill>
          <a:ln w="9525">
            <a:solidFill>
              <a:schemeClr val="tx1"/>
            </a:solidFill>
            <a:round/>
            <a:headEnd/>
            <a:tailEnd/>
          </a:ln>
        </p:spPr>
        <p:txBody>
          <a:bodyPr wrap="none" anchor="ct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endParaRPr lang="en-GB" altLang="en-US"/>
          </a:p>
        </p:txBody>
      </p:sp>
      <mc:AlternateContent xmlns:mc="http://schemas.openxmlformats.org/markup-compatibility/2006" xmlns:a14="http://schemas.microsoft.com/office/drawing/2010/main">
        <mc:Choice Requires="a14">
          <p:sp>
            <p:nvSpPr>
              <p:cNvPr id="53" name="Rectangle 53"/>
              <p:cNvSpPr>
                <a:spLocks noChangeArrowheads="1"/>
              </p:cNvSpPr>
              <p:nvPr/>
            </p:nvSpPr>
            <p:spPr bwMode="auto">
              <a:xfrm>
                <a:off x="1558085" y="2401724"/>
                <a:ext cx="478015"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a14:m>
                  <m:oMathPara xmlns:m="http://schemas.openxmlformats.org/officeDocument/2006/math">
                    <m:oMathParaPr>
                      <m:jc m:val="right"/>
                    </m:oMathParaPr>
                    <m:oMath xmlns:m="http://schemas.openxmlformats.org/officeDocument/2006/math">
                      <m:r>
                        <a:rPr lang="en-GB" sz="2800" b="1" i="1" smtClean="0">
                          <a:latin typeface="Cambria Math" panose="02040503050406030204" pitchFamily="18" charset="0"/>
                        </a:rPr>
                        <m:t>𝒒</m:t>
                      </m:r>
                    </m:oMath>
                  </m:oMathPara>
                </a14:m>
                <a:endParaRPr lang="en-GB" sz="2800" b="1" i="1" dirty="0" smtClean="0">
                  <a:latin typeface="Cambria Math" panose="02040503050406030204" pitchFamily="18" charset="0"/>
                </a:endParaRPr>
              </a:p>
            </p:txBody>
          </p:sp>
        </mc:Choice>
        <mc:Fallback xmlns="">
          <p:sp>
            <p:nvSpPr>
              <p:cNvPr id="53" name="Rectangle 53"/>
              <p:cNvSpPr>
                <a:spLocks noRot="1" noChangeAspect="1" noMove="1" noResize="1" noEditPoints="1" noAdjustHandles="1" noChangeArrowheads="1" noChangeShapeType="1" noTextEdit="1"/>
              </p:cNvSpPr>
              <p:nvPr/>
            </p:nvSpPr>
            <p:spPr bwMode="auto">
              <a:xfrm>
                <a:off x="1558085" y="2401724"/>
                <a:ext cx="478015" cy="523220"/>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59" name="Rectangle 59"/>
          <p:cNvSpPr>
            <a:spLocks noChangeArrowheads="1"/>
          </p:cNvSpPr>
          <p:nvPr/>
        </p:nvSpPr>
        <p:spPr bwMode="auto">
          <a:xfrm>
            <a:off x="3235694" y="2740290"/>
            <a:ext cx="4984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800"/>
              <a:t>M</a:t>
            </a:r>
            <a:endParaRPr lang="en-GB" altLang="en-US" sz="2800" b="1" i="0" baseline="30000"/>
          </a:p>
        </p:txBody>
      </p:sp>
      <p:sp>
        <p:nvSpPr>
          <p:cNvPr id="62" name="Text Box 45"/>
          <p:cNvSpPr txBox="1">
            <a:spLocks noChangeArrowheads="1"/>
          </p:cNvSpPr>
          <p:nvPr/>
        </p:nvSpPr>
        <p:spPr bwMode="auto">
          <a:xfrm>
            <a:off x="3347864" y="1196752"/>
            <a:ext cx="481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3200" b="1" dirty="0" smtClean="0">
                <a:latin typeface="Times New Roman" panose="02020603050405020304" pitchFamily="18" charset="0"/>
              </a:rPr>
              <a:t>e'</a:t>
            </a:r>
            <a:endParaRPr lang="en-GB" altLang="en-US" sz="3200" b="1"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3" name="TextBox 62"/>
              <p:cNvSpPr txBox="1"/>
              <p:nvPr/>
            </p:nvSpPr>
            <p:spPr>
              <a:xfrm>
                <a:off x="508323" y="5471532"/>
                <a:ext cx="7952109" cy="119782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800" b="1" i="1" smtClean="0">
                          <a:solidFill>
                            <a:schemeClr val="tx1"/>
                          </a:solidFill>
                          <a:latin typeface="Cambria Math" panose="02040503050406030204" pitchFamily="18" charset="0"/>
                        </a:rPr>
                        <m:t>𝒔</m:t>
                      </m:r>
                      <m:r>
                        <a:rPr lang="en-GB" sz="2800" b="1" i="1" smtClean="0">
                          <a:solidFill>
                            <a:schemeClr val="tx1"/>
                          </a:solidFill>
                          <a:latin typeface="Cambria Math" panose="02040503050406030204" pitchFamily="18" charset="0"/>
                        </a:rPr>
                        <m:t>=</m:t>
                      </m:r>
                      <m:sSup>
                        <m:sSupPr>
                          <m:ctrlPr>
                            <a:rPr lang="en-GB" sz="2800" b="1" i="1" smtClean="0">
                              <a:solidFill>
                                <a:schemeClr val="tx1"/>
                              </a:solidFill>
                              <a:latin typeface="Cambria Math" panose="02040503050406030204" pitchFamily="18" charset="0"/>
                            </a:rPr>
                          </m:ctrlPr>
                        </m:sSupPr>
                        <m:e>
                          <m:d>
                            <m:dPr>
                              <m:ctrlPr>
                                <a:rPr lang="en-GB" sz="2800" b="1" i="1" smtClean="0">
                                  <a:solidFill>
                                    <a:schemeClr val="tx1"/>
                                  </a:solidFill>
                                  <a:latin typeface="Cambria Math" panose="02040503050406030204" pitchFamily="18" charset="0"/>
                                </a:rPr>
                              </m:ctrlPr>
                            </m:dPr>
                            <m:e>
                              <m:r>
                                <a:rPr lang="en-GB" sz="2800" b="1" i="1">
                                  <a:solidFill>
                                    <a:schemeClr val="tx1"/>
                                  </a:solidFill>
                                  <a:latin typeface="Cambria Math" panose="02040503050406030204" pitchFamily="18" charset="0"/>
                                </a:rPr>
                                <m:t>𝒆</m:t>
                              </m:r>
                              <m:r>
                                <a:rPr lang="en-GB" sz="2800" b="1" i="1">
                                  <a:solidFill>
                                    <a:schemeClr val="tx1"/>
                                  </a:solidFill>
                                  <a:latin typeface="Cambria Math" panose="02040503050406030204" pitchFamily="18" charset="0"/>
                                </a:rPr>
                                <m:t>+</m:t>
                              </m:r>
                              <m:r>
                                <a:rPr lang="en-GB" sz="2800" b="1" i="1">
                                  <a:solidFill>
                                    <a:schemeClr val="tx1"/>
                                  </a:solidFill>
                                  <a:latin typeface="Cambria Math" panose="02040503050406030204" pitchFamily="18" charset="0"/>
                                </a:rPr>
                                <m:t>𝑷</m:t>
                              </m:r>
                            </m:e>
                          </m:d>
                        </m:e>
                        <m:sup>
                          <m:r>
                            <a:rPr lang="en-GB" sz="2800" b="1" i="1" smtClean="0">
                              <a:solidFill>
                                <a:schemeClr val="tx1"/>
                              </a:solidFill>
                              <a:latin typeface="Cambria Math" panose="02040503050406030204" pitchFamily="18" charset="0"/>
                            </a:rPr>
                            <m:t>𝟐</m:t>
                          </m:r>
                        </m:sup>
                      </m:sSup>
                      <m:r>
                        <a:rPr lang="en-GB" sz="2800" b="1" i="1" smtClean="0">
                          <a:solidFill>
                            <a:schemeClr val="tx1"/>
                          </a:solidFill>
                          <a:latin typeface="Cambria Math" panose="02040503050406030204" pitchFamily="18" charset="0"/>
                        </a:rPr>
                        <m:t>=</m:t>
                      </m:r>
                      <m:r>
                        <a:rPr lang="en-GB" sz="2800" b="1" i="1" smtClean="0">
                          <a:solidFill>
                            <a:schemeClr val="tx1"/>
                          </a:solidFill>
                          <a:latin typeface="Cambria Math" panose="02040503050406030204" pitchFamily="18" charset="0"/>
                        </a:rPr>
                        <m:t>𝟐</m:t>
                      </m:r>
                      <m:r>
                        <a:rPr lang="en-GB" sz="2800" b="1" i="1" smtClean="0">
                          <a:solidFill>
                            <a:schemeClr val="tx1"/>
                          </a:solidFill>
                          <a:latin typeface="Cambria Math" panose="02040503050406030204" pitchFamily="18" charset="0"/>
                        </a:rPr>
                        <m:t>𝒆</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𝑷</m:t>
                      </m:r>
                      <m:r>
                        <a:rPr lang="en-GB" sz="2800" b="1" i="1" smtClean="0">
                          <a:solidFill>
                            <a:schemeClr val="tx1"/>
                          </a:solidFill>
                          <a:latin typeface="Cambria Math" panose="02040503050406030204" pitchFamily="18" charset="0"/>
                          <a:ea typeface="Cambria Math" panose="02040503050406030204" pitchFamily="18" charset="0"/>
                        </a:rPr>
                        <m:t>+</m:t>
                      </m:r>
                      <m:sSubSup>
                        <m:sSubSupPr>
                          <m:ctrlPr>
                            <a:rPr lang="en-GB" altLang="en-US" sz="2800" b="1" i="1">
                              <a:solidFill>
                                <a:schemeClr val="tx1"/>
                              </a:solidFill>
                              <a:latin typeface="Cambria Math" panose="02040503050406030204" pitchFamily="18" charset="0"/>
                            </a:rPr>
                          </m:ctrlPr>
                        </m:sSubSupPr>
                        <m:e>
                          <m:r>
                            <a:rPr lang="en-GB" altLang="en-US" sz="2800" b="1">
                              <a:solidFill>
                                <a:schemeClr val="tx1"/>
                              </a:solidFill>
                              <a:latin typeface="Cambria Math" panose="02040503050406030204" pitchFamily="18" charset="0"/>
                            </a:rPr>
                            <m:t>𝒎</m:t>
                          </m:r>
                        </m:e>
                        <m:sub>
                          <m:r>
                            <a:rPr lang="en-GB" altLang="en-US" sz="2800" b="1" i="1">
                              <a:solidFill>
                                <a:schemeClr val="tx1"/>
                              </a:solidFill>
                              <a:latin typeface="Cambria Math" panose="02040503050406030204" pitchFamily="18" charset="0"/>
                            </a:rPr>
                            <m:t>𝑷</m:t>
                          </m:r>
                        </m:sub>
                        <m:sup>
                          <m:r>
                            <a:rPr lang="en-GB" altLang="en-US" sz="2800" b="1">
                              <a:solidFill>
                                <a:schemeClr val="tx1"/>
                              </a:solidFill>
                              <a:latin typeface="Cambria Math" panose="02040503050406030204" pitchFamily="18" charset="0"/>
                            </a:rPr>
                            <m:t>𝟐</m:t>
                          </m:r>
                        </m:sup>
                      </m:sSubSup>
                      <m:r>
                        <a:rPr lang="en-GB" altLang="en-US" sz="2800" b="1" i="1" smtClean="0">
                          <a:solidFill>
                            <a:schemeClr val="tx1"/>
                          </a:solidFill>
                          <a:latin typeface="Cambria Math" panose="02040503050406030204" pitchFamily="18" charset="0"/>
                        </a:rPr>
                        <m:t>  </m:t>
                      </m:r>
                    </m:oMath>
                  </m:oMathPara>
                </a14:m>
                <a:endParaRPr lang="en-GB" altLang="en-US" sz="2800" b="1" i="1" dirty="0" smtClean="0">
                  <a:solidFill>
                    <a:schemeClr val="tx1"/>
                  </a:solidFill>
                  <a:latin typeface="Cambria Math" panose="02040503050406030204" pitchFamily="18" charset="0"/>
                </a:endParaRPr>
              </a:p>
              <a:p>
                <a14:m>
                  <m:oMath xmlns:m="http://schemas.openxmlformats.org/officeDocument/2006/math">
                    <m:sSup>
                      <m:sSupPr>
                        <m:ctrlPr>
                          <a:rPr lang="en-GB" sz="2800" b="1" i="1" smtClean="0">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r>
                      <a:rPr lang="en-GB" sz="2800" b="1" i="1" smtClean="0">
                        <a:solidFill>
                          <a:schemeClr val="tx1"/>
                        </a:solidFill>
                        <a:latin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𝒒</m:t>
                        </m:r>
                      </m:e>
                      <m:sup>
                        <m:r>
                          <a:rPr lang="en-GB" sz="2800" b="1" i="1">
                            <a:solidFill>
                              <a:schemeClr val="tx1"/>
                            </a:solidFill>
                            <a:latin typeface="Cambria Math" panose="02040503050406030204" pitchFamily="18" charset="0"/>
                          </a:rPr>
                          <m:t>𝟐</m:t>
                        </m:r>
                      </m:sup>
                    </m:sSup>
                    <m:r>
                      <a:rPr lang="en-GB" sz="2800" b="1" i="1">
                        <a:solidFill>
                          <a:schemeClr val="tx1"/>
                        </a:solidFill>
                        <a:latin typeface="Cambria Math" panose="02040503050406030204" pitchFamily="18" charset="0"/>
                      </a:rPr>
                      <m:t>=−</m:t>
                    </m:r>
                    <m:sSup>
                      <m:sSupPr>
                        <m:ctrlPr>
                          <a:rPr lang="en-GB" sz="2800" b="1" i="1">
                            <a:solidFill>
                              <a:schemeClr val="tx1"/>
                            </a:solidFill>
                            <a:latin typeface="Cambria Math" panose="02040503050406030204" pitchFamily="18" charset="0"/>
                          </a:rPr>
                        </m:ctrlPr>
                      </m:sSupPr>
                      <m:e>
                        <m:d>
                          <m:dPr>
                            <m:ctrlPr>
                              <a:rPr lang="en-GB" sz="2800" b="1" i="1" smtClean="0">
                                <a:solidFill>
                                  <a:schemeClr val="tx1"/>
                                </a:solidFill>
                                <a:latin typeface="Cambria Math" panose="02040503050406030204" pitchFamily="18" charset="0"/>
                              </a:rPr>
                            </m:ctrlPr>
                          </m:dPr>
                          <m:e>
                            <m:r>
                              <a:rPr lang="en-GB" sz="2800" b="1" i="1" smtClean="0">
                                <a:solidFill>
                                  <a:schemeClr val="tx1"/>
                                </a:solidFill>
                                <a:latin typeface="Cambria Math" panose="02040503050406030204" pitchFamily="18" charset="0"/>
                              </a:rPr>
                              <m:t>𝒆</m:t>
                            </m:r>
                            <m:r>
                              <a:rPr lang="en-GB" sz="2800" b="1" i="1" smtClean="0">
                                <a:solidFill>
                                  <a:schemeClr val="tx1"/>
                                </a:solidFill>
                                <a:latin typeface="Cambria Math" panose="02040503050406030204" pitchFamily="18" charset="0"/>
                              </a:rPr>
                              <m:t>−</m:t>
                            </m:r>
                            <m:sSup>
                              <m:sSupPr>
                                <m:ctrlPr>
                                  <a:rPr lang="en-GB" sz="2800" b="1" i="1" smtClean="0">
                                    <a:solidFill>
                                      <a:schemeClr val="tx1"/>
                                    </a:solidFill>
                                    <a:latin typeface="Cambria Math" panose="02040503050406030204" pitchFamily="18" charset="0"/>
                                  </a:rPr>
                                </m:ctrlPr>
                              </m:sSupPr>
                              <m:e>
                                <m:r>
                                  <a:rPr lang="en-GB" sz="2800" b="1" i="1" smtClean="0">
                                    <a:solidFill>
                                      <a:schemeClr val="tx1"/>
                                    </a:solidFill>
                                    <a:latin typeface="Cambria Math" panose="02040503050406030204" pitchFamily="18" charset="0"/>
                                  </a:rPr>
                                  <m:t>𝒆</m:t>
                                </m:r>
                              </m:e>
                              <m:sup>
                                <m:r>
                                  <a:rPr lang="en-GB" sz="2800" b="1" i="1" smtClean="0">
                                    <a:solidFill>
                                      <a:schemeClr val="tx1"/>
                                    </a:solidFill>
                                    <a:latin typeface="Cambria Math" panose="02040503050406030204" pitchFamily="18" charset="0"/>
                                  </a:rPr>
                                  <m:t>′</m:t>
                                </m:r>
                              </m:sup>
                            </m:sSup>
                          </m:e>
                        </m:d>
                      </m:e>
                      <m:sup>
                        <m:r>
                          <a:rPr lang="en-GB" sz="2800" b="1" i="1">
                            <a:solidFill>
                              <a:schemeClr val="tx1"/>
                            </a:solidFill>
                            <a:latin typeface="Cambria Math" panose="02040503050406030204" pitchFamily="18" charset="0"/>
                          </a:rPr>
                          <m:t>𝟐</m:t>
                        </m:r>
                      </m:sup>
                    </m:sSup>
                    <m:r>
                      <a:rPr lang="en-GB" sz="2800" b="1" i="1" smtClean="0">
                        <a:solidFill>
                          <a:schemeClr val="tx1"/>
                        </a:solidFill>
                        <a:latin typeface="Cambria Math" panose="02040503050406030204" pitchFamily="18" charset="0"/>
                      </a:rPr>
                      <m:t>=</m:t>
                    </m:r>
                    <m:r>
                      <a:rPr lang="en-GB" sz="2800" b="1" i="1" smtClean="0">
                        <a:solidFill>
                          <a:schemeClr val="tx1"/>
                        </a:solidFill>
                        <a:latin typeface="Cambria Math" panose="02040503050406030204" pitchFamily="18" charset="0"/>
                      </a:rPr>
                      <m:t>𝟐</m:t>
                    </m:r>
                    <m:r>
                      <a:rPr lang="en-GB" sz="2800" b="1" i="1">
                        <a:solidFill>
                          <a:schemeClr val="tx1"/>
                        </a:solidFill>
                        <a:latin typeface="Cambria Math" panose="02040503050406030204" pitchFamily="18" charset="0"/>
                      </a:rPr>
                      <m:t>𝒆</m:t>
                    </m:r>
                    <m:r>
                      <a:rPr lang="en-GB" sz="2800" b="1" i="1" smtClean="0">
                        <a:solidFill>
                          <a:schemeClr val="tx1"/>
                        </a:solidFill>
                        <a:latin typeface="Cambria Math" panose="02040503050406030204" pitchFamily="18" charset="0"/>
                        <a:ea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𝒆</m:t>
                        </m:r>
                      </m:e>
                      <m:sup>
                        <m:r>
                          <a:rPr lang="en-GB" sz="2800" b="1" i="1">
                            <a:solidFill>
                              <a:schemeClr val="tx1"/>
                            </a:solidFill>
                            <a:latin typeface="Cambria Math" panose="02040503050406030204" pitchFamily="18" charset="0"/>
                          </a:rPr>
                          <m:t>′</m:t>
                        </m:r>
                      </m:sup>
                    </m:sSup>
                    <m:r>
                      <a:rPr lang="en-GB" sz="2800" b="1" i="1" smtClean="0">
                        <a:solidFill>
                          <a:schemeClr val="tx1"/>
                        </a:solidFill>
                        <a:latin typeface="Cambria Math" panose="02040503050406030204" pitchFamily="18" charset="0"/>
                      </a:rPr>
                      <m:t>=</m:t>
                    </m:r>
                    <m:r>
                      <a:rPr lang="en-GB" sz="2800" b="1" i="1" smtClean="0">
                        <a:solidFill>
                          <a:schemeClr val="tx1"/>
                        </a:solidFill>
                        <a:latin typeface="Cambria Math" panose="02040503050406030204" pitchFamily="18" charset="0"/>
                      </a:rPr>
                      <m:t>𝟒</m:t>
                    </m:r>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rPr>
                          <m:t>𝑬</m:t>
                        </m:r>
                      </m:e>
                      <m:sub>
                        <m:r>
                          <a:rPr lang="en-GB" sz="2800" b="1" i="1">
                            <a:solidFill>
                              <a:schemeClr val="tx1"/>
                            </a:solidFill>
                            <a:latin typeface="Cambria Math" panose="02040503050406030204" pitchFamily="18" charset="0"/>
                          </a:rPr>
                          <m:t>𝒆</m:t>
                        </m:r>
                      </m:sub>
                    </m:sSub>
                    <m:sSubSup>
                      <m:sSubSupPr>
                        <m:ctrlPr>
                          <a:rPr lang="en-GB" sz="2800" b="1" i="1">
                            <a:solidFill>
                              <a:schemeClr val="tx1"/>
                            </a:solidFill>
                            <a:latin typeface="Cambria Math" panose="02040503050406030204" pitchFamily="18" charset="0"/>
                          </a:rPr>
                        </m:ctrlPr>
                      </m:sSubSupPr>
                      <m:e>
                        <m:r>
                          <a:rPr lang="en-GB" sz="2800" b="1" i="1">
                            <a:solidFill>
                              <a:schemeClr val="tx1"/>
                            </a:solidFill>
                            <a:latin typeface="Cambria Math" panose="02040503050406030204" pitchFamily="18" charset="0"/>
                          </a:rPr>
                          <m:t>𝑬</m:t>
                        </m:r>
                      </m:e>
                      <m:sub>
                        <m:r>
                          <a:rPr lang="en-GB" sz="2800" b="1" i="1">
                            <a:solidFill>
                              <a:schemeClr val="tx1"/>
                            </a:solidFill>
                            <a:latin typeface="Cambria Math" panose="02040503050406030204" pitchFamily="18" charset="0"/>
                          </a:rPr>
                          <m:t>𝒆</m:t>
                        </m:r>
                      </m:sub>
                      <m:sup>
                        <m:r>
                          <a:rPr lang="en-GB" sz="2800" b="1" i="1">
                            <a:solidFill>
                              <a:schemeClr val="tx1"/>
                            </a:solidFill>
                            <a:latin typeface="Cambria Math" panose="02040503050406030204" pitchFamily="18" charset="0"/>
                          </a:rPr>
                          <m:t>′</m:t>
                        </m:r>
                      </m:sup>
                    </m:sSubSup>
                    <m:sSup>
                      <m:sSupPr>
                        <m:ctrlPr>
                          <a:rPr lang="en-GB" sz="2800" b="1" i="1" smtClean="0">
                            <a:solidFill>
                              <a:schemeClr val="tx1"/>
                            </a:solidFill>
                            <a:latin typeface="Cambria Math" panose="02040503050406030204" pitchFamily="18" charset="0"/>
                          </a:rPr>
                        </m:ctrlPr>
                      </m:sSupPr>
                      <m:e>
                        <m:r>
                          <a:rPr lang="en-GB" sz="2800" b="1" i="0" smtClean="0">
                            <a:solidFill>
                              <a:schemeClr val="tx1"/>
                            </a:solidFill>
                            <a:latin typeface="Cambria Math" panose="02040503050406030204" pitchFamily="18" charset="0"/>
                          </a:rPr>
                          <m:t>𝐜𝐨𝐬</m:t>
                        </m:r>
                      </m:e>
                      <m:sup>
                        <m:r>
                          <a:rPr lang="en-GB" sz="2800" b="1" i="1" smtClean="0">
                            <a:solidFill>
                              <a:schemeClr val="tx1"/>
                            </a:solidFill>
                            <a:latin typeface="Cambria Math" panose="02040503050406030204" pitchFamily="18" charset="0"/>
                          </a:rPr>
                          <m:t>𝟐</m:t>
                        </m:r>
                      </m:sup>
                    </m:sSup>
                    <m:f>
                      <m:fPr>
                        <m:ctrlPr>
                          <a:rPr lang="en-GB" sz="2800" b="1" i="1" smtClean="0">
                            <a:solidFill>
                              <a:schemeClr val="tx1"/>
                            </a:solidFill>
                            <a:latin typeface="Cambria Math" panose="02040503050406030204" pitchFamily="18" charset="0"/>
                          </a:rPr>
                        </m:ctrlPr>
                      </m:fPr>
                      <m:num>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𝜽</m:t>
                            </m:r>
                          </m:e>
                          <m:sub>
                            <m:r>
                              <a:rPr lang="en-GB" sz="2800" b="1">
                                <a:solidFill>
                                  <a:schemeClr val="tx1"/>
                                </a:solidFill>
                                <a:latin typeface="Cambria Math" panose="02040503050406030204" pitchFamily="18" charset="0"/>
                              </a:rPr>
                              <m:t>𝐞𝐩</m:t>
                            </m:r>
                          </m:sub>
                        </m:sSub>
                      </m:num>
                      <m:den>
                        <m:r>
                          <a:rPr lang="en-GB" sz="2800" b="1" i="1" smtClean="0">
                            <a:solidFill>
                              <a:schemeClr val="tx1"/>
                            </a:solidFill>
                            <a:latin typeface="Cambria Math" panose="02040503050406030204" pitchFamily="18" charset="0"/>
                          </a:rPr>
                          <m:t>𝟐</m:t>
                        </m:r>
                      </m:den>
                    </m:f>
                  </m:oMath>
                </a14:m>
                <a:r>
                  <a:rPr lang="en-GB" sz="2800" b="1" dirty="0" smtClean="0"/>
                  <a:t> </a:t>
                </a:r>
                <a:endParaRPr lang="en-GB" sz="2800" b="1" dirty="0"/>
              </a:p>
            </p:txBody>
          </p:sp>
        </mc:Choice>
        <mc:Fallback xmlns="">
          <p:sp>
            <p:nvSpPr>
              <p:cNvPr id="63" name="TextBox 62"/>
              <p:cNvSpPr txBox="1">
                <a:spLocks noRot="1" noChangeAspect="1" noMove="1" noResize="1" noEditPoints="1" noAdjustHandles="1" noChangeArrowheads="1" noChangeShapeType="1" noTextEdit="1"/>
              </p:cNvSpPr>
              <p:nvPr/>
            </p:nvSpPr>
            <p:spPr>
              <a:xfrm>
                <a:off x="508323" y="5471532"/>
                <a:ext cx="7952109" cy="1197828"/>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5751939" y="2177678"/>
                <a:ext cx="50815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1" i="1" smtClean="0">
                          <a:solidFill>
                            <a:schemeClr val="tx1"/>
                          </a:solidFill>
                          <a:latin typeface="Cambria Math" panose="02040503050406030204" pitchFamily="18" charset="0"/>
                        </a:rPr>
                        <m:t>𝑾</m:t>
                      </m:r>
                    </m:oMath>
                  </m:oMathPara>
                </a14:m>
                <a:endParaRPr lang="en-GB" sz="2800" b="1" dirty="0">
                  <a:solidFill>
                    <a:schemeClr val="tx1"/>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5751939" y="2177678"/>
                <a:ext cx="508151" cy="430887"/>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3707904" y="1268760"/>
                <a:ext cx="1927194" cy="5786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GB" altLang="en-US" sz="2800" b="1" i="1" smtClean="0">
                              <a:solidFill>
                                <a:schemeClr val="tx1"/>
                              </a:solidFill>
                              <a:latin typeface="Cambria Math" panose="02040503050406030204" pitchFamily="18" charset="0"/>
                            </a:rPr>
                          </m:ctrlPr>
                        </m:dPr>
                        <m:e>
                          <m:sSubSup>
                            <m:sSubSupPr>
                              <m:ctrlPr>
                                <a:rPr lang="en-GB" altLang="en-US" sz="2800" b="1" i="1">
                                  <a:solidFill>
                                    <a:schemeClr val="tx1"/>
                                  </a:solidFill>
                                  <a:latin typeface="Cambria Math" panose="02040503050406030204" pitchFamily="18" charset="0"/>
                                </a:rPr>
                              </m:ctrlPr>
                            </m:sSubSupPr>
                            <m:e>
                              <m:r>
                                <a:rPr lang="en-GB" altLang="en-US" sz="2800" b="1">
                                  <a:solidFill>
                                    <a:schemeClr val="tx1"/>
                                  </a:solidFill>
                                  <a:latin typeface="Cambria Math" panose="02040503050406030204" pitchFamily="18" charset="0"/>
                                </a:rPr>
                                <m:t>𝒎</m:t>
                              </m:r>
                            </m:e>
                            <m:sub>
                              <m:r>
                                <a:rPr lang="en-GB" altLang="en-US" sz="2800" b="1" i="1">
                                  <a:solidFill>
                                    <a:schemeClr val="tx1"/>
                                  </a:solidFill>
                                  <a:latin typeface="Cambria Math" panose="02040503050406030204" pitchFamily="18" charset="0"/>
                                </a:rPr>
                                <m:t>𝒆</m:t>
                              </m:r>
                            </m:sub>
                            <m:sup>
                              <m:r>
                                <a:rPr lang="en-GB" altLang="en-US" sz="2800" b="1">
                                  <a:solidFill>
                                    <a:schemeClr val="tx1"/>
                                  </a:solidFill>
                                  <a:latin typeface="Cambria Math" panose="02040503050406030204" pitchFamily="18" charset="0"/>
                                </a:rPr>
                                <m:t>𝟐</m:t>
                              </m:r>
                            </m:sup>
                          </m:sSubSup>
                          <m:r>
                            <a:rPr lang="en-GB" altLang="en-US" sz="2800" b="1">
                              <a:solidFill>
                                <a:schemeClr val="tx1"/>
                              </a:solidFill>
                              <a:latin typeface="Cambria Math" panose="02040503050406030204" pitchFamily="18" charset="0"/>
                              <a:ea typeface="Cambria Math" panose="02040503050406030204" pitchFamily="18" charset="0"/>
                            </a:rPr>
                            <m:t>≪</m:t>
                          </m:r>
                          <m:r>
                            <a:rPr lang="en-GB" altLang="en-US" sz="2800" b="1">
                              <a:solidFill>
                                <a:schemeClr val="tx1"/>
                              </a:solidFill>
                              <a:latin typeface="Cambria Math" panose="02040503050406030204" pitchFamily="18" charset="0"/>
                              <a:ea typeface="Cambria Math" panose="02040503050406030204" pitchFamily="18" charset="0"/>
                            </a:rPr>
                            <m:t>𝒔</m:t>
                          </m:r>
                          <m:r>
                            <m:rPr>
                              <m:nor/>
                            </m:rPr>
                            <a:rPr lang="en-GB" sz="2800" dirty="0">
                              <a:solidFill>
                                <a:schemeClr val="tx1"/>
                              </a:solidFill>
                            </a:rPr>
                            <m:t> </m:t>
                          </m:r>
                        </m:e>
                      </m:d>
                    </m:oMath>
                  </m:oMathPara>
                </a14:m>
                <a:endParaRPr lang="en-GB" sz="2800" dirty="0">
                  <a:solidFill>
                    <a:schemeClr val="tx1"/>
                  </a:solidFill>
                </a:endParaRPr>
              </a:p>
            </p:txBody>
          </p:sp>
        </mc:Choice>
        <mc:Fallback xmlns="">
          <p:sp>
            <p:nvSpPr>
              <p:cNvPr id="66" name="Rectangle 65"/>
              <p:cNvSpPr>
                <a:spLocks noRot="1" noChangeAspect="1" noMove="1" noResize="1" noEditPoints="1" noAdjustHandles="1" noChangeArrowheads="1" noChangeShapeType="1" noTextEdit="1"/>
              </p:cNvSpPr>
              <p:nvPr/>
            </p:nvSpPr>
            <p:spPr>
              <a:xfrm>
                <a:off x="3707904" y="1268760"/>
                <a:ext cx="1927194" cy="578685"/>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 Box 2059"/>
              <p:cNvSpPr txBox="1">
                <a:spLocks noChangeArrowheads="1"/>
              </p:cNvSpPr>
              <p:nvPr/>
            </p:nvSpPr>
            <p:spPr bwMode="auto">
              <a:xfrm>
                <a:off x="84584" y="755993"/>
                <a:ext cx="8735888" cy="584775"/>
              </a:xfrm>
              <a:prstGeom prst="rect">
                <a:avLst/>
              </a:prstGeom>
              <a:noFill/>
              <a:ln w="9525">
                <a:noFill/>
                <a:miter lim="800000"/>
                <a:headEnd/>
                <a:tailEnd/>
              </a:ln>
            </p:spPr>
            <p:txBody>
              <a:bodyPr wrap="square">
                <a:spAutoFit/>
              </a:bodyPr>
              <a:lstStyle/>
              <a:p>
                <a:pPr>
                  <a:spcBef>
                    <a:spcPts val="2400"/>
                  </a:spcBef>
                </a:pPr>
                <a:r>
                  <a:rPr lang="en-GB" sz="3200" dirty="0" smtClean="0">
                    <a:solidFill>
                      <a:srgbClr val="FF0000"/>
                    </a:solidFill>
                    <a:sym typeface="Symbol" pitchFamily="18" charset="2"/>
                  </a:rPr>
                  <a:t></a:t>
                </a:r>
                <a:r>
                  <a:rPr lang="en-GB" sz="3200" b="0" dirty="0" smtClean="0">
                    <a:solidFill>
                      <a:schemeClr val="tx1"/>
                    </a:solidFill>
                  </a:rPr>
                  <a:t> </a:t>
                </a:r>
                <a:r>
                  <a:rPr lang="en-GB" sz="2800" dirty="0" smtClean="0">
                    <a:solidFill>
                      <a:schemeClr val="tx1"/>
                    </a:solidFill>
                  </a:rPr>
                  <a:t>HERA frame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“infinite momentum frame”</a:t>
                </a:r>
                <a:endParaRPr lang="en-GB" sz="2800" dirty="0">
                  <a:solidFill>
                    <a:schemeClr val="tx1"/>
                  </a:solidFill>
                </a:endParaRPr>
              </a:p>
            </p:txBody>
          </p:sp>
        </mc:Choice>
        <mc:Fallback xmlns="">
          <p:sp>
            <p:nvSpPr>
              <p:cNvPr id="68" name="Text Box 2059"/>
              <p:cNvSpPr txBox="1">
                <a:spLocks noRot="1" noChangeAspect="1" noMove="1" noResize="1" noEditPoints="1" noAdjustHandles="1" noChangeArrowheads="1" noChangeShapeType="1" noTextEdit="1"/>
              </p:cNvSpPr>
              <p:nvPr/>
            </p:nvSpPr>
            <p:spPr bwMode="auto">
              <a:xfrm>
                <a:off x="84584" y="755993"/>
                <a:ext cx="8735888" cy="584775"/>
              </a:xfrm>
              <a:prstGeom prst="rect">
                <a:avLst/>
              </a:prstGeom>
              <a:blipFill>
                <a:blip r:embed="rId9"/>
                <a:stretch>
                  <a:fillRect l="-1814" t="-14583" b="-32292"/>
                </a:stretch>
              </a:blipFill>
              <a:ln w="9525">
                <a:noFill/>
                <a:miter lim="800000"/>
                <a:headEnd/>
                <a:tailEnd/>
              </a:ln>
            </p:spPr>
            <p:txBody>
              <a:bodyPr/>
              <a:lstStyle/>
              <a:p>
                <a:r>
                  <a:rPr lang="en-GB">
                    <a:noFill/>
                  </a:rPr>
                  <a:t> </a:t>
                </a:r>
              </a:p>
            </p:txBody>
          </p:sp>
        </mc:Fallback>
      </mc:AlternateContent>
      <p:cxnSp>
        <p:nvCxnSpPr>
          <p:cNvPr id="70" name="Straight Arrow Connector 69"/>
          <p:cNvCxnSpPr/>
          <p:nvPr/>
        </p:nvCxnSpPr>
        <p:spPr bwMode="auto">
          <a:xfrm flipH="1" flipV="1">
            <a:off x="395536" y="5294415"/>
            <a:ext cx="8263514" cy="18987"/>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71" name="TextBox 70"/>
              <p:cNvSpPr txBox="1"/>
              <p:nvPr/>
            </p:nvSpPr>
            <p:spPr>
              <a:xfrm>
                <a:off x="8695056" y="5014337"/>
                <a:ext cx="34144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1" i="1" smtClean="0">
                          <a:latin typeface="Cambria Math" panose="02040503050406030204" pitchFamily="18" charset="0"/>
                        </a:rPr>
                        <m:t>𝒛</m:t>
                      </m:r>
                    </m:oMath>
                  </m:oMathPara>
                </a14:m>
                <a:endParaRPr lang="en-GB" sz="2800" b="1" dirty="0"/>
              </a:p>
            </p:txBody>
          </p:sp>
        </mc:Choice>
        <mc:Fallback xmlns="">
          <p:sp>
            <p:nvSpPr>
              <p:cNvPr id="71" name="TextBox 70"/>
              <p:cNvSpPr txBox="1">
                <a:spLocks noRot="1" noChangeAspect="1" noMove="1" noResize="1" noEditPoints="1" noAdjustHandles="1" noChangeArrowheads="1" noChangeShapeType="1" noTextEdit="1"/>
              </p:cNvSpPr>
              <p:nvPr/>
            </p:nvSpPr>
            <p:spPr>
              <a:xfrm>
                <a:off x="8695056" y="5014337"/>
                <a:ext cx="341440" cy="430887"/>
              </a:xfrm>
              <a:prstGeom prst="rect">
                <a:avLst/>
              </a:prstGeom>
              <a:blipFill>
                <a:blip r:embed="rId10"/>
                <a:stretch>
                  <a:fillRect/>
                </a:stretch>
              </a:blipFill>
            </p:spPr>
            <p:txBody>
              <a:bodyPr/>
              <a:lstStyle/>
              <a:p>
                <a:r>
                  <a:rPr lang="en-GB">
                    <a:noFill/>
                  </a:rPr>
                  <a:t> </a:t>
                </a:r>
              </a:p>
            </p:txBody>
          </p:sp>
        </mc:Fallback>
      </mc:AlternateContent>
      <p:sp>
        <p:nvSpPr>
          <p:cNvPr id="72" name="Line 8"/>
          <p:cNvSpPr>
            <a:spLocks noChangeShapeType="1"/>
          </p:cNvSpPr>
          <p:nvPr/>
        </p:nvSpPr>
        <p:spPr bwMode="auto">
          <a:xfrm>
            <a:off x="191247" y="5132581"/>
            <a:ext cx="11430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3" name="Line 9"/>
          <p:cNvSpPr>
            <a:spLocks noChangeShapeType="1"/>
          </p:cNvSpPr>
          <p:nvPr/>
        </p:nvSpPr>
        <p:spPr bwMode="auto">
          <a:xfrm flipV="1">
            <a:off x="1334247" y="4510281"/>
            <a:ext cx="2027237" cy="6223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4" name="Text Box 45"/>
          <p:cNvSpPr txBox="1">
            <a:spLocks noChangeArrowheads="1"/>
          </p:cNvSpPr>
          <p:nvPr/>
        </p:nvSpPr>
        <p:spPr bwMode="auto">
          <a:xfrm>
            <a:off x="107504" y="4522981"/>
            <a:ext cx="365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3200" b="1" dirty="0">
                <a:latin typeface="Times New Roman" panose="02020603050405020304" pitchFamily="18" charset="0"/>
              </a:rPr>
              <a:t>e</a:t>
            </a:r>
          </a:p>
        </p:txBody>
      </p:sp>
      <mc:AlternateContent xmlns:mc="http://schemas.openxmlformats.org/markup-compatibility/2006" xmlns:a14="http://schemas.microsoft.com/office/drawing/2010/main">
        <mc:Choice Requires="a14">
          <p:sp>
            <p:nvSpPr>
              <p:cNvPr id="75" name="Rectangle 74"/>
              <p:cNvSpPr/>
              <p:nvPr/>
            </p:nvSpPr>
            <p:spPr>
              <a:xfrm>
                <a:off x="5519467" y="4779149"/>
                <a:ext cx="85273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altLang="en-US" sz="2800" b="1" i="1" smtClean="0">
                              <a:solidFill>
                                <a:schemeClr val="tx1"/>
                              </a:solidFill>
                              <a:latin typeface="Cambria Math" panose="02040503050406030204" pitchFamily="18" charset="0"/>
                            </a:rPr>
                          </m:ctrlPr>
                        </m:dPr>
                        <m:e>
                          <m:r>
                            <a:rPr lang="en-GB" altLang="en-US" sz="2800" b="1">
                              <a:solidFill>
                                <a:schemeClr val="tx1"/>
                              </a:solidFill>
                              <a:latin typeface="Cambria Math" panose="02040503050406030204" pitchFamily="18" charset="0"/>
                            </a:rPr>
                            <m:t>𝐏</m:t>
                          </m:r>
                          <m:r>
                            <m:rPr>
                              <m:nor/>
                            </m:rPr>
                            <a:rPr lang="en-GB" sz="2800" dirty="0">
                              <a:solidFill>
                                <a:schemeClr val="tx1"/>
                              </a:solidFill>
                            </a:rPr>
                            <m:t> </m:t>
                          </m:r>
                        </m:e>
                      </m:d>
                    </m:oMath>
                  </m:oMathPara>
                </a14:m>
                <a:endParaRPr lang="en-GB" sz="2800" dirty="0">
                  <a:solidFill>
                    <a:schemeClr val="tx1"/>
                  </a:solidFill>
                </a:endParaRPr>
              </a:p>
            </p:txBody>
          </p:sp>
        </mc:Choice>
        <mc:Fallback xmlns="">
          <p:sp>
            <p:nvSpPr>
              <p:cNvPr id="75" name="Rectangle 74"/>
              <p:cNvSpPr>
                <a:spLocks noRot="1" noChangeAspect="1" noMove="1" noResize="1" noEditPoints="1" noAdjustHandles="1" noChangeArrowheads="1" noChangeShapeType="1" noTextEdit="1"/>
              </p:cNvSpPr>
              <p:nvPr/>
            </p:nvSpPr>
            <p:spPr>
              <a:xfrm>
                <a:off x="5519467" y="4779149"/>
                <a:ext cx="852733" cy="52322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ectangle 76"/>
              <p:cNvSpPr/>
              <p:nvPr/>
            </p:nvSpPr>
            <p:spPr>
              <a:xfrm>
                <a:off x="998159" y="4511612"/>
                <a:ext cx="837537" cy="5618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𝜽</m:t>
                          </m:r>
                        </m:e>
                        <m:sub>
                          <m:r>
                            <a:rPr lang="en-GB" sz="2800" b="1" i="0">
                              <a:solidFill>
                                <a:schemeClr val="tx1"/>
                              </a:solidFill>
                              <a:latin typeface="Cambria Math" panose="02040503050406030204" pitchFamily="18" charset="0"/>
                            </a:rPr>
                            <m:t>𝐞𝐩</m:t>
                          </m:r>
                        </m:sub>
                      </m:sSub>
                    </m:oMath>
                  </m:oMathPara>
                </a14:m>
                <a:endParaRPr lang="en-GB" sz="2800" dirty="0"/>
              </a:p>
            </p:txBody>
          </p:sp>
        </mc:Choice>
        <mc:Fallback xmlns="">
          <p:sp>
            <p:nvSpPr>
              <p:cNvPr id="77" name="Rectangle 76"/>
              <p:cNvSpPr>
                <a:spLocks noRot="1" noChangeAspect="1" noMove="1" noResize="1" noEditPoints="1" noAdjustHandles="1" noChangeArrowheads="1" noChangeShapeType="1" noTextEdit="1"/>
              </p:cNvSpPr>
              <p:nvPr/>
            </p:nvSpPr>
            <p:spPr>
              <a:xfrm>
                <a:off x="998159" y="4511612"/>
                <a:ext cx="837537" cy="561820"/>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6821124" y="4784706"/>
                <a:ext cx="1923925" cy="523220"/>
              </a:xfrm>
              <a:prstGeom prst="rect">
                <a:avLst/>
              </a:prstGeom>
              <a:noFill/>
            </p:spPr>
            <p:txBody>
              <a:bodyPr wrap="none" rtlCol="0">
                <a:spAutoFit/>
              </a:bodyPr>
              <a:lstStyle/>
              <a:p>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r>
                      <a:rPr lang="en-GB" sz="2800" b="0" i="1" smtClean="0">
                        <a:solidFill>
                          <a:schemeClr val="tx1"/>
                        </a:solidFill>
                        <a:latin typeface="Cambria Math" panose="02040503050406030204" pitchFamily="18" charset="0"/>
                        <a:ea typeface="Cambria Math" panose="02040503050406030204" pitchFamily="18" charset="0"/>
                      </a:rPr>
                      <m:t> </m:t>
                    </m:r>
                  </m:oMath>
                </a14:m>
                <a:r>
                  <a:rPr lang="en-GB" sz="2800" dirty="0" smtClean="0">
                    <a:solidFill>
                      <a:schemeClr val="tx1"/>
                    </a:solidFill>
                  </a:rPr>
                  <a:t>forward</a:t>
                </a:r>
                <a:endParaRPr lang="en-GB" sz="2800" dirty="0">
                  <a:solidFill>
                    <a:schemeClr val="tx1"/>
                  </a:solidFill>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6821124" y="4784706"/>
                <a:ext cx="1923925" cy="523220"/>
              </a:xfrm>
              <a:prstGeom prst="rect">
                <a:avLst/>
              </a:prstGeom>
              <a:blipFill>
                <a:blip r:embed="rId13"/>
                <a:stretch>
                  <a:fillRect t="-12791" r="-4430" b="-313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2244373" y="4771195"/>
                <a:ext cx="2183611" cy="523220"/>
              </a:xfrm>
              <a:prstGeom prst="rect">
                <a:avLst/>
              </a:prstGeom>
              <a:noFill/>
            </p:spPr>
            <p:txBody>
              <a:bodyPr wrap="none" rtlCol="0">
                <a:spAutoFit/>
              </a:bodyPr>
              <a:lstStyle/>
              <a:p>
                <a:r>
                  <a:rPr lang="en-GB" sz="2800" dirty="0">
                    <a:solidFill>
                      <a:schemeClr val="tx1"/>
                    </a:solidFill>
                  </a:rPr>
                  <a:t>b</a:t>
                </a:r>
                <a:r>
                  <a:rPr lang="en-GB" sz="2800" dirty="0" smtClean="0">
                    <a:solidFill>
                      <a:schemeClr val="tx1"/>
                    </a:solidFill>
                  </a:rPr>
                  <a:t>ackward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oMath>
                </a14:m>
                <a:endParaRPr lang="en-GB" sz="2800" dirty="0">
                  <a:solidFill>
                    <a:schemeClr val="tx1"/>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2244373" y="4771195"/>
                <a:ext cx="2183611" cy="523220"/>
              </a:xfrm>
              <a:prstGeom prst="rect">
                <a:avLst/>
              </a:prstGeom>
              <a:blipFill>
                <a:blip r:embed="rId14"/>
                <a:stretch>
                  <a:fillRect l="-5587" t="-12791" b="-313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Rectangle 80"/>
              <p:cNvSpPr/>
              <p:nvPr/>
            </p:nvSpPr>
            <p:spPr>
              <a:xfrm>
                <a:off x="1935098" y="4273932"/>
                <a:ext cx="68685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800" b="1" i="1">
                              <a:solidFill>
                                <a:schemeClr val="tx1"/>
                              </a:solidFill>
                              <a:latin typeface="Cambria Math" panose="02040503050406030204" pitchFamily="18" charset="0"/>
                            </a:rPr>
                          </m:ctrlPr>
                        </m:sSubSupPr>
                        <m:e>
                          <m:r>
                            <a:rPr lang="en-GB" sz="2800" b="1" i="1">
                              <a:solidFill>
                                <a:schemeClr val="tx1"/>
                              </a:solidFill>
                              <a:latin typeface="Cambria Math" panose="02040503050406030204" pitchFamily="18" charset="0"/>
                            </a:rPr>
                            <m:t>𝑬</m:t>
                          </m:r>
                        </m:e>
                        <m:sub>
                          <m:r>
                            <a:rPr lang="en-GB" sz="2800" b="1" i="1">
                              <a:solidFill>
                                <a:schemeClr val="tx1"/>
                              </a:solidFill>
                              <a:latin typeface="Cambria Math" panose="02040503050406030204" pitchFamily="18" charset="0"/>
                            </a:rPr>
                            <m:t>𝒆</m:t>
                          </m:r>
                        </m:sub>
                        <m:sup>
                          <m:r>
                            <a:rPr lang="en-GB" sz="2800" b="1" i="1">
                              <a:solidFill>
                                <a:schemeClr val="tx1"/>
                              </a:solidFill>
                              <a:latin typeface="Cambria Math" panose="02040503050406030204" pitchFamily="18" charset="0"/>
                            </a:rPr>
                            <m:t>′</m:t>
                          </m:r>
                        </m:sup>
                      </m:sSubSup>
                    </m:oMath>
                  </m:oMathPara>
                </a14:m>
                <a:endParaRPr lang="en-GB" sz="2800" dirty="0"/>
              </a:p>
            </p:txBody>
          </p:sp>
        </mc:Choice>
        <mc:Fallback xmlns="">
          <p:sp>
            <p:nvSpPr>
              <p:cNvPr id="81" name="Rectangle 80"/>
              <p:cNvSpPr>
                <a:spLocks noRot="1" noChangeAspect="1" noMove="1" noResize="1" noEditPoints="1" noAdjustHandles="1" noChangeArrowheads="1" noChangeShapeType="1" noTextEdit="1"/>
              </p:cNvSpPr>
              <p:nvPr/>
            </p:nvSpPr>
            <p:spPr>
              <a:xfrm>
                <a:off x="1935098" y="4273932"/>
                <a:ext cx="686855" cy="523220"/>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Rectangle 89"/>
              <p:cNvSpPr/>
              <p:nvPr/>
            </p:nvSpPr>
            <p:spPr>
              <a:xfrm>
                <a:off x="475663" y="4594280"/>
                <a:ext cx="73494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rPr>
                            <m:t>𝑬</m:t>
                          </m:r>
                        </m:e>
                        <m:sub>
                          <m:r>
                            <a:rPr lang="en-GB" sz="2800" b="1" i="1">
                              <a:solidFill>
                                <a:schemeClr val="tx1"/>
                              </a:solidFill>
                              <a:latin typeface="Cambria Math" panose="02040503050406030204" pitchFamily="18" charset="0"/>
                            </a:rPr>
                            <m:t>𝒆</m:t>
                          </m:r>
                        </m:sub>
                      </m:sSub>
                    </m:oMath>
                  </m:oMathPara>
                </a14:m>
                <a:endParaRPr lang="en-GB" sz="2800" b="1" dirty="0"/>
              </a:p>
            </p:txBody>
          </p:sp>
        </mc:Choice>
        <mc:Fallback xmlns="">
          <p:sp>
            <p:nvSpPr>
              <p:cNvPr id="90" name="Rectangle 89"/>
              <p:cNvSpPr>
                <a:spLocks noRot="1" noChangeAspect="1" noMove="1" noResize="1" noEditPoints="1" noAdjustHandles="1" noChangeArrowheads="1" noChangeShapeType="1" noTextEdit="1"/>
              </p:cNvSpPr>
              <p:nvPr/>
            </p:nvSpPr>
            <p:spPr>
              <a:xfrm>
                <a:off x="475663" y="4594280"/>
                <a:ext cx="734945" cy="523220"/>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83998" y="2969202"/>
                <a:ext cx="2955798" cy="963854"/>
              </a:xfrm>
              <a:prstGeom prst="rect">
                <a:avLst/>
              </a:prstGeom>
            </p:spPr>
            <p:txBody>
              <a:bodyPr wrap="square">
                <a:spAutoFit/>
              </a:bodyPr>
              <a:lstStyle/>
              <a:p>
                <a:pPr algn="ctr"/>
                <a14:m>
                  <m:oMath xmlns:m="http://schemas.openxmlformats.org/officeDocument/2006/math">
                    <m:sSup>
                      <m:sSupPr>
                        <m:ctrlPr>
                          <a:rPr lang="en-GB" sz="2800" b="1" i="1" smtClean="0">
                            <a:solidFill>
                              <a:schemeClr val="tx1"/>
                            </a:solidFill>
                            <a:latin typeface="Cambria Math" panose="02040503050406030204" pitchFamily="18" charset="0"/>
                          </a:rPr>
                        </m:ctrlPr>
                      </m:sSupPr>
                      <m:e>
                        <m:r>
                          <a:rPr lang="en-GB" sz="2800" b="1">
                            <a:solidFill>
                              <a:schemeClr val="tx1"/>
                            </a:solidFill>
                            <a:latin typeface="Cambria Math" panose="02040503050406030204" pitchFamily="18" charset="0"/>
                          </a:rPr>
                          <m:t>𝒒</m:t>
                        </m:r>
                      </m:e>
                      <m:sup>
                        <m:r>
                          <a:rPr lang="en-GB" sz="2800" b="1">
                            <a:solidFill>
                              <a:schemeClr val="tx1"/>
                            </a:solidFill>
                            <a:latin typeface="Cambria Math" panose="02040503050406030204" pitchFamily="18" charset="0"/>
                          </a:rPr>
                          <m:t>𝟐</m:t>
                        </m:r>
                      </m:sup>
                    </m:sSup>
                    <m:r>
                      <a:rPr lang="en-GB" altLang="en-US" sz="2800" b="1">
                        <a:solidFill>
                          <a:schemeClr val="tx1"/>
                        </a:solidFill>
                        <a:latin typeface="Cambria Math" panose="02040503050406030204" pitchFamily="18" charset="0"/>
                      </a:rPr>
                      <m:t>&lt;</m:t>
                    </m:r>
                    <m:r>
                      <a:rPr lang="en-GB" altLang="en-US" sz="2800" b="1">
                        <a:solidFill>
                          <a:schemeClr val="tx1"/>
                        </a:solidFill>
                        <a:latin typeface="Cambria Math" panose="02040503050406030204" pitchFamily="18" charset="0"/>
                      </a:rPr>
                      <m:t>𝟎</m:t>
                    </m:r>
                    <m:r>
                      <a:rPr lang="en-GB" altLang="en-US" sz="2800" b="1">
                        <a:solidFill>
                          <a:schemeClr val="tx1"/>
                        </a:solidFill>
                        <a:latin typeface="Cambria Math" panose="02040503050406030204" pitchFamily="18" charset="0"/>
                        <a:ea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a:solidFill>
                              <a:schemeClr val="tx1"/>
                            </a:solidFill>
                            <a:latin typeface="Cambria Math" panose="02040503050406030204" pitchFamily="18" charset="0"/>
                          </a:rPr>
                          <m:t>𝑸</m:t>
                        </m:r>
                      </m:e>
                      <m:sup>
                        <m:r>
                          <a:rPr lang="en-GB" sz="2800" b="1">
                            <a:solidFill>
                              <a:schemeClr val="tx1"/>
                            </a:solidFill>
                            <a:latin typeface="Cambria Math" panose="02040503050406030204" pitchFamily="18" charset="0"/>
                          </a:rPr>
                          <m:t>𝟐</m:t>
                        </m:r>
                      </m:sup>
                    </m:sSup>
                  </m:oMath>
                </a14:m>
                <a:r>
                  <a:rPr lang="en-GB" sz="2800" dirty="0" smtClean="0"/>
                  <a:t> </a:t>
                </a:r>
              </a:p>
              <a:p>
                <a:pPr algn="ctr"/>
                <a:r>
                  <a:rPr lang="en-GB" sz="2800" dirty="0" smtClean="0">
                    <a:solidFill>
                      <a:schemeClr val="tx1"/>
                    </a:solidFill>
                  </a:rPr>
                  <a:t>“</a:t>
                </a:r>
                <a:r>
                  <a:rPr lang="en-GB" sz="2800" dirty="0" err="1" smtClean="0">
                    <a:solidFill>
                      <a:schemeClr val="tx1"/>
                    </a:solidFill>
                  </a:rPr>
                  <a:t>virtuality</a:t>
                </a:r>
                <a:r>
                  <a:rPr lang="en-GB" sz="2800" dirty="0" smtClean="0">
                    <a:solidFill>
                      <a:schemeClr val="tx1"/>
                    </a:solidFill>
                  </a:rPr>
                  <a:t>” </a:t>
                </a:r>
                <a14:m>
                  <m:oMath xmlns:m="http://schemas.openxmlformats.org/officeDocument/2006/math">
                    <m:r>
                      <a:rPr lang="en-GB" sz="2800" b="0" i="1" smtClean="0">
                        <a:solidFill>
                          <a:schemeClr val="tx1"/>
                        </a:solidFill>
                        <a:latin typeface="Cambria Math" panose="02040503050406030204" pitchFamily="18" charset="0"/>
                      </a:rPr>
                      <m:t>&gt;0</m:t>
                    </m:r>
                  </m:oMath>
                </a14:m>
                <a:endParaRPr lang="en-GB" sz="2800" dirty="0">
                  <a:solidFill>
                    <a:schemeClr val="tx1"/>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83998" y="2969202"/>
                <a:ext cx="2955798" cy="963854"/>
              </a:xfrm>
              <a:prstGeom prst="rect">
                <a:avLst/>
              </a:prstGeom>
              <a:blipFill>
                <a:blip r:embed="rId17"/>
                <a:stretch>
                  <a:fillRect b="-17089"/>
                </a:stretch>
              </a:blipFill>
            </p:spPr>
            <p:txBody>
              <a:bodyPr/>
              <a:lstStyle/>
              <a:p>
                <a:r>
                  <a:rPr lang="en-GB">
                    <a:noFill/>
                  </a:rPr>
                  <a:t> </a:t>
                </a:r>
              </a:p>
            </p:txBody>
          </p:sp>
        </mc:Fallback>
      </mc:AlternateContent>
    </p:spTree>
    <p:extLst>
      <p:ext uri="{BB962C8B-B14F-4D97-AF65-F5344CB8AC3E}">
        <p14:creationId xmlns:p14="http://schemas.microsoft.com/office/powerpoint/2010/main" val="25814898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8"/>
          <p:cNvSpPr>
            <a:spLocks noGrp="1" noChangeArrowheads="1"/>
          </p:cNvSpPr>
          <p:nvPr>
            <p:ph type="title"/>
          </p:nvPr>
        </p:nvSpPr>
        <p:spPr>
          <a:xfrm>
            <a:off x="1475656" y="44624"/>
            <a:ext cx="6121400" cy="648072"/>
          </a:xfrm>
        </p:spPr>
        <p:txBody>
          <a:bodyPr/>
          <a:lstStyle/>
          <a:p>
            <a:pPr eaLnBrk="1" hangingPunct="1">
              <a:defRPr/>
            </a:pPr>
            <a:r>
              <a:rPr lang="en-GB" smtClean="0">
                <a:latin typeface="Comic Sans MS" pitchFamily="66" charset="0"/>
              </a:rPr>
              <a:t>Kinematics &amp; Phenomenology</a:t>
            </a:r>
          </a:p>
        </p:txBody>
      </p:sp>
      <mc:AlternateContent xmlns:mc="http://schemas.openxmlformats.org/markup-compatibility/2006" xmlns:a14="http://schemas.microsoft.com/office/drawing/2010/main">
        <mc:Choice Requires="a14">
          <p:sp>
            <p:nvSpPr>
              <p:cNvPr id="5" name="TextBox 4"/>
              <p:cNvSpPr txBox="1"/>
              <p:nvPr/>
            </p:nvSpPr>
            <p:spPr>
              <a:xfrm>
                <a:off x="719010" y="1815291"/>
                <a:ext cx="7165358" cy="1757725"/>
              </a:xfrm>
              <a:prstGeom prst="rect">
                <a:avLst/>
              </a:prstGeom>
              <a:solidFill>
                <a:schemeClr val="bg1"/>
              </a:solidFill>
            </p:spPr>
            <p:txBody>
              <a:bodyPr wrap="none" rtlCol="0">
                <a:spAutoFit/>
              </a:bodyPr>
              <a:lstStyle/>
              <a:p>
                <a:pPr algn="r"/>
                <a14:m>
                  <m:oMath xmlns:m="http://schemas.openxmlformats.org/officeDocument/2006/math">
                    <m:r>
                      <a:rPr lang="en-GB" sz="2800" b="1" i="1" smtClean="0">
                        <a:solidFill>
                          <a:schemeClr val="tx1"/>
                        </a:solidFill>
                        <a:latin typeface="Cambria Math" panose="02040503050406030204" pitchFamily="18" charset="0"/>
                      </a:rPr>
                      <m:t>𝒙</m:t>
                    </m:r>
                    <m:r>
                      <a:rPr lang="en-GB" sz="2800" b="1" i="1" smtClean="0">
                        <a:solidFill>
                          <a:schemeClr val="tx1"/>
                        </a:solidFill>
                        <a:latin typeface="Cambria Math" panose="02040503050406030204" pitchFamily="18" charset="0"/>
                      </a:rPr>
                      <m:t>=</m:t>
                    </m:r>
                    <m:f>
                      <m:fPr>
                        <m:ctrlPr>
                          <a:rPr lang="en-GB" sz="2800" b="1" i="1" smtClean="0">
                            <a:solidFill>
                              <a:schemeClr val="tx1"/>
                            </a:solidFill>
                            <a:latin typeface="Cambria Math" panose="02040503050406030204" pitchFamily="18" charset="0"/>
                          </a:rPr>
                        </m:ctrlPr>
                      </m:fPr>
                      <m:num>
                        <m:r>
                          <a:rPr lang="en-GB" sz="2800" b="1" i="1" smtClean="0">
                            <a:solidFill>
                              <a:schemeClr val="tx1"/>
                            </a:solidFill>
                            <a:latin typeface="Cambria Math" panose="02040503050406030204" pitchFamily="18" charset="0"/>
                          </a:rPr>
                          <m:t>𝒑</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𝒒</m:t>
                        </m:r>
                      </m:num>
                      <m:den>
                        <m:r>
                          <a:rPr lang="en-GB" sz="2800" b="1" i="1" smtClean="0">
                            <a:solidFill>
                              <a:schemeClr val="tx1"/>
                            </a:solidFill>
                            <a:latin typeface="Cambria Math" panose="02040503050406030204" pitchFamily="18" charset="0"/>
                          </a:rPr>
                          <m:t>𝑷</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𝒒</m:t>
                        </m:r>
                      </m:den>
                    </m:f>
                  </m:oMath>
                </a14:m>
                <a:r>
                  <a:rPr lang="en-GB" sz="2800" b="1" i="1" dirty="0" smtClean="0">
                    <a:solidFill>
                      <a:schemeClr val="tx1"/>
                    </a:solidFill>
                    <a:latin typeface="Cambria Math" panose="02040503050406030204" pitchFamily="18" charset="0"/>
                  </a:rPr>
                  <a:t> </a:t>
                </a:r>
                <a14:m>
                  <m:oMath xmlns:m="http://schemas.openxmlformats.org/officeDocument/2006/math">
                    <m:r>
                      <a:rPr lang="en-GB" sz="2800" b="1" i="1" smtClean="0">
                        <a:solidFill>
                          <a:schemeClr val="tx1"/>
                        </a:solidFill>
                        <a:latin typeface="Cambria Math" panose="02040503050406030204" pitchFamily="18" charset="0"/>
                      </a:rPr>
                      <m:t>=</m:t>
                    </m:r>
                    <m:f>
                      <m:fPr>
                        <m:ctrlPr>
                          <a:rPr lang="en-GB" sz="2800" b="1" i="1" smtClean="0">
                            <a:solidFill>
                              <a:schemeClr val="tx1"/>
                            </a:solidFill>
                            <a:latin typeface="Cambria Math" panose="02040503050406030204" pitchFamily="18" charset="0"/>
                          </a:rPr>
                        </m:ctrlPr>
                      </m:fPr>
                      <m:num>
                        <m:sSup>
                          <m:sSupPr>
                            <m:ctrlPr>
                              <a:rPr lang="en-GB" sz="2800" b="1" i="1">
                                <a:solidFill>
                                  <a:schemeClr val="tx1"/>
                                </a:solidFill>
                                <a:latin typeface="Cambria Math" panose="02040503050406030204" pitchFamily="18" charset="0"/>
                              </a:rPr>
                            </m:ctrlPr>
                          </m:sSupPr>
                          <m:e>
                            <m:r>
                              <a:rPr lang="en-GB" sz="2800" b="1" i="1" smtClean="0">
                                <a:solidFill>
                                  <a:schemeClr val="tx1"/>
                                </a:solidFill>
                                <a:latin typeface="Cambria Math" panose="02040503050406030204" pitchFamily="18" charset="0"/>
                              </a:rPr>
                              <m:t>𝑴</m:t>
                            </m:r>
                          </m:e>
                          <m:sup>
                            <m:r>
                              <a:rPr lang="en-GB" sz="2800" b="1" i="1">
                                <a:solidFill>
                                  <a:schemeClr val="tx1"/>
                                </a:solidFill>
                                <a:latin typeface="Cambria Math" panose="02040503050406030204" pitchFamily="18" charset="0"/>
                              </a:rPr>
                              <m:t>𝟐</m:t>
                            </m:r>
                          </m:sup>
                        </m:sSup>
                        <m:r>
                          <a:rPr lang="en-GB" sz="2800" b="1" i="1" smtClean="0">
                            <a:solidFill>
                              <a:schemeClr val="tx1"/>
                            </a:solidFill>
                            <a:latin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r>
                          <a:rPr lang="en-GB" sz="2800" b="1" i="1" smtClean="0">
                            <a:solidFill>
                              <a:schemeClr val="tx1"/>
                            </a:solidFill>
                            <a:latin typeface="Cambria Math" panose="02040503050406030204" pitchFamily="18" charset="0"/>
                          </a:rPr>
                          <m:t>−</m:t>
                        </m:r>
                        <m:sSubSup>
                          <m:sSubSupPr>
                            <m:ctrlPr>
                              <a:rPr lang="en-GB" altLang="en-US" sz="2800" b="1" i="1">
                                <a:solidFill>
                                  <a:schemeClr val="tx1"/>
                                </a:solidFill>
                                <a:latin typeface="Cambria Math" panose="02040503050406030204" pitchFamily="18" charset="0"/>
                              </a:rPr>
                            </m:ctrlPr>
                          </m:sSubSupPr>
                          <m:e>
                            <m:r>
                              <a:rPr lang="en-GB" altLang="en-US" sz="2800" b="1" i="1">
                                <a:solidFill>
                                  <a:schemeClr val="tx1"/>
                                </a:solidFill>
                                <a:latin typeface="Cambria Math" panose="02040503050406030204" pitchFamily="18" charset="0"/>
                              </a:rPr>
                              <m:t>𝒎</m:t>
                            </m:r>
                          </m:e>
                          <m:sub>
                            <m:r>
                              <a:rPr lang="en-GB" altLang="en-US" sz="2800" b="1" i="1">
                                <a:solidFill>
                                  <a:schemeClr val="tx1"/>
                                </a:solidFill>
                                <a:latin typeface="Cambria Math" panose="02040503050406030204" pitchFamily="18" charset="0"/>
                              </a:rPr>
                              <m:t>𝒑</m:t>
                            </m:r>
                          </m:sub>
                          <m:sup>
                            <m:r>
                              <a:rPr lang="en-GB" altLang="en-US" sz="2800" b="1" i="1">
                                <a:solidFill>
                                  <a:schemeClr val="tx1"/>
                                </a:solidFill>
                                <a:latin typeface="Cambria Math" panose="02040503050406030204" pitchFamily="18" charset="0"/>
                              </a:rPr>
                              <m:t>𝟐</m:t>
                            </m:r>
                          </m:sup>
                        </m:sSubSup>
                      </m:num>
                      <m:den>
                        <m:sSup>
                          <m:sSupPr>
                            <m:ctrlPr>
                              <a:rPr lang="en-GB" sz="2800" b="1" i="1" smtClean="0">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𝑾</m:t>
                            </m:r>
                          </m:e>
                          <m:sup>
                            <m:r>
                              <a:rPr lang="en-GB" sz="2800" b="1" i="1">
                                <a:solidFill>
                                  <a:schemeClr val="tx1"/>
                                </a:solidFill>
                                <a:latin typeface="Cambria Math" panose="02040503050406030204" pitchFamily="18" charset="0"/>
                              </a:rPr>
                              <m:t>𝟐</m:t>
                            </m:r>
                          </m:sup>
                        </m:sSup>
                        <m:r>
                          <a:rPr lang="en-GB" sz="2800" b="1" i="1" smtClean="0">
                            <a:solidFill>
                              <a:schemeClr val="tx1"/>
                            </a:solidFill>
                            <a:latin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r>
                          <a:rPr lang="en-GB" sz="2800" b="1" i="1" smtClean="0">
                            <a:solidFill>
                              <a:schemeClr val="tx1"/>
                            </a:solidFill>
                            <a:latin typeface="Cambria Math" panose="02040503050406030204" pitchFamily="18" charset="0"/>
                          </a:rPr>
                          <m:t>−</m:t>
                        </m:r>
                        <m:sSubSup>
                          <m:sSubSupPr>
                            <m:ctrlPr>
                              <a:rPr lang="en-GB" altLang="en-US" sz="2800" b="1" i="1">
                                <a:solidFill>
                                  <a:schemeClr val="tx1"/>
                                </a:solidFill>
                                <a:latin typeface="Cambria Math" panose="02040503050406030204" pitchFamily="18" charset="0"/>
                              </a:rPr>
                            </m:ctrlPr>
                          </m:sSubSupPr>
                          <m:e>
                            <m:r>
                              <a:rPr lang="en-GB" altLang="en-US" sz="2800" b="1">
                                <a:solidFill>
                                  <a:schemeClr val="tx1"/>
                                </a:solidFill>
                                <a:latin typeface="Cambria Math" panose="02040503050406030204" pitchFamily="18" charset="0"/>
                              </a:rPr>
                              <m:t>𝒎</m:t>
                            </m:r>
                          </m:e>
                          <m:sub>
                            <m:r>
                              <a:rPr lang="en-GB" altLang="en-US" sz="2800" b="1" i="1">
                                <a:solidFill>
                                  <a:schemeClr val="tx1"/>
                                </a:solidFill>
                                <a:latin typeface="Cambria Math" panose="02040503050406030204" pitchFamily="18" charset="0"/>
                              </a:rPr>
                              <m:t>𝑷</m:t>
                            </m:r>
                          </m:sub>
                          <m:sup>
                            <m:r>
                              <a:rPr lang="en-GB" altLang="en-US" sz="2800" b="1">
                                <a:solidFill>
                                  <a:schemeClr val="tx1"/>
                                </a:solidFill>
                                <a:latin typeface="Cambria Math" panose="02040503050406030204" pitchFamily="18" charset="0"/>
                              </a:rPr>
                              <m:t>𝟐</m:t>
                            </m:r>
                          </m:sup>
                        </m:sSubSup>
                      </m:den>
                    </m:f>
                    <m:m>
                      <m:mPr>
                        <m:mcs>
                          <m:mc>
                            <m:mcPr>
                              <m:count m:val="1"/>
                              <m:mcJc m:val="center"/>
                            </m:mcPr>
                          </m:mc>
                        </m:mcs>
                        <m:ctrlPr>
                          <a:rPr lang="en-GB" sz="2800" b="1" i="1" smtClean="0">
                            <a:solidFill>
                              <a:schemeClr val="tx1"/>
                            </a:solidFill>
                            <a:latin typeface="Cambria Math" panose="02040503050406030204" pitchFamily="18" charset="0"/>
                          </a:rPr>
                        </m:ctrlPr>
                      </m:mPr>
                      <m:mr>
                        <m:e>
                          <m:groupChr>
                            <m:groupChrPr>
                              <m:chr m:val="→"/>
                              <m:pos m:val="top"/>
                              <m:ctrlPr>
                                <a:rPr lang="en-GB" sz="2800" b="1" i="1">
                                  <a:solidFill>
                                    <a:schemeClr val="tx1"/>
                                  </a:solidFill>
                                  <a:latin typeface="Cambria Math" panose="02040503050406030204" pitchFamily="18" charset="0"/>
                                  <a:ea typeface="Cambria Math" panose="02040503050406030204" pitchFamily="18" charset="0"/>
                                </a:rPr>
                              </m:ctrlPr>
                            </m:groupChrPr>
                            <m:e>
                              <m:sSup>
                                <m:sSupPr>
                                  <m:ctrlPr>
                                    <a:rPr lang="en-GB" sz="2800" b="1" i="1">
                                      <a:solidFill>
                                        <a:schemeClr val="tx1"/>
                                      </a:solidFill>
                                      <a:latin typeface="Cambria Math" panose="02040503050406030204" pitchFamily="18" charset="0"/>
                                      <a:ea typeface="Cambria Math" panose="02040503050406030204" pitchFamily="18" charset="0"/>
                                    </a:rPr>
                                  </m:ctrlPr>
                                </m:sSupPr>
                                <m:e>
                                  <m:sSubSup>
                                    <m:sSubSupPr>
                                      <m:ctrlPr>
                                        <a:rPr lang="en-GB" altLang="en-US" sz="2800" b="1" i="1">
                                          <a:solidFill>
                                            <a:schemeClr val="tx1"/>
                                          </a:solidFill>
                                          <a:latin typeface="Cambria Math" panose="02040503050406030204" pitchFamily="18" charset="0"/>
                                        </a:rPr>
                                      </m:ctrlPr>
                                    </m:sSubSupPr>
                                    <m:e>
                                      <m:r>
                                        <a:rPr lang="en-GB" altLang="en-US" sz="2800" b="1">
                                          <a:solidFill>
                                            <a:schemeClr val="tx1"/>
                                          </a:solidFill>
                                          <a:latin typeface="Cambria Math" panose="02040503050406030204" pitchFamily="18" charset="0"/>
                                        </a:rPr>
                                        <m:t>𝒎</m:t>
                                      </m:r>
                                    </m:e>
                                    <m:sub>
                                      <m:r>
                                        <a:rPr lang="en-GB" altLang="en-US" sz="2800" b="1" i="1">
                                          <a:solidFill>
                                            <a:schemeClr val="tx1"/>
                                          </a:solidFill>
                                          <a:latin typeface="Cambria Math" panose="02040503050406030204" pitchFamily="18" charset="0"/>
                                        </a:rPr>
                                        <m:t>𝑷</m:t>
                                      </m:r>
                                    </m:sub>
                                    <m:sup>
                                      <m:r>
                                        <a:rPr lang="en-GB" altLang="en-US" sz="2800" b="1">
                                          <a:solidFill>
                                            <a:schemeClr val="tx1"/>
                                          </a:solidFill>
                                          <a:latin typeface="Cambria Math" panose="02040503050406030204" pitchFamily="18" charset="0"/>
                                        </a:rPr>
                                        <m:t>𝟐</m:t>
                                      </m:r>
                                    </m:sup>
                                  </m:sSubSup>
                                  <m:r>
                                    <a:rPr lang="en-GB" altLang="en-US" sz="2800" b="1">
                                      <a:solidFill>
                                        <a:schemeClr val="tx1"/>
                                      </a:solidFill>
                                      <a:latin typeface="Cambria Math" panose="02040503050406030204" pitchFamily="18" charset="0"/>
                                      <a:ea typeface="Cambria Math" panose="02040503050406030204" pitchFamily="18" charset="0"/>
                                    </a:rPr>
                                    <m:t>≪</m:t>
                                  </m:r>
                                  <m:sSup>
                                    <m:sSupPr>
                                      <m:ctrlPr>
                                        <a:rPr lang="en-GB" sz="2800" b="1" i="1" smtClean="0">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r>
                                    <a:rPr lang="en-GB" altLang="en-US" sz="2800" b="1" i="1" smtClean="0">
                                      <a:solidFill>
                                        <a:schemeClr val="tx1"/>
                                      </a:solidFill>
                                      <a:latin typeface="Cambria Math" panose="02040503050406030204" pitchFamily="18" charset="0"/>
                                      <a:ea typeface="Cambria Math" panose="02040503050406030204" pitchFamily="18" charset="0"/>
                                    </a:rPr>
                                    <m:t>,</m:t>
                                  </m:r>
                                  <m:r>
                                    <a:rPr lang="en-GB" sz="2800" b="1" i="1">
                                      <a:solidFill>
                                        <a:schemeClr val="tx1"/>
                                      </a:solidFill>
                                      <a:latin typeface="Cambria Math" panose="02040503050406030204" pitchFamily="18" charset="0"/>
                                      <a:ea typeface="Cambria Math" panose="02040503050406030204" pitchFamily="18" charset="0"/>
                                    </a:rPr>
                                    <m:t>𝑴</m:t>
                                  </m:r>
                                </m:e>
                                <m:sup>
                                  <m:r>
                                    <a:rPr lang="en-GB" sz="2800" b="1" i="1">
                                      <a:solidFill>
                                        <a:schemeClr val="tx1"/>
                                      </a:solidFill>
                                      <a:latin typeface="Cambria Math" panose="02040503050406030204" pitchFamily="18" charset="0"/>
                                      <a:ea typeface="Cambria Math" panose="02040503050406030204" pitchFamily="18" charset="0"/>
                                    </a:rPr>
                                    <m:t>𝟐</m:t>
                                  </m:r>
                                </m:sup>
                              </m:sSup>
                              <m:r>
                                <m:rPr>
                                  <m:brk m:alnAt="1"/>
                                </m:rPr>
                                <a:rPr lang="en-GB" sz="2800" b="1" i="1">
                                  <a:solidFill>
                                    <a:schemeClr val="tx1"/>
                                  </a:solidFill>
                                  <a:latin typeface="Cambria Math" panose="02040503050406030204" pitchFamily="18" charset="0"/>
                                  <a:ea typeface="Cambria Math" panose="02040503050406030204" pitchFamily="18" charset="0"/>
                                </a:rPr>
                                <m:t>=</m:t>
                              </m:r>
                              <m:r>
                                <a:rPr lang="en-GB" sz="2800" b="1" i="1">
                                  <a:solidFill>
                                    <a:schemeClr val="tx1"/>
                                  </a:solidFill>
                                  <a:latin typeface="Cambria Math" panose="02040503050406030204" pitchFamily="18" charset="0"/>
                                  <a:ea typeface="Cambria Math" panose="02040503050406030204" pitchFamily="18" charset="0"/>
                                </a:rPr>
                                <m:t>𝟎</m:t>
                              </m:r>
                            </m:e>
                          </m:groupChr>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𝒙</m:t>
                              </m:r>
                            </m:e>
                            <m:sub>
                              <m:r>
                                <a:rPr lang="en-GB" sz="2800" b="1">
                                  <a:solidFill>
                                    <a:schemeClr val="tx1"/>
                                  </a:solidFill>
                                  <a:latin typeface="Cambria Math" panose="02040503050406030204" pitchFamily="18" charset="0"/>
                                  <a:ea typeface="Cambria Math" panose="02040503050406030204" pitchFamily="18" charset="0"/>
                                </a:rPr>
                                <m:t>𝐁𝐣</m:t>
                              </m:r>
                            </m:sub>
                          </m:sSub>
                          <m:r>
                            <a:rPr lang="en-GB" sz="2800" b="1" i="1">
                              <a:solidFill>
                                <a:schemeClr val="tx1"/>
                              </a:solidFill>
                              <a:latin typeface="Cambria Math" panose="02040503050406030204" pitchFamily="18" charset="0"/>
                            </a:rPr>
                            <m:t>=</m:t>
                          </m:r>
                          <m:f>
                            <m:fPr>
                              <m:ctrlPr>
                                <a:rPr lang="en-GB" sz="2800" b="1" i="1">
                                  <a:solidFill>
                                    <a:schemeClr val="tx1"/>
                                  </a:solidFill>
                                  <a:latin typeface="Cambria Math" panose="02040503050406030204" pitchFamily="18" charset="0"/>
                                </a:rPr>
                              </m:ctrlPr>
                            </m:fPr>
                            <m:num>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num>
                            <m:den>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𝑾</m:t>
                                  </m:r>
                                </m:e>
                                <m:sup>
                                  <m:r>
                                    <a:rPr lang="en-GB" sz="2800" b="1" i="1">
                                      <a:solidFill>
                                        <a:schemeClr val="tx1"/>
                                      </a:solidFill>
                                      <a:latin typeface="Cambria Math" panose="02040503050406030204" pitchFamily="18" charset="0"/>
                                    </a:rPr>
                                    <m:t>𝟐</m:t>
                                  </m:r>
                                </m:sup>
                              </m:sSup>
                              <m:r>
                                <a:rPr lang="en-GB" sz="2800" b="1" i="1">
                                  <a:solidFill>
                                    <a:schemeClr val="tx1"/>
                                  </a:solidFill>
                                  <a:latin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den>
                          </m:f>
                        </m:e>
                      </m:mr>
                      <m:mr>
                        <m:e>
                          <m:groupChr>
                            <m:groupChrPr>
                              <m:chr m:val="→"/>
                              <m:pos m:val="top"/>
                              <m:ctrlPr>
                                <a:rPr lang="en-GB" sz="2800" b="1" i="1">
                                  <a:solidFill>
                                    <a:schemeClr val="tx1"/>
                                  </a:solidFill>
                                  <a:latin typeface="Cambria Math" panose="02040503050406030204" pitchFamily="18" charset="0"/>
                                </a:rPr>
                              </m:ctrlPr>
                            </m:groupChrPr>
                            <m:e>
                              <m:d>
                                <m:dPr>
                                  <m:begChr m:val="|"/>
                                  <m:endChr m:val="|"/>
                                  <m:ctrlPr>
                                    <a:rPr lang="en-GB" sz="2800" b="1" i="1">
                                      <a:solidFill>
                                        <a:schemeClr val="tx1"/>
                                      </a:solidFill>
                                      <a:latin typeface="Cambria Math" panose="02040503050406030204" pitchFamily="18" charset="0"/>
                                    </a:rPr>
                                  </m:ctrlPr>
                                </m:dPr>
                                <m:e>
                                  <m:r>
                                    <a:rPr lang="en-GB" sz="2800" b="1">
                                      <a:solidFill>
                                        <a:schemeClr val="tx1"/>
                                      </a:solidFill>
                                      <a:latin typeface="Cambria Math" panose="02040503050406030204" pitchFamily="18" charset="0"/>
                                    </a:rPr>
                                    <m:t>𝐏</m:t>
                                  </m:r>
                                </m:e>
                              </m:d>
                              <m:r>
                                <m:rPr>
                                  <m:brk m:alnAt="1"/>
                                </m:rPr>
                                <a:rPr lang="en-GB" sz="2800" b="1" i="1">
                                  <a:solidFill>
                                    <a:schemeClr val="tx1"/>
                                  </a:solidFill>
                                  <a:latin typeface="Cambria Math" panose="02040503050406030204" pitchFamily="18" charset="0"/>
                                  <a:ea typeface="Cambria Math" panose="02040503050406030204" pitchFamily="18" charset="0"/>
                                </a:rPr>
                                <m:t>≫</m:t>
                              </m:r>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𝒎</m:t>
                                  </m:r>
                                </m:e>
                                <m:sub>
                                  <m:r>
                                    <a:rPr lang="en-GB" sz="2800" b="1" i="1">
                                      <a:solidFill>
                                        <a:schemeClr val="tx1"/>
                                      </a:solidFill>
                                      <a:latin typeface="Cambria Math" panose="02040503050406030204" pitchFamily="18" charset="0"/>
                                      <a:ea typeface="Cambria Math" panose="02040503050406030204" pitchFamily="18" charset="0"/>
                                    </a:rPr>
                                    <m:t>𝑷</m:t>
                                  </m:r>
                                </m:sub>
                              </m:sSub>
                            </m:e>
                          </m:groupChr>
                          <m:r>
                            <a:rPr lang="en-GB" sz="2800" b="1" i="1">
                              <a:solidFill>
                                <a:schemeClr val="tx1"/>
                              </a:solidFill>
                              <a:latin typeface="Cambria Math" panose="02040503050406030204" pitchFamily="18" charset="0"/>
                            </a:rPr>
                            <m:t>𝒙</m:t>
                          </m:r>
                          <m:r>
                            <a:rPr lang="en-GB" sz="2800" b="1" i="1">
                              <a:solidFill>
                                <a:schemeClr val="tx1"/>
                              </a:solidFill>
                              <a:latin typeface="Cambria Math" panose="02040503050406030204" pitchFamily="18" charset="0"/>
                            </a:rPr>
                            <m:t>=</m:t>
                          </m:r>
                          <m:f>
                            <m:fPr>
                              <m:ctrlPr>
                                <a:rPr lang="en-GB" sz="2800" b="1" i="1">
                                  <a:solidFill>
                                    <a:schemeClr val="tx1"/>
                                  </a:solidFill>
                                  <a:latin typeface="Cambria Math" panose="02040503050406030204" pitchFamily="18" charset="0"/>
                                </a:rPr>
                              </m:ctrlPr>
                            </m:fPr>
                            <m:num>
                              <m:d>
                                <m:dPr>
                                  <m:begChr m:val="|"/>
                                  <m:endChr m:val="|"/>
                                  <m:ctrlPr>
                                    <a:rPr lang="en-GB" sz="2800" b="1" i="1">
                                      <a:solidFill>
                                        <a:schemeClr val="tx1"/>
                                      </a:solidFill>
                                      <a:latin typeface="Cambria Math" panose="02040503050406030204" pitchFamily="18" charset="0"/>
                                    </a:rPr>
                                  </m:ctrlPr>
                                </m:dPr>
                                <m:e>
                                  <m:r>
                                    <a:rPr lang="en-GB" sz="2800" b="1">
                                      <a:solidFill>
                                        <a:schemeClr val="tx1"/>
                                      </a:solidFill>
                                      <a:latin typeface="Cambria Math" panose="02040503050406030204" pitchFamily="18" charset="0"/>
                                    </a:rPr>
                                    <m:t>𝐩</m:t>
                                  </m:r>
                                </m:e>
                              </m:d>
                              <m:d>
                                <m:dPr>
                                  <m:ctrlPr>
                                    <a:rPr lang="en-GB" sz="2800" b="1" i="1">
                                      <a:solidFill>
                                        <a:schemeClr val="tx1"/>
                                      </a:solidFill>
                                      <a:latin typeface="Cambria Math" panose="02040503050406030204" pitchFamily="18" charset="0"/>
                                    </a:rPr>
                                  </m:ctrlPr>
                                </m:dPr>
                                <m:e>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𝒒</m:t>
                                      </m:r>
                                    </m:e>
                                    <m:sup>
                                      <m:r>
                                        <a:rPr lang="en-GB" sz="2800" b="1" i="1">
                                          <a:solidFill>
                                            <a:schemeClr val="tx1"/>
                                          </a:solidFill>
                                          <a:latin typeface="Cambria Math" panose="02040503050406030204" pitchFamily="18" charset="0"/>
                                        </a:rPr>
                                        <m:t>𝟎</m:t>
                                      </m:r>
                                    </m:sup>
                                  </m:sSup>
                                  <m:r>
                                    <a:rPr lang="en-GB" sz="2800" b="1" i="1">
                                      <a:solidFill>
                                        <a:schemeClr val="tx1"/>
                                      </a:solidFill>
                                      <a:latin typeface="Cambria Math" panose="02040503050406030204" pitchFamily="18" charset="0"/>
                                    </a:rPr>
                                    <m:t>+</m:t>
                                  </m:r>
                                  <m:d>
                                    <m:dPr>
                                      <m:begChr m:val="|"/>
                                      <m:endChr m:val="|"/>
                                      <m:ctrlPr>
                                        <a:rPr lang="en-GB" sz="2800" b="1" i="1">
                                          <a:solidFill>
                                            <a:schemeClr val="tx1"/>
                                          </a:solidFill>
                                          <a:latin typeface="Cambria Math" panose="02040503050406030204" pitchFamily="18" charset="0"/>
                                        </a:rPr>
                                      </m:ctrlPr>
                                    </m:dPr>
                                    <m:e>
                                      <m:r>
                                        <a:rPr lang="en-GB" sz="2800" b="1">
                                          <a:solidFill>
                                            <a:schemeClr val="tx1"/>
                                          </a:solidFill>
                                          <a:latin typeface="Cambria Math" panose="02040503050406030204" pitchFamily="18" charset="0"/>
                                        </a:rPr>
                                        <m:t>𝐪</m:t>
                                      </m:r>
                                    </m:e>
                                  </m:d>
                                </m:e>
                              </m:d>
                            </m:num>
                            <m:den>
                              <m:d>
                                <m:dPr>
                                  <m:begChr m:val="|"/>
                                  <m:endChr m:val="|"/>
                                  <m:ctrlPr>
                                    <a:rPr lang="en-GB" sz="2800" b="1" i="1">
                                      <a:solidFill>
                                        <a:schemeClr val="tx1"/>
                                      </a:solidFill>
                                      <a:latin typeface="Cambria Math" panose="02040503050406030204" pitchFamily="18" charset="0"/>
                                    </a:rPr>
                                  </m:ctrlPr>
                                </m:dPr>
                                <m:e>
                                  <m:r>
                                    <a:rPr lang="en-GB" sz="2800" b="1">
                                      <a:solidFill>
                                        <a:schemeClr val="tx1"/>
                                      </a:solidFill>
                                      <a:latin typeface="Cambria Math" panose="02040503050406030204" pitchFamily="18" charset="0"/>
                                    </a:rPr>
                                    <m:t>𝐏</m:t>
                                  </m:r>
                                </m:e>
                              </m:d>
                              <m:d>
                                <m:dPr>
                                  <m:ctrlPr>
                                    <a:rPr lang="en-GB" sz="2800" b="1" i="1">
                                      <a:solidFill>
                                        <a:schemeClr val="tx1"/>
                                      </a:solidFill>
                                      <a:latin typeface="Cambria Math" panose="02040503050406030204" pitchFamily="18" charset="0"/>
                                    </a:rPr>
                                  </m:ctrlPr>
                                </m:dPr>
                                <m:e>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𝒒</m:t>
                                      </m:r>
                                    </m:e>
                                    <m:sup>
                                      <m:r>
                                        <a:rPr lang="en-GB" sz="2800" b="1" i="1">
                                          <a:solidFill>
                                            <a:schemeClr val="tx1"/>
                                          </a:solidFill>
                                          <a:latin typeface="Cambria Math" panose="02040503050406030204" pitchFamily="18" charset="0"/>
                                        </a:rPr>
                                        <m:t>𝟎</m:t>
                                      </m:r>
                                    </m:sup>
                                  </m:sSup>
                                  <m:r>
                                    <a:rPr lang="en-GB" sz="2800" b="1" i="1">
                                      <a:solidFill>
                                        <a:schemeClr val="tx1"/>
                                      </a:solidFill>
                                      <a:latin typeface="Cambria Math" panose="02040503050406030204" pitchFamily="18" charset="0"/>
                                    </a:rPr>
                                    <m:t>+</m:t>
                                  </m:r>
                                  <m:d>
                                    <m:dPr>
                                      <m:begChr m:val="|"/>
                                      <m:endChr m:val="|"/>
                                      <m:ctrlPr>
                                        <a:rPr lang="en-GB" sz="2800" b="1" i="1">
                                          <a:solidFill>
                                            <a:schemeClr val="tx1"/>
                                          </a:solidFill>
                                          <a:latin typeface="Cambria Math" panose="02040503050406030204" pitchFamily="18" charset="0"/>
                                        </a:rPr>
                                      </m:ctrlPr>
                                    </m:dPr>
                                    <m:e>
                                      <m:r>
                                        <a:rPr lang="en-GB" sz="2800" b="1">
                                          <a:solidFill>
                                            <a:schemeClr val="tx1"/>
                                          </a:solidFill>
                                          <a:latin typeface="Cambria Math" panose="02040503050406030204" pitchFamily="18" charset="0"/>
                                        </a:rPr>
                                        <m:t>𝐪</m:t>
                                      </m:r>
                                    </m:e>
                                  </m:d>
                                </m:e>
                              </m:d>
                            </m:den>
                          </m:f>
                          <m:r>
                            <a:rPr lang="en-GB" sz="2800" b="1" i="1">
                              <a:solidFill>
                                <a:schemeClr val="tx1"/>
                              </a:solidFill>
                              <a:latin typeface="Cambria Math" panose="02040503050406030204" pitchFamily="18" charset="0"/>
                              <a:ea typeface="Cambria Math" panose="02040503050406030204" pitchFamily="18" charset="0"/>
                            </a:rPr>
                            <m:t>=</m:t>
                          </m:r>
                          <m:f>
                            <m:fPr>
                              <m:ctrlPr>
                                <a:rPr lang="en-GB" sz="2800" b="1" i="1">
                                  <a:solidFill>
                                    <a:schemeClr val="tx1"/>
                                  </a:solidFill>
                                  <a:latin typeface="Cambria Math" panose="02040503050406030204" pitchFamily="18" charset="0"/>
                                </a:rPr>
                              </m:ctrlPr>
                            </m:fPr>
                            <m:num>
                              <m:d>
                                <m:dPr>
                                  <m:begChr m:val="|"/>
                                  <m:endChr m:val="|"/>
                                  <m:ctrlPr>
                                    <a:rPr lang="en-GB" sz="2800" b="1" i="1">
                                      <a:solidFill>
                                        <a:schemeClr val="tx1"/>
                                      </a:solidFill>
                                      <a:latin typeface="Cambria Math" panose="02040503050406030204" pitchFamily="18" charset="0"/>
                                    </a:rPr>
                                  </m:ctrlPr>
                                </m:dPr>
                                <m:e>
                                  <m:r>
                                    <a:rPr lang="en-GB" sz="2800" b="1">
                                      <a:solidFill>
                                        <a:schemeClr val="tx1"/>
                                      </a:solidFill>
                                      <a:latin typeface="Cambria Math" panose="02040503050406030204" pitchFamily="18" charset="0"/>
                                    </a:rPr>
                                    <m:t>𝐩</m:t>
                                  </m:r>
                                </m:e>
                              </m:d>
                            </m:num>
                            <m:den>
                              <m:d>
                                <m:dPr>
                                  <m:begChr m:val="|"/>
                                  <m:endChr m:val="|"/>
                                  <m:ctrlPr>
                                    <a:rPr lang="en-GB" sz="2800" b="1" i="1">
                                      <a:solidFill>
                                        <a:schemeClr val="tx1"/>
                                      </a:solidFill>
                                      <a:latin typeface="Cambria Math" panose="02040503050406030204" pitchFamily="18" charset="0"/>
                                    </a:rPr>
                                  </m:ctrlPr>
                                </m:dPr>
                                <m:e>
                                  <m:r>
                                    <a:rPr lang="en-GB" sz="2800" b="1">
                                      <a:solidFill>
                                        <a:schemeClr val="tx1"/>
                                      </a:solidFill>
                                      <a:latin typeface="Cambria Math" panose="02040503050406030204" pitchFamily="18" charset="0"/>
                                    </a:rPr>
                                    <m:t>𝐏</m:t>
                                  </m:r>
                                </m:e>
                              </m:d>
                            </m:den>
                          </m:f>
                        </m:e>
                      </m:mr>
                    </m:m>
                  </m:oMath>
                </a14:m>
                <a:endParaRPr lang="en-GB"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719010" y="1815291"/>
                <a:ext cx="7165358" cy="1757725"/>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433299" y="4187053"/>
                <a:ext cx="5195268" cy="898131"/>
              </a:xfrm>
              <a:prstGeom prst="rect">
                <a:avLst/>
              </a:prstGeom>
              <a:solidFill>
                <a:schemeClr val="bg1"/>
              </a:solidFill>
            </p:spPr>
            <p:txBody>
              <a:bodyPr wrap="none" rtlCol="0">
                <a:spAutoFit/>
              </a:bodyPr>
              <a:lstStyle/>
              <a:p>
                <a:pPr algn="r"/>
                <a14:m>
                  <m:oMath xmlns:m="http://schemas.openxmlformats.org/officeDocument/2006/math">
                    <m:r>
                      <a:rPr lang="en-GB" sz="2800" b="1" i="1" smtClean="0">
                        <a:solidFill>
                          <a:schemeClr val="tx1"/>
                        </a:solidFill>
                        <a:latin typeface="Cambria Math" panose="02040503050406030204" pitchFamily="18" charset="0"/>
                      </a:rPr>
                      <m:t>𝒚</m:t>
                    </m:r>
                    <m:r>
                      <a:rPr lang="en-GB" sz="2800" b="1" i="1" smtClean="0">
                        <a:solidFill>
                          <a:schemeClr val="tx1"/>
                        </a:solidFill>
                        <a:latin typeface="Cambria Math" panose="02040503050406030204" pitchFamily="18" charset="0"/>
                      </a:rPr>
                      <m:t>=</m:t>
                    </m:r>
                    <m:f>
                      <m:fPr>
                        <m:ctrlPr>
                          <a:rPr lang="en-GB" sz="2800" b="1" i="1" smtClean="0">
                            <a:solidFill>
                              <a:schemeClr val="tx1"/>
                            </a:solidFill>
                            <a:latin typeface="Cambria Math" panose="02040503050406030204" pitchFamily="18" charset="0"/>
                          </a:rPr>
                        </m:ctrlPr>
                      </m:fPr>
                      <m:num>
                        <m:r>
                          <a:rPr lang="en-GB" sz="2800" b="1" i="1" smtClean="0">
                            <a:solidFill>
                              <a:schemeClr val="tx1"/>
                            </a:solidFill>
                            <a:latin typeface="Cambria Math" panose="02040503050406030204" pitchFamily="18" charset="0"/>
                          </a:rPr>
                          <m:t>𝒒</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𝑷</m:t>
                        </m:r>
                      </m:num>
                      <m:den>
                        <m:r>
                          <a:rPr lang="en-GB" sz="2800" b="1" i="1" smtClean="0">
                            <a:solidFill>
                              <a:schemeClr val="tx1"/>
                            </a:solidFill>
                            <a:latin typeface="Cambria Math" panose="02040503050406030204" pitchFamily="18" charset="0"/>
                          </a:rPr>
                          <m:t>𝒆</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𝑷</m:t>
                        </m:r>
                      </m:den>
                    </m:f>
                  </m:oMath>
                </a14:m>
                <a:r>
                  <a:rPr lang="en-GB" sz="2800" b="1" i="1" dirty="0" smtClean="0">
                    <a:solidFill>
                      <a:schemeClr val="tx1"/>
                    </a:solidFill>
                    <a:latin typeface="Cambria Math" panose="02040503050406030204" pitchFamily="18" charset="0"/>
                  </a:rPr>
                  <a:t> </a:t>
                </a:r>
                <a14:m>
                  <m:oMath xmlns:m="http://schemas.openxmlformats.org/officeDocument/2006/math">
                    <m:r>
                      <a:rPr lang="en-GB" sz="2800" b="1" i="1" smtClean="0">
                        <a:solidFill>
                          <a:schemeClr val="tx1"/>
                        </a:solidFill>
                        <a:latin typeface="Cambria Math" panose="02040503050406030204" pitchFamily="18" charset="0"/>
                      </a:rPr>
                      <m:t>=</m:t>
                    </m:r>
                    <m:f>
                      <m:fPr>
                        <m:ctrlPr>
                          <a:rPr lang="en-GB" sz="2800" b="1" i="1" smtClean="0">
                            <a:solidFill>
                              <a:schemeClr val="tx1"/>
                            </a:solidFill>
                            <a:latin typeface="Cambria Math" panose="02040503050406030204" pitchFamily="18" charset="0"/>
                          </a:rPr>
                        </m:ctrlPr>
                      </m:fPr>
                      <m:num>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𝑾</m:t>
                            </m:r>
                          </m:e>
                          <m:sup>
                            <m:r>
                              <a:rPr lang="en-GB" sz="2800" b="1" i="1">
                                <a:solidFill>
                                  <a:schemeClr val="tx1"/>
                                </a:solidFill>
                                <a:latin typeface="Cambria Math" panose="02040503050406030204" pitchFamily="18" charset="0"/>
                              </a:rPr>
                              <m:t>𝟐</m:t>
                            </m:r>
                          </m:sup>
                        </m:sSup>
                        <m:r>
                          <a:rPr lang="en-GB" sz="2800" b="1" i="1">
                            <a:solidFill>
                              <a:schemeClr val="tx1"/>
                            </a:solidFill>
                            <a:latin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r>
                          <a:rPr lang="en-GB" sz="2800" b="1" i="1">
                            <a:solidFill>
                              <a:schemeClr val="tx1"/>
                            </a:solidFill>
                            <a:latin typeface="Cambria Math" panose="02040503050406030204" pitchFamily="18" charset="0"/>
                          </a:rPr>
                          <m:t>−</m:t>
                        </m:r>
                        <m:sSubSup>
                          <m:sSubSupPr>
                            <m:ctrlPr>
                              <a:rPr lang="en-GB" altLang="en-US" sz="2800" b="1" i="1">
                                <a:solidFill>
                                  <a:schemeClr val="tx1"/>
                                </a:solidFill>
                                <a:latin typeface="Cambria Math" panose="02040503050406030204" pitchFamily="18" charset="0"/>
                              </a:rPr>
                            </m:ctrlPr>
                          </m:sSubSupPr>
                          <m:e>
                            <m:r>
                              <a:rPr lang="en-GB" altLang="en-US" sz="2800" b="1">
                                <a:solidFill>
                                  <a:schemeClr val="tx1"/>
                                </a:solidFill>
                                <a:latin typeface="Cambria Math" panose="02040503050406030204" pitchFamily="18" charset="0"/>
                              </a:rPr>
                              <m:t>𝒎</m:t>
                            </m:r>
                          </m:e>
                          <m:sub>
                            <m:r>
                              <a:rPr lang="en-GB" altLang="en-US" sz="2800" b="1" i="1">
                                <a:solidFill>
                                  <a:schemeClr val="tx1"/>
                                </a:solidFill>
                                <a:latin typeface="Cambria Math" panose="02040503050406030204" pitchFamily="18" charset="0"/>
                              </a:rPr>
                              <m:t>𝑷</m:t>
                            </m:r>
                          </m:sub>
                          <m:sup>
                            <m:r>
                              <a:rPr lang="en-GB" altLang="en-US" sz="2800" b="1">
                                <a:solidFill>
                                  <a:schemeClr val="tx1"/>
                                </a:solidFill>
                                <a:latin typeface="Cambria Math" panose="02040503050406030204" pitchFamily="18" charset="0"/>
                              </a:rPr>
                              <m:t>𝟐</m:t>
                            </m:r>
                          </m:sup>
                        </m:sSubSup>
                      </m:num>
                      <m:den>
                        <m:r>
                          <a:rPr lang="en-GB" sz="2800" b="1" i="1" smtClean="0">
                            <a:solidFill>
                              <a:schemeClr val="tx1"/>
                            </a:solidFill>
                            <a:latin typeface="Cambria Math" panose="02040503050406030204" pitchFamily="18" charset="0"/>
                          </a:rPr>
                          <m:t>𝒔</m:t>
                        </m:r>
                        <m:r>
                          <a:rPr lang="en-GB" sz="2800" b="1" i="1" smtClean="0">
                            <a:solidFill>
                              <a:schemeClr val="tx1"/>
                            </a:solidFill>
                            <a:latin typeface="Cambria Math" panose="02040503050406030204" pitchFamily="18" charset="0"/>
                          </a:rPr>
                          <m:t>−</m:t>
                        </m:r>
                        <m:sSubSup>
                          <m:sSubSupPr>
                            <m:ctrlPr>
                              <a:rPr lang="en-GB" sz="2800" b="1" i="1" smtClean="0">
                                <a:solidFill>
                                  <a:schemeClr val="tx1"/>
                                </a:solidFill>
                                <a:latin typeface="Cambria Math" panose="02040503050406030204" pitchFamily="18" charset="0"/>
                              </a:rPr>
                            </m:ctrlPr>
                          </m:sSubSupPr>
                          <m:e>
                            <m:r>
                              <a:rPr lang="en-GB" sz="2800" b="1" i="1" smtClean="0">
                                <a:solidFill>
                                  <a:schemeClr val="tx1"/>
                                </a:solidFill>
                                <a:latin typeface="Cambria Math" panose="02040503050406030204" pitchFamily="18" charset="0"/>
                              </a:rPr>
                              <m:t>𝒎</m:t>
                            </m:r>
                          </m:e>
                          <m:sub>
                            <m:r>
                              <a:rPr lang="en-GB" sz="2800" b="1" i="1" smtClean="0">
                                <a:solidFill>
                                  <a:schemeClr val="tx1"/>
                                </a:solidFill>
                                <a:latin typeface="Cambria Math" panose="02040503050406030204" pitchFamily="18" charset="0"/>
                              </a:rPr>
                              <m:t>𝒑</m:t>
                            </m:r>
                          </m:sub>
                          <m:sup>
                            <m:r>
                              <a:rPr lang="en-GB" sz="2800" b="1" i="1" smtClean="0">
                                <a:solidFill>
                                  <a:schemeClr val="tx1"/>
                                </a:solidFill>
                                <a:latin typeface="Cambria Math" panose="02040503050406030204" pitchFamily="18" charset="0"/>
                              </a:rPr>
                              <m:t>𝟐</m:t>
                            </m:r>
                          </m:sup>
                        </m:sSubSup>
                      </m:den>
                    </m:f>
                    <m:r>
                      <a:rPr lang="en-GB" sz="2800" b="1" i="1">
                        <a:solidFill>
                          <a:schemeClr val="tx1"/>
                        </a:solidFill>
                        <a:latin typeface="Cambria Math" panose="02040503050406030204" pitchFamily="18" charset="0"/>
                      </a:rPr>
                      <m:t>=</m:t>
                    </m:r>
                    <m:f>
                      <m:fPr>
                        <m:ctrlPr>
                          <a:rPr lang="en-GB" sz="2800" b="1" i="1">
                            <a:solidFill>
                              <a:schemeClr val="tx1"/>
                            </a:solidFill>
                            <a:latin typeface="Cambria Math" panose="02040503050406030204" pitchFamily="18" charset="0"/>
                          </a:rPr>
                        </m:ctrlPr>
                      </m:fPr>
                      <m:num>
                        <m:sSup>
                          <m:sSupPr>
                            <m:ctrlPr>
                              <a:rPr lang="en-GB" sz="2800" b="1" i="1">
                                <a:solidFill>
                                  <a:schemeClr val="tx1"/>
                                </a:solidFill>
                                <a:latin typeface="Cambria Math" panose="02040503050406030204" pitchFamily="18" charset="0"/>
                              </a:rPr>
                            </m:ctrlPr>
                          </m:sSupPr>
                          <m:e>
                            <m:r>
                              <a:rPr lang="en-GB" sz="2800" b="1" i="1" smtClean="0">
                                <a:solidFill>
                                  <a:schemeClr val="tx1"/>
                                </a:solidFill>
                                <a:latin typeface="Cambria Math" panose="02040503050406030204" pitchFamily="18" charset="0"/>
                              </a:rPr>
                              <m:t>𝑴</m:t>
                            </m:r>
                          </m:e>
                          <m:sup>
                            <m:r>
                              <a:rPr lang="en-GB" sz="2800" b="1" i="1">
                                <a:solidFill>
                                  <a:schemeClr val="tx1"/>
                                </a:solidFill>
                                <a:latin typeface="Cambria Math" panose="02040503050406030204" pitchFamily="18" charset="0"/>
                              </a:rPr>
                              <m:t>𝟐</m:t>
                            </m:r>
                          </m:sup>
                        </m:sSup>
                        <m:r>
                          <a:rPr lang="en-GB" sz="2800" b="1" i="1">
                            <a:solidFill>
                              <a:schemeClr val="tx1"/>
                            </a:solidFill>
                            <a:latin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r>
                          <a:rPr lang="en-GB" sz="2800" b="1" i="1">
                            <a:solidFill>
                              <a:schemeClr val="tx1"/>
                            </a:solidFill>
                            <a:latin typeface="Cambria Math" panose="02040503050406030204" pitchFamily="18" charset="0"/>
                          </a:rPr>
                          <m:t>−</m:t>
                        </m:r>
                        <m:sSubSup>
                          <m:sSubSupPr>
                            <m:ctrlPr>
                              <a:rPr lang="en-GB" altLang="en-US" sz="2800" b="1" i="1">
                                <a:solidFill>
                                  <a:schemeClr val="tx1"/>
                                </a:solidFill>
                                <a:latin typeface="Cambria Math" panose="02040503050406030204" pitchFamily="18" charset="0"/>
                              </a:rPr>
                            </m:ctrlPr>
                          </m:sSubSupPr>
                          <m:e>
                            <m:r>
                              <a:rPr lang="en-GB" altLang="en-US" sz="2800" b="1">
                                <a:solidFill>
                                  <a:schemeClr val="tx1"/>
                                </a:solidFill>
                                <a:latin typeface="Cambria Math" panose="02040503050406030204" pitchFamily="18" charset="0"/>
                              </a:rPr>
                              <m:t>𝒎</m:t>
                            </m:r>
                          </m:e>
                          <m:sub>
                            <m:r>
                              <a:rPr lang="en-GB" altLang="en-US" sz="2800" b="1" i="1">
                                <a:solidFill>
                                  <a:schemeClr val="tx1"/>
                                </a:solidFill>
                                <a:latin typeface="Cambria Math" panose="02040503050406030204" pitchFamily="18" charset="0"/>
                              </a:rPr>
                              <m:t>𝑷</m:t>
                            </m:r>
                          </m:sub>
                          <m:sup>
                            <m:r>
                              <a:rPr lang="en-GB" altLang="en-US" sz="2800" b="1">
                                <a:solidFill>
                                  <a:schemeClr val="tx1"/>
                                </a:solidFill>
                                <a:latin typeface="Cambria Math" panose="02040503050406030204" pitchFamily="18" charset="0"/>
                              </a:rPr>
                              <m:t>𝟐</m:t>
                            </m:r>
                          </m:sup>
                        </m:sSubSup>
                      </m:num>
                      <m:den>
                        <m:r>
                          <a:rPr lang="en-GB" altLang="en-US" sz="2800" b="1" i="1" smtClean="0">
                            <a:solidFill>
                              <a:schemeClr val="tx1"/>
                            </a:solidFill>
                            <a:latin typeface="Cambria Math" panose="02040503050406030204" pitchFamily="18" charset="0"/>
                          </a:rPr>
                          <m:t>𝒙</m:t>
                        </m:r>
                        <m:d>
                          <m:dPr>
                            <m:ctrlPr>
                              <a:rPr lang="en-GB" altLang="en-US" sz="2800" b="1" i="1" smtClean="0">
                                <a:solidFill>
                                  <a:schemeClr val="tx1"/>
                                </a:solidFill>
                                <a:latin typeface="Cambria Math" panose="02040503050406030204" pitchFamily="18" charset="0"/>
                              </a:rPr>
                            </m:ctrlPr>
                          </m:dPr>
                          <m:e>
                            <m:r>
                              <a:rPr lang="en-GB" sz="2800" b="1" i="1">
                                <a:solidFill>
                                  <a:schemeClr val="tx1"/>
                                </a:solidFill>
                                <a:latin typeface="Cambria Math" panose="02040503050406030204" pitchFamily="18" charset="0"/>
                              </a:rPr>
                              <m:t>𝒔</m:t>
                            </m:r>
                            <m:r>
                              <a:rPr lang="en-GB" sz="2800" b="1" i="1">
                                <a:solidFill>
                                  <a:schemeClr val="tx1"/>
                                </a:solidFill>
                                <a:latin typeface="Cambria Math" panose="02040503050406030204" pitchFamily="18" charset="0"/>
                              </a:rPr>
                              <m:t>−</m:t>
                            </m:r>
                            <m:sSubSup>
                              <m:sSubSupPr>
                                <m:ctrlPr>
                                  <a:rPr lang="en-GB" sz="2800" b="1" i="1">
                                    <a:solidFill>
                                      <a:schemeClr val="tx1"/>
                                    </a:solidFill>
                                    <a:latin typeface="Cambria Math" panose="02040503050406030204" pitchFamily="18" charset="0"/>
                                  </a:rPr>
                                </m:ctrlPr>
                              </m:sSubSupPr>
                              <m:e>
                                <m:r>
                                  <a:rPr lang="en-GB" sz="2800" b="1" i="1">
                                    <a:solidFill>
                                      <a:schemeClr val="tx1"/>
                                    </a:solidFill>
                                    <a:latin typeface="Cambria Math" panose="02040503050406030204" pitchFamily="18" charset="0"/>
                                  </a:rPr>
                                  <m:t>𝒎</m:t>
                                </m:r>
                              </m:e>
                              <m:sub>
                                <m:r>
                                  <a:rPr lang="en-GB" sz="2800" b="1" i="1">
                                    <a:solidFill>
                                      <a:schemeClr val="tx1"/>
                                    </a:solidFill>
                                    <a:latin typeface="Cambria Math" panose="02040503050406030204" pitchFamily="18" charset="0"/>
                                  </a:rPr>
                                  <m:t>𝒑</m:t>
                                </m:r>
                              </m:sub>
                              <m:sup>
                                <m:r>
                                  <a:rPr lang="en-GB" sz="2800" b="1" i="1">
                                    <a:solidFill>
                                      <a:schemeClr val="tx1"/>
                                    </a:solidFill>
                                    <a:latin typeface="Cambria Math" panose="02040503050406030204" pitchFamily="18" charset="0"/>
                                  </a:rPr>
                                  <m:t>𝟐</m:t>
                                </m:r>
                              </m:sup>
                            </m:sSubSup>
                          </m:e>
                        </m:d>
                      </m:den>
                    </m:f>
                  </m:oMath>
                </a14:m>
                <a:endParaRPr lang="en-GB"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1433299" y="4187053"/>
                <a:ext cx="5195268" cy="898131"/>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 Box 2059"/>
              <p:cNvSpPr txBox="1">
                <a:spLocks noChangeArrowheads="1"/>
              </p:cNvSpPr>
              <p:nvPr/>
            </p:nvSpPr>
            <p:spPr bwMode="auto">
              <a:xfrm>
                <a:off x="251520" y="828001"/>
                <a:ext cx="9361040" cy="1092607"/>
              </a:xfrm>
              <a:prstGeom prst="rect">
                <a:avLst/>
              </a:prstGeom>
              <a:noFill/>
              <a:ln w="9525">
                <a:noFill/>
                <a:miter lim="800000"/>
                <a:headEnd/>
                <a:tailEnd/>
              </a:ln>
            </p:spPr>
            <p:txBody>
              <a:bodyPr wrap="square">
                <a:spAutoFit/>
              </a:bodyPr>
              <a:lstStyle/>
              <a:p>
                <a:pPr>
                  <a:spcBef>
                    <a:spcPts val="0"/>
                  </a:spcBef>
                  <a:spcAft>
                    <a:spcPts val="600"/>
                  </a:spcAft>
                </a:pPr>
                <a:r>
                  <a:rPr lang="en-GB" sz="3200" dirty="0" smtClean="0">
                    <a:solidFill>
                      <a:srgbClr val="FF0000"/>
                    </a:solidFill>
                    <a:sym typeface="Symbol" pitchFamily="18" charset="2"/>
                  </a:rPr>
                  <a:t></a:t>
                </a:r>
                <a:r>
                  <a:rPr lang="en-GB" sz="3200" b="0" dirty="0" smtClean="0">
                    <a:solidFill>
                      <a:schemeClr val="tx1"/>
                    </a:solidFill>
                  </a:rPr>
                  <a:t> </a:t>
                </a:r>
                <a:r>
                  <a:rPr lang="en-GB" sz="2800" dirty="0" smtClean="0">
                    <a:solidFill>
                      <a:schemeClr val="tx1"/>
                    </a:solidFill>
                  </a:rPr>
                  <a:t>HERA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“infinite momentum frame”</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a:t>
                </a:r>
                <a14:m>
                  <m:oMath xmlns:m="http://schemas.openxmlformats.org/officeDocument/2006/math">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𝒑</m:t>
                        </m:r>
                      </m:e>
                      <m:sub>
                        <m:r>
                          <a:rPr lang="en-GB" sz="2800" b="1">
                            <a:solidFill>
                              <a:schemeClr val="tx1"/>
                            </a:solidFill>
                            <a:latin typeface="Cambria Math" panose="02040503050406030204" pitchFamily="18" charset="0"/>
                            <a:ea typeface="Cambria Math" panose="02040503050406030204" pitchFamily="18" charset="0"/>
                          </a:rPr>
                          <m:t>𝐓</m:t>
                        </m:r>
                      </m:sub>
                    </m:sSub>
                  </m:oMath>
                </a14:m>
                <a:r>
                  <a:rPr lang="en-GB" sz="2800" dirty="0" smtClean="0">
                    <a:solidFill>
                      <a:schemeClr val="tx1"/>
                    </a:solidFill>
                  </a:rPr>
                  <a:t> dynamic</a:t>
                </a:r>
              </a:p>
              <a:p>
                <a:pPr>
                  <a:spcBef>
                    <a:spcPts val="0"/>
                  </a:spcBef>
                  <a:spcAft>
                    <a:spcPts val="600"/>
                  </a:spcAft>
                </a:pPr>
                <a:r>
                  <a:rPr lang="en-GB" sz="2800" b="1" dirty="0" smtClean="0">
                    <a:solidFill>
                      <a:srgbClr val="FF0000"/>
                    </a:solidFill>
                  </a:rPr>
                  <a:t> -</a:t>
                </a:r>
                <a:r>
                  <a:rPr lang="en-GB" sz="2800" dirty="0" smtClean="0">
                    <a:solidFill>
                      <a:schemeClr val="tx1"/>
                    </a:solidFill>
                  </a:rPr>
                  <a:t> fractional 3-momentum of resolved bit of hadron </a:t>
                </a:r>
                <a:endParaRPr lang="en-GB" sz="2800" dirty="0">
                  <a:solidFill>
                    <a:schemeClr val="tx1"/>
                  </a:solidFill>
                </a:endParaRPr>
              </a:p>
            </p:txBody>
          </p:sp>
        </mc:Choice>
        <mc:Fallback xmlns="">
          <p:sp>
            <p:nvSpPr>
              <p:cNvPr id="7" name="Text Box 2059"/>
              <p:cNvSpPr txBox="1">
                <a:spLocks noRot="1" noChangeAspect="1" noMove="1" noResize="1" noEditPoints="1" noAdjustHandles="1" noChangeArrowheads="1" noChangeShapeType="1" noTextEdit="1"/>
              </p:cNvSpPr>
              <p:nvPr/>
            </p:nvSpPr>
            <p:spPr bwMode="auto">
              <a:xfrm>
                <a:off x="251520" y="828001"/>
                <a:ext cx="9361040" cy="1092607"/>
              </a:xfrm>
              <a:prstGeom prst="rect">
                <a:avLst/>
              </a:prstGeom>
              <a:blipFill>
                <a:blip r:embed="rId4"/>
                <a:stretch>
                  <a:fillRect l="-1628" t="-7821" b="-15084"/>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 Box 2059"/>
              <p:cNvSpPr txBox="1">
                <a:spLocks noChangeArrowheads="1"/>
              </p:cNvSpPr>
              <p:nvPr/>
            </p:nvSpPr>
            <p:spPr bwMode="auto">
              <a:xfrm>
                <a:off x="444624" y="3657600"/>
                <a:ext cx="8735888" cy="574709"/>
              </a:xfrm>
              <a:prstGeom prst="rect">
                <a:avLst/>
              </a:prstGeom>
              <a:noFill/>
              <a:ln w="9525">
                <a:noFill/>
                <a:miter lim="800000"/>
                <a:headEnd/>
                <a:tailEnd/>
              </a:ln>
            </p:spPr>
            <p:txBody>
              <a:bodyPr wrap="square">
                <a:spAutoFit/>
              </a:bodyPr>
              <a:lstStyle/>
              <a:p>
                <a:pPr>
                  <a:spcBef>
                    <a:spcPts val="0"/>
                  </a:spcBef>
                  <a:spcAft>
                    <a:spcPts val="600"/>
                  </a:spcAft>
                </a:pPr>
                <a:r>
                  <a:rPr lang="en-GB" sz="2800" b="1" dirty="0" smtClean="0">
                    <a:solidFill>
                      <a:srgbClr val="FF0000"/>
                    </a:solidFill>
                  </a:rPr>
                  <a:t>-</a:t>
                </a:r>
                <a:r>
                  <a:rPr lang="en-GB" sz="2800" dirty="0" smtClean="0">
                    <a:solidFill>
                      <a:schemeClr val="tx1"/>
                    </a:solidFill>
                  </a:rPr>
                  <a:t> </a:t>
                </a:r>
                <a:r>
                  <a:rPr lang="en-GB" sz="2800" dirty="0">
                    <a:solidFill>
                      <a:schemeClr val="tx1"/>
                    </a:solidFill>
                  </a:rPr>
                  <a:t>l</a:t>
                </a:r>
                <a:r>
                  <a:rPr lang="en-GB" sz="2800" dirty="0" smtClean="0">
                    <a:solidFill>
                      <a:schemeClr val="tx1"/>
                    </a:solidFill>
                  </a:rPr>
                  <a:t>epton inelasticity: </a:t>
                </a:r>
                <a14:m>
                  <m:oMath xmlns:m="http://schemas.openxmlformats.org/officeDocument/2006/math">
                    <m:m>
                      <m:mPr>
                        <m:mcs>
                          <m:mc>
                            <m:mcPr>
                              <m:count m:val="1"/>
                              <m:mcJc m:val="center"/>
                            </m:mcPr>
                          </m:mc>
                        </m:mcs>
                        <m:ctrlPr>
                          <a:rPr lang="en-GB" sz="1600" b="1" i="1" smtClean="0">
                            <a:solidFill>
                              <a:schemeClr val="tx1"/>
                            </a:solidFill>
                            <a:latin typeface="Cambria Math" panose="02040503050406030204" pitchFamily="18" charset="0"/>
                          </a:rPr>
                        </m:ctrlPr>
                      </m:mPr>
                      <m:mr>
                        <m:e>
                          <m:r>
                            <a:rPr lang="en-GB" sz="1600" b="1" i="0" smtClean="0">
                              <a:solidFill>
                                <a:schemeClr val="tx1"/>
                              </a:solidFill>
                              <a:latin typeface="Cambria Math" panose="02040503050406030204" pitchFamily="18" charset="0"/>
                            </a:rPr>
                            <m:t>𝐬𝐦𝐚𝐥𝐥</m:t>
                          </m:r>
                        </m:e>
                      </m:mr>
                      <m:mr>
                        <m:e>
                          <m:r>
                            <a:rPr lang="en-GB" sz="1600" b="1" i="0" smtClean="0">
                              <a:solidFill>
                                <a:schemeClr val="tx1"/>
                              </a:solidFill>
                              <a:latin typeface="Cambria Math" panose="02040503050406030204" pitchFamily="18" charset="0"/>
                            </a:rPr>
                            <m:t>𝐥𝐚𝐫𝐠𝐞</m:t>
                          </m:r>
                        </m:e>
                      </m:mr>
                    </m:m>
                  </m:oMath>
                </a14:m>
                <a:r>
                  <a:rPr lang="en-GB" sz="2800" dirty="0" smtClean="0">
                    <a:solidFill>
                      <a:schemeClr val="tx1"/>
                    </a:solidFill>
                  </a:rPr>
                  <a:t> </a:t>
                </a:r>
                <a14:m>
                  <m:oMath xmlns:m="http://schemas.openxmlformats.org/officeDocument/2006/math">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𝒙</m:t>
                        </m:r>
                      </m:e>
                      <m:sub>
                        <m:r>
                          <a:rPr lang="en-GB" sz="2800" b="1">
                            <a:solidFill>
                              <a:schemeClr val="tx1"/>
                            </a:solidFill>
                            <a:latin typeface="Cambria Math" panose="02040503050406030204" pitchFamily="18" charset="0"/>
                            <a:ea typeface="Cambria Math" panose="02040503050406030204" pitchFamily="18" charset="0"/>
                          </a:rPr>
                          <m:t>𝐁𝐣</m:t>
                        </m:r>
                      </m:sub>
                    </m:sSub>
                    <m:r>
                      <a:rPr lang="en-GB" sz="2800" b="1"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a:t>
                </a:r>
                <a14:m>
                  <m:oMath xmlns:m="http://schemas.openxmlformats.org/officeDocument/2006/math">
                    <m:m>
                      <m:mPr>
                        <m:mcs>
                          <m:mc>
                            <m:mcPr>
                              <m:count m:val="1"/>
                              <m:mcJc m:val="center"/>
                            </m:mcPr>
                          </m:mc>
                        </m:mcs>
                        <m:ctrlPr>
                          <a:rPr lang="en-GB" sz="1600" b="1" i="1">
                            <a:solidFill>
                              <a:schemeClr val="tx1"/>
                            </a:solidFill>
                            <a:latin typeface="Cambria Math" panose="02040503050406030204" pitchFamily="18" charset="0"/>
                          </a:rPr>
                        </m:ctrlPr>
                      </m:mPr>
                      <m:mr>
                        <m:e>
                          <m:r>
                            <m:rPr>
                              <m:brk m:alnAt="7"/>
                            </m:rPr>
                            <a:rPr lang="en-GB" sz="1600" b="1">
                              <a:solidFill>
                                <a:schemeClr val="tx1"/>
                              </a:solidFill>
                              <a:latin typeface="Cambria Math" panose="02040503050406030204" pitchFamily="18" charset="0"/>
                            </a:rPr>
                            <m:t>𝐥</m:t>
                          </m:r>
                          <m:r>
                            <a:rPr lang="en-GB" sz="1600" b="1" i="0" smtClean="0">
                              <a:solidFill>
                                <a:schemeClr val="tx1"/>
                              </a:solidFill>
                              <a:latin typeface="Cambria Math" panose="02040503050406030204" pitchFamily="18" charset="0"/>
                            </a:rPr>
                            <m:t>𝐚𝐫𝐠𝐞</m:t>
                          </m:r>
                        </m:e>
                      </m:mr>
                      <m:mr>
                        <m:e>
                          <m:r>
                            <a:rPr lang="en-GB" sz="1600" b="1" i="1" smtClean="0">
                              <a:solidFill>
                                <a:schemeClr val="tx1"/>
                              </a:solidFill>
                              <a:latin typeface="Cambria Math" panose="02040503050406030204" pitchFamily="18" charset="0"/>
                            </a:rPr>
                            <m:t>𝒔𝒎𝒂𝒍𝒍</m:t>
                          </m:r>
                        </m:e>
                      </m:mr>
                    </m:m>
                  </m:oMath>
                </a14:m>
                <a:r>
                  <a:rPr lang="en-GB" sz="2800" dirty="0" smtClean="0">
                    <a:solidFill>
                      <a:schemeClr val="tx1"/>
                    </a:solidFill>
                  </a:rPr>
                  <a:t> </a:t>
                </a:r>
                <a14:m>
                  <m:oMath xmlns:m="http://schemas.openxmlformats.org/officeDocument/2006/math">
                    <m:r>
                      <a:rPr lang="en-GB" sz="2800" b="0" i="1" smtClean="0">
                        <a:solidFill>
                          <a:schemeClr val="tx1"/>
                        </a:solidFill>
                        <a:latin typeface="Cambria Math" panose="02040503050406030204" pitchFamily="18" charset="0"/>
                      </a:rPr>
                      <m:t>𝑦</m:t>
                    </m:r>
                  </m:oMath>
                </a14:m>
                <a:endParaRPr lang="en-GB" sz="2800" dirty="0">
                  <a:solidFill>
                    <a:schemeClr val="tx1"/>
                  </a:solidFill>
                </a:endParaRPr>
              </a:p>
            </p:txBody>
          </p:sp>
        </mc:Choice>
        <mc:Fallback xmlns="">
          <p:sp>
            <p:nvSpPr>
              <p:cNvPr id="8" name="Text Box 2059"/>
              <p:cNvSpPr txBox="1">
                <a:spLocks noRot="1" noChangeAspect="1" noMove="1" noResize="1" noEditPoints="1" noAdjustHandles="1" noChangeArrowheads="1" noChangeShapeType="1" noTextEdit="1"/>
              </p:cNvSpPr>
              <p:nvPr/>
            </p:nvSpPr>
            <p:spPr bwMode="auto">
              <a:xfrm>
                <a:off x="444624" y="3657600"/>
                <a:ext cx="8735888" cy="574709"/>
              </a:xfrm>
              <a:prstGeom prst="rect">
                <a:avLst/>
              </a:prstGeom>
              <a:blipFill>
                <a:blip r:embed="rId5"/>
                <a:stretch>
                  <a:fillRect l="-1465" t="-12766" b="-18085"/>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433299" y="5085724"/>
                <a:ext cx="5947013" cy="1727652"/>
              </a:xfrm>
              <a:prstGeom prst="rect">
                <a:avLst/>
              </a:prstGeom>
              <a:solidFill>
                <a:schemeClr val="bg1"/>
              </a:solidFill>
            </p:spPr>
            <p:txBody>
              <a:bodyPr wrap="none" rtlCol="0">
                <a:spAutoFit/>
              </a:bodyPr>
              <a:lstStyle/>
              <a:p>
                <a:pPr algn="r"/>
                <a14:m>
                  <m:oMath xmlns:m="http://schemas.openxmlformats.org/officeDocument/2006/math">
                    <m:m>
                      <m:mPr>
                        <m:mcs>
                          <m:mc>
                            <m:mcPr>
                              <m:count m:val="1"/>
                              <m:mcJc m:val="center"/>
                            </m:mcPr>
                          </m:mc>
                        </m:mcs>
                        <m:ctrlPr>
                          <a:rPr lang="en-GB" sz="2800" b="1" i="1" smtClean="0">
                            <a:solidFill>
                              <a:schemeClr val="tx1"/>
                            </a:solidFill>
                            <a:latin typeface="Cambria Math" panose="02040503050406030204" pitchFamily="18" charset="0"/>
                          </a:rPr>
                        </m:ctrlPr>
                      </m:mPr>
                      <m:mr>
                        <m:e>
                          <m:groupChr>
                            <m:groupChrPr>
                              <m:chr m:val="→"/>
                              <m:pos m:val="top"/>
                              <m:ctrlPr>
                                <a:rPr lang="en-GB" sz="2800" b="1" i="1">
                                  <a:solidFill>
                                    <a:schemeClr val="tx1"/>
                                  </a:solidFill>
                                  <a:latin typeface="Cambria Math" panose="02040503050406030204" pitchFamily="18" charset="0"/>
                                  <a:ea typeface="Cambria Math" panose="02040503050406030204" pitchFamily="18" charset="0"/>
                                </a:rPr>
                              </m:ctrlPr>
                            </m:groupChrPr>
                            <m:e>
                              <m:sSubSup>
                                <m:sSubSupPr>
                                  <m:ctrlPr>
                                    <a:rPr lang="en-GB" altLang="en-US" sz="2800" b="1" i="1">
                                      <a:solidFill>
                                        <a:schemeClr val="tx1"/>
                                      </a:solidFill>
                                      <a:latin typeface="Cambria Math" panose="02040503050406030204" pitchFamily="18" charset="0"/>
                                    </a:rPr>
                                  </m:ctrlPr>
                                </m:sSubSupPr>
                                <m:e>
                                  <m:r>
                                    <a:rPr lang="en-GB" altLang="en-US" sz="2800" b="1">
                                      <a:solidFill>
                                        <a:schemeClr val="tx1"/>
                                      </a:solidFill>
                                      <a:latin typeface="Cambria Math" panose="02040503050406030204" pitchFamily="18" charset="0"/>
                                    </a:rPr>
                                    <m:t>𝒎</m:t>
                                  </m:r>
                                </m:e>
                                <m:sub>
                                  <m:r>
                                    <a:rPr lang="en-GB" altLang="en-US" sz="2800" b="1" i="1">
                                      <a:solidFill>
                                        <a:schemeClr val="tx1"/>
                                      </a:solidFill>
                                      <a:latin typeface="Cambria Math" panose="02040503050406030204" pitchFamily="18" charset="0"/>
                                    </a:rPr>
                                    <m:t>𝑷</m:t>
                                  </m:r>
                                </m:sub>
                                <m:sup>
                                  <m:r>
                                    <a:rPr lang="en-GB" altLang="en-US" sz="2800" b="1">
                                      <a:solidFill>
                                        <a:schemeClr val="tx1"/>
                                      </a:solidFill>
                                      <a:latin typeface="Cambria Math" panose="02040503050406030204" pitchFamily="18" charset="0"/>
                                    </a:rPr>
                                    <m:t>𝟐</m:t>
                                  </m:r>
                                </m:sup>
                              </m:sSubSup>
                              <m:r>
                                <a:rPr lang="en-GB" altLang="en-US" sz="2800" b="1">
                                  <a:solidFill>
                                    <a:schemeClr val="tx1"/>
                                  </a:solidFill>
                                  <a:latin typeface="Cambria Math" panose="02040503050406030204" pitchFamily="18" charset="0"/>
                                  <a:ea typeface="Cambria Math" panose="02040503050406030204" pitchFamily="18" charset="0"/>
                                </a:rPr>
                                <m:t>≪</m:t>
                              </m:r>
                              <m:r>
                                <a:rPr lang="en-GB" altLang="en-US" sz="2800" b="1">
                                  <a:solidFill>
                                    <a:schemeClr val="tx1"/>
                                  </a:solidFill>
                                  <a:latin typeface="Cambria Math" panose="02040503050406030204" pitchFamily="18" charset="0"/>
                                  <a:ea typeface="Cambria Math" panose="02040503050406030204" pitchFamily="18" charset="0"/>
                                </a:rPr>
                                <m:t>𝒔</m:t>
                              </m:r>
                            </m:e>
                          </m:groupChr>
                          <m:r>
                            <a:rPr lang="en-GB" altLang="en-US" sz="2800" b="1" i="1" smtClean="0">
                              <a:solidFill>
                                <a:schemeClr val="tx1"/>
                              </a:solidFill>
                              <a:latin typeface="Cambria Math" panose="02040503050406030204" pitchFamily="18" charset="0"/>
                              <a:ea typeface="Cambria Math" panose="02040503050406030204" pitchFamily="18" charset="0"/>
                            </a:rPr>
                            <m:t>𝒚</m:t>
                          </m:r>
                          <m:r>
                            <a:rPr lang="en-GB" sz="2800" b="1" i="1">
                              <a:solidFill>
                                <a:schemeClr val="tx1"/>
                              </a:solidFill>
                              <a:latin typeface="Cambria Math" panose="02040503050406030204" pitchFamily="18" charset="0"/>
                            </a:rPr>
                            <m:t>=</m:t>
                          </m:r>
                          <m:f>
                            <m:fPr>
                              <m:ctrlPr>
                                <a:rPr lang="en-GB" sz="2800" b="1" i="1">
                                  <a:solidFill>
                                    <a:schemeClr val="tx1"/>
                                  </a:solidFill>
                                  <a:latin typeface="Cambria Math" panose="02040503050406030204" pitchFamily="18" charset="0"/>
                                </a:rPr>
                              </m:ctrlPr>
                            </m:fPr>
                            <m:num>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𝑾</m:t>
                                  </m:r>
                                </m:e>
                                <m:sup>
                                  <m:r>
                                    <a:rPr lang="en-GB" sz="2800" b="1" i="1">
                                      <a:solidFill>
                                        <a:schemeClr val="tx1"/>
                                      </a:solidFill>
                                      <a:latin typeface="Cambria Math" panose="02040503050406030204" pitchFamily="18" charset="0"/>
                                    </a:rPr>
                                    <m:t>𝟐</m:t>
                                  </m:r>
                                </m:sup>
                              </m:sSup>
                              <m:r>
                                <a:rPr lang="en-GB" sz="2800" b="1" i="1">
                                  <a:solidFill>
                                    <a:schemeClr val="tx1"/>
                                  </a:solidFill>
                                  <a:latin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num>
                            <m:den>
                              <m:r>
                                <a:rPr lang="en-GB" sz="2800" b="1" i="1">
                                  <a:solidFill>
                                    <a:schemeClr val="tx1"/>
                                  </a:solidFill>
                                  <a:latin typeface="Cambria Math" panose="02040503050406030204" pitchFamily="18" charset="0"/>
                                </a:rPr>
                                <m:t>𝒔</m:t>
                              </m:r>
                            </m:den>
                          </m:f>
                          <m:r>
                            <a:rPr lang="en-GB" sz="2800" b="1" i="1">
                              <a:solidFill>
                                <a:schemeClr val="tx1"/>
                              </a:solidFill>
                              <a:latin typeface="Cambria Math" panose="02040503050406030204" pitchFamily="18" charset="0"/>
                            </a:rPr>
                            <m:t>=</m:t>
                          </m:r>
                          <m:f>
                            <m:fPr>
                              <m:ctrlPr>
                                <a:rPr lang="en-GB" sz="2800" b="1" i="1">
                                  <a:solidFill>
                                    <a:schemeClr val="tx1"/>
                                  </a:solidFill>
                                  <a:latin typeface="Cambria Math" panose="02040503050406030204" pitchFamily="18" charset="0"/>
                                </a:rPr>
                              </m:ctrlPr>
                            </m:fPr>
                            <m:num>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𝑴</m:t>
                                  </m:r>
                                </m:e>
                                <m:sup>
                                  <m:r>
                                    <a:rPr lang="en-GB" sz="2800" b="1" i="1">
                                      <a:solidFill>
                                        <a:schemeClr val="tx1"/>
                                      </a:solidFill>
                                      <a:latin typeface="Cambria Math" panose="02040503050406030204" pitchFamily="18" charset="0"/>
                                    </a:rPr>
                                    <m:t>𝟐</m:t>
                                  </m:r>
                                </m:sup>
                              </m:sSup>
                              <m:r>
                                <a:rPr lang="en-GB" sz="2800" b="1" i="1">
                                  <a:solidFill>
                                    <a:schemeClr val="tx1"/>
                                  </a:solidFill>
                                  <a:latin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num>
                            <m:den>
                              <m:r>
                                <a:rPr lang="en-GB" altLang="en-US" sz="2800" b="1" i="1">
                                  <a:solidFill>
                                    <a:schemeClr val="tx1"/>
                                  </a:solidFill>
                                  <a:latin typeface="Cambria Math" panose="02040503050406030204" pitchFamily="18" charset="0"/>
                                </a:rPr>
                                <m:t>𝒙</m:t>
                              </m:r>
                              <m:r>
                                <a:rPr lang="en-GB" altLang="en-US" sz="2800" b="1" i="1" smtClean="0">
                                  <a:solidFill>
                                    <a:schemeClr val="tx1"/>
                                  </a:solidFill>
                                  <a:latin typeface="Cambria Math" panose="02040503050406030204" pitchFamily="18" charset="0"/>
                                </a:rPr>
                                <m:t>𝒔</m:t>
                              </m:r>
                            </m:den>
                          </m:f>
                          <m:groupChr>
                            <m:groupChrPr>
                              <m:chr m:val="→"/>
                              <m:pos m:val="top"/>
                              <m:ctrlPr>
                                <a:rPr lang="en-GB" sz="2800" b="1" i="1">
                                  <a:solidFill>
                                    <a:schemeClr val="tx1"/>
                                  </a:solidFill>
                                  <a:latin typeface="Cambria Math" panose="02040503050406030204" pitchFamily="18" charset="0"/>
                                  <a:ea typeface="Cambria Math" panose="02040503050406030204" pitchFamily="18" charset="0"/>
                                </a:rPr>
                              </m:ctrlPr>
                            </m:groupChrPr>
                            <m:e>
                              <m:sSup>
                                <m:sSupPr>
                                  <m:ctrlPr>
                                    <a:rPr lang="en-GB" sz="2800" b="1" i="1">
                                      <a:solidFill>
                                        <a:schemeClr val="tx1"/>
                                      </a:solidFill>
                                      <a:latin typeface="Cambria Math" panose="02040503050406030204" pitchFamily="18" charset="0"/>
                                      <a:ea typeface="Cambria Math" panose="02040503050406030204" pitchFamily="18" charset="0"/>
                                    </a:rPr>
                                  </m:ctrlPr>
                                </m:sSupPr>
                                <m:e>
                                  <m:r>
                                    <a:rPr lang="en-GB" sz="2800" b="1" i="1">
                                      <a:solidFill>
                                        <a:schemeClr val="tx1"/>
                                      </a:solidFill>
                                      <a:latin typeface="Cambria Math" panose="02040503050406030204" pitchFamily="18" charset="0"/>
                                      <a:ea typeface="Cambria Math" panose="02040503050406030204" pitchFamily="18" charset="0"/>
                                    </a:rPr>
                                    <m:t>𝑴</m:t>
                                  </m:r>
                                </m:e>
                                <m:sup>
                                  <m:r>
                                    <a:rPr lang="en-GB" sz="2800" b="1" i="1">
                                      <a:solidFill>
                                        <a:schemeClr val="tx1"/>
                                      </a:solidFill>
                                      <a:latin typeface="Cambria Math" panose="02040503050406030204" pitchFamily="18" charset="0"/>
                                      <a:ea typeface="Cambria Math" panose="02040503050406030204" pitchFamily="18" charset="0"/>
                                    </a:rPr>
                                    <m:t>𝟐</m:t>
                                  </m:r>
                                </m:sup>
                              </m:sSup>
                              <m:r>
                                <m:rPr>
                                  <m:brk m:alnAt="1"/>
                                </m:rPr>
                                <a:rPr lang="en-GB" sz="2800" b="1" i="1">
                                  <a:solidFill>
                                    <a:schemeClr val="tx1"/>
                                  </a:solidFill>
                                  <a:latin typeface="Cambria Math" panose="02040503050406030204" pitchFamily="18" charset="0"/>
                                  <a:ea typeface="Cambria Math" panose="02040503050406030204" pitchFamily="18" charset="0"/>
                                </a:rPr>
                                <m:t>=</m:t>
                              </m:r>
                              <m:r>
                                <a:rPr lang="en-GB" sz="2800" b="1" i="1">
                                  <a:solidFill>
                                    <a:schemeClr val="tx1"/>
                                  </a:solidFill>
                                  <a:latin typeface="Cambria Math" panose="02040503050406030204" pitchFamily="18" charset="0"/>
                                  <a:ea typeface="Cambria Math" panose="02040503050406030204" pitchFamily="18" charset="0"/>
                                </a:rPr>
                                <m:t>𝟎</m:t>
                              </m:r>
                            </m:e>
                          </m:groupChr>
                          <m:r>
                            <a:rPr lang="en-GB" altLang="en-US" sz="2800" b="1" i="1">
                              <a:solidFill>
                                <a:schemeClr val="tx1"/>
                              </a:solidFill>
                              <a:latin typeface="Cambria Math" panose="02040503050406030204" pitchFamily="18" charset="0"/>
                              <a:ea typeface="Cambria Math" panose="02040503050406030204" pitchFamily="18" charset="0"/>
                            </a:rPr>
                            <m:t>𝒚</m:t>
                          </m:r>
                          <m:r>
                            <a:rPr lang="en-GB" sz="2800" b="1" i="1">
                              <a:solidFill>
                                <a:schemeClr val="tx1"/>
                              </a:solidFill>
                              <a:latin typeface="Cambria Math" panose="02040503050406030204" pitchFamily="18" charset="0"/>
                            </a:rPr>
                            <m:t>=</m:t>
                          </m:r>
                          <m:f>
                            <m:fPr>
                              <m:ctrlPr>
                                <a:rPr lang="en-GB" sz="2800" b="1" i="1">
                                  <a:solidFill>
                                    <a:schemeClr val="tx1"/>
                                  </a:solidFill>
                                  <a:latin typeface="Cambria Math" panose="02040503050406030204" pitchFamily="18" charset="0"/>
                                </a:rPr>
                              </m:ctrlPr>
                            </m:fPr>
                            <m:num>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num>
                            <m:den>
                              <m:r>
                                <a:rPr lang="en-GB" altLang="en-US" sz="2800" b="1" i="1">
                                  <a:solidFill>
                                    <a:schemeClr val="tx1"/>
                                  </a:solidFill>
                                  <a:latin typeface="Cambria Math" panose="02040503050406030204" pitchFamily="18" charset="0"/>
                                </a:rPr>
                                <m:t>𝒙𝒔</m:t>
                              </m:r>
                            </m:den>
                          </m:f>
                        </m:e>
                      </m:mr>
                      <m:mr>
                        <m:e>
                          <m:groupChr>
                            <m:groupChrPr>
                              <m:chr m:val="→"/>
                              <m:pos m:val="top"/>
                              <m:ctrlPr>
                                <a:rPr lang="en-GB" sz="2800" b="1" i="1">
                                  <a:solidFill>
                                    <a:schemeClr val="tx1"/>
                                  </a:solidFill>
                                  <a:latin typeface="Cambria Math" panose="02040503050406030204" pitchFamily="18" charset="0"/>
                                </a:rPr>
                              </m:ctrlPr>
                            </m:groupChrPr>
                            <m:e>
                              <m:d>
                                <m:dPr>
                                  <m:begChr m:val="|"/>
                                  <m:endChr m:val="|"/>
                                  <m:ctrlPr>
                                    <a:rPr lang="en-GB" sz="2800" b="1" i="1">
                                      <a:solidFill>
                                        <a:schemeClr val="tx1"/>
                                      </a:solidFill>
                                      <a:latin typeface="Cambria Math" panose="02040503050406030204" pitchFamily="18" charset="0"/>
                                    </a:rPr>
                                  </m:ctrlPr>
                                </m:dPr>
                                <m:e>
                                  <m:r>
                                    <a:rPr lang="en-GB" sz="2800" b="1">
                                      <a:solidFill>
                                        <a:schemeClr val="tx1"/>
                                      </a:solidFill>
                                      <a:latin typeface="Cambria Math" panose="02040503050406030204" pitchFamily="18" charset="0"/>
                                    </a:rPr>
                                    <m:t>𝐏</m:t>
                                  </m:r>
                                </m:e>
                              </m:d>
                              <m:r>
                                <m:rPr>
                                  <m:brk m:alnAt="1"/>
                                </m:rPr>
                                <a:rPr lang="en-GB" sz="2800" b="1" i="1">
                                  <a:solidFill>
                                    <a:schemeClr val="tx1"/>
                                  </a:solidFill>
                                  <a:latin typeface="Cambria Math" panose="02040503050406030204" pitchFamily="18" charset="0"/>
                                  <a:ea typeface="Cambria Math" panose="02040503050406030204" pitchFamily="18" charset="0"/>
                                </a:rPr>
                                <m:t>≫</m:t>
                              </m:r>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𝒎</m:t>
                                  </m:r>
                                </m:e>
                                <m:sub>
                                  <m:r>
                                    <a:rPr lang="en-GB" sz="2800" b="1" i="1">
                                      <a:solidFill>
                                        <a:schemeClr val="tx1"/>
                                      </a:solidFill>
                                      <a:latin typeface="Cambria Math" panose="02040503050406030204" pitchFamily="18" charset="0"/>
                                      <a:ea typeface="Cambria Math" panose="02040503050406030204" pitchFamily="18" charset="0"/>
                                    </a:rPr>
                                    <m:t>𝑷</m:t>
                                  </m:r>
                                </m:sub>
                              </m:sSub>
                            </m:e>
                          </m:groupChr>
                          <m:r>
                            <a:rPr lang="en-GB" sz="2800" b="1" i="1">
                              <a:solidFill>
                                <a:schemeClr val="tx1"/>
                              </a:solidFill>
                              <a:latin typeface="Cambria Math" panose="02040503050406030204" pitchFamily="18" charset="0"/>
                            </a:rPr>
                            <m:t>𝒚</m:t>
                          </m:r>
                          <m:r>
                            <a:rPr lang="en-GB" sz="2800" b="0" i="1">
                              <a:solidFill>
                                <a:schemeClr val="tx1"/>
                              </a:solidFill>
                              <a:latin typeface="Cambria Math" panose="02040503050406030204" pitchFamily="18" charset="0"/>
                            </a:rPr>
                            <m:t>=</m:t>
                          </m:r>
                          <m:r>
                            <a:rPr lang="en-GB" sz="2800" b="1" i="1">
                              <a:solidFill>
                                <a:schemeClr val="tx1"/>
                              </a:solidFill>
                              <a:latin typeface="Cambria Math" panose="02040503050406030204" pitchFamily="18" charset="0"/>
                            </a:rPr>
                            <m:t>𝟏</m:t>
                          </m:r>
                          <m:r>
                            <a:rPr lang="en-GB" sz="2800" b="1" i="1">
                              <a:solidFill>
                                <a:schemeClr val="tx1"/>
                              </a:solidFill>
                              <a:latin typeface="Cambria Math" panose="02040503050406030204" pitchFamily="18" charset="0"/>
                            </a:rPr>
                            <m:t>−</m:t>
                          </m:r>
                          <m:f>
                            <m:fPr>
                              <m:ctrlPr>
                                <a:rPr lang="en-GB" sz="2800" b="1" i="1" smtClean="0">
                                  <a:solidFill>
                                    <a:schemeClr val="tx1"/>
                                  </a:solidFill>
                                  <a:latin typeface="Cambria Math" panose="02040503050406030204" pitchFamily="18" charset="0"/>
                                </a:rPr>
                              </m:ctrlPr>
                            </m:fPr>
                            <m:num>
                              <m:sSubSup>
                                <m:sSubSupPr>
                                  <m:ctrlPr>
                                    <a:rPr lang="en-GB" sz="2800" b="1" i="1">
                                      <a:solidFill>
                                        <a:schemeClr val="tx1"/>
                                      </a:solidFill>
                                      <a:latin typeface="Cambria Math" panose="02040503050406030204" pitchFamily="18" charset="0"/>
                                    </a:rPr>
                                  </m:ctrlPr>
                                </m:sSubSupPr>
                                <m:e>
                                  <m:r>
                                    <a:rPr lang="en-GB" sz="2800" b="1" i="1">
                                      <a:solidFill>
                                        <a:schemeClr val="tx1"/>
                                      </a:solidFill>
                                      <a:latin typeface="Cambria Math" panose="02040503050406030204" pitchFamily="18" charset="0"/>
                                    </a:rPr>
                                    <m:t>𝑬</m:t>
                                  </m:r>
                                </m:e>
                                <m:sub>
                                  <m:r>
                                    <a:rPr lang="en-GB" sz="2800" b="1" i="1">
                                      <a:solidFill>
                                        <a:schemeClr val="tx1"/>
                                      </a:solidFill>
                                      <a:latin typeface="Cambria Math" panose="02040503050406030204" pitchFamily="18" charset="0"/>
                                    </a:rPr>
                                    <m:t>𝒆</m:t>
                                  </m:r>
                                </m:sub>
                                <m:sup>
                                  <m:r>
                                    <a:rPr lang="en-GB" sz="2800" b="1" i="1">
                                      <a:solidFill>
                                        <a:schemeClr val="tx1"/>
                                      </a:solidFill>
                                      <a:latin typeface="Cambria Math" panose="02040503050406030204" pitchFamily="18" charset="0"/>
                                    </a:rPr>
                                    <m:t>′</m:t>
                                  </m:r>
                                </m:sup>
                              </m:sSubSup>
                            </m:num>
                            <m:den>
                              <m:sSub>
                                <m:sSubPr>
                                  <m:ctrlPr>
                                    <a:rPr lang="en-GB" sz="2800" b="1" i="1" smtClean="0">
                                      <a:solidFill>
                                        <a:schemeClr val="tx1"/>
                                      </a:solidFill>
                                      <a:latin typeface="Cambria Math" panose="02040503050406030204" pitchFamily="18" charset="0"/>
                                    </a:rPr>
                                  </m:ctrlPr>
                                </m:sSubPr>
                                <m:e>
                                  <m:r>
                                    <a:rPr lang="en-GB" sz="2800" b="1" i="1" smtClean="0">
                                      <a:solidFill>
                                        <a:schemeClr val="tx1"/>
                                      </a:solidFill>
                                      <a:latin typeface="Cambria Math" panose="02040503050406030204" pitchFamily="18" charset="0"/>
                                    </a:rPr>
                                    <m:t>𝑬</m:t>
                                  </m:r>
                                </m:e>
                                <m:sub>
                                  <m:r>
                                    <a:rPr lang="en-GB" sz="2800" b="1" i="0" smtClean="0">
                                      <a:solidFill>
                                        <a:schemeClr val="tx1"/>
                                      </a:solidFill>
                                      <a:latin typeface="Cambria Math" panose="02040503050406030204" pitchFamily="18" charset="0"/>
                                    </a:rPr>
                                    <m:t>𝐞</m:t>
                                  </m:r>
                                </m:sub>
                              </m:sSub>
                            </m:den>
                          </m:f>
                          <m:func>
                            <m:funcPr>
                              <m:ctrlPr>
                                <a:rPr lang="en-GB" sz="2800" b="1" i="1">
                                  <a:solidFill>
                                    <a:schemeClr val="tx1"/>
                                  </a:solidFill>
                                  <a:latin typeface="Cambria Math" panose="02040503050406030204" pitchFamily="18" charset="0"/>
                                </a:rPr>
                              </m:ctrlPr>
                            </m:funcPr>
                            <m:fName>
                              <m:sSup>
                                <m:sSupPr>
                                  <m:ctrlPr>
                                    <a:rPr lang="en-GB" sz="2800" b="1" i="1" smtClean="0">
                                      <a:solidFill>
                                        <a:schemeClr val="tx1"/>
                                      </a:solidFill>
                                      <a:latin typeface="Cambria Math" panose="02040503050406030204" pitchFamily="18" charset="0"/>
                                    </a:rPr>
                                  </m:ctrlPr>
                                </m:sSupPr>
                                <m:e>
                                  <m:r>
                                    <m:rPr>
                                      <m:sty m:val="p"/>
                                    </m:rPr>
                                    <a:rPr lang="en-GB" sz="2800" b="0" i="0" smtClean="0">
                                      <a:solidFill>
                                        <a:schemeClr val="tx1"/>
                                      </a:solidFill>
                                      <a:latin typeface="Cambria Math" panose="02040503050406030204" pitchFamily="18" charset="0"/>
                                    </a:rPr>
                                    <m:t>sin</m:t>
                                  </m:r>
                                </m:e>
                                <m:sup>
                                  <m:r>
                                    <a:rPr lang="en-GB" sz="2800" b="1" i="1" smtClean="0">
                                      <a:solidFill>
                                        <a:schemeClr val="tx1"/>
                                      </a:solidFill>
                                      <a:latin typeface="Cambria Math" panose="02040503050406030204" pitchFamily="18" charset="0"/>
                                    </a:rPr>
                                    <m:t>𝟐</m:t>
                                  </m:r>
                                </m:sup>
                              </m:sSup>
                            </m:fName>
                            <m:e>
                              <m:f>
                                <m:fPr>
                                  <m:ctrlPr>
                                    <a:rPr lang="en-GB" sz="2800" b="1" i="1" smtClean="0">
                                      <a:solidFill>
                                        <a:schemeClr val="tx1"/>
                                      </a:solidFill>
                                      <a:latin typeface="Cambria Math" panose="02040503050406030204" pitchFamily="18" charset="0"/>
                                    </a:rPr>
                                  </m:ctrlPr>
                                </m:fPr>
                                <m:num>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𝜽</m:t>
                                      </m:r>
                                    </m:e>
                                    <m:sub>
                                      <m:r>
                                        <a:rPr lang="en-GB" sz="2800" b="1" i="0" smtClean="0">
                                          <a:solidFill>
                                            <a:schemeClr val="tx1"/>
                                          </a:solidFill>
                                          <a:latin typeface="Cambria Math" panose="02040503050406030204" pitchFamily="18" charset="0"/>
                                          <a:ea typeface="Cambria Math" panose="02040503050406030204" pitchFamily="18" charset="0"/>
                                        </a:rPr>
                                        <m:t>𝐞𝐩</m:t>
                                      </m:r>
                                    </m:sub>
                                  </m:sSub>
                                </m:num>
                                <m:den>
                                  <m:r>
                                    <a:rPr lang="en-GB" sz="2800" b="1" i="1" smtClean="0">
                                      <a:solidFill>
                                        <a:schemeClr val="tx1"/>
                                      </a:solidFill>
                                      <a:latin typeface="Cambria Math" panose="02040503050406030204" pitchFamily="18" charset="0"/>
                                    </a:rPr>
                                    <m:t>𝟐</m:t>
                                  </m:r>
                                </m:den>
                              </m:f>
                            </m:e>
                          </m:func>
                          <m:r>
                            <a:rPr lang="en-GB" sz="2800" b="1" i="1">
                              <a:solidFill>
                                <a:schemeClr val="tx1"/>
                              </a:solidFill>
                              <a:latin typeface="Cambria Math" panose="02040503050406030204" pitchFamily="18" charset="0"/>
                            </a:rPr>
                            <m:t>                     </m:t>
                          </m:r>
                          <m:r>
                            <a:rPr lang="en-GB" sz="2800" b="1" i="1" smtClean="0">
                              <a:solidFill>
                                <a:schemeClr val="tx1"/>
                              </a:solidFill>
                              <a:latin typeface="Cambria Math" panose="02040503050406030204" pitchFamily="18" charset="0"/>
                            </a:rPr>
                            <m:t> </m:t>
                          </m:r>
                        </m:e>
                      </m:mr>
                    </m:m>
                  </m:oMath>
                </a14:m>
                <a:r>
                  <a:rPr lang="en-GB" sz="2800" dirty="0" smtClean="0"/>
                  <a:t> </a:t>
                </a:r>
                <a:endParaRPr lang="en-GB"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1433299" y="5085724"/>
                <a:ext cx="5947013" cy="1727652"/>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182080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45575" y="4149080"/>
            <a:ext cx="3932994" cy="1044916"/>
          </a:xfrm>
          <a:prstGeom prst="rect">
            <a:avLst/>
          </a:prstGeom>
        </p:spPr>
      </p:pic>
      <p:sp>
        <p:nvSpPr>
          <p:cNvPr id="4" name="Rectangle 48"/>
          <p:cNvSpPr>
            <a:spLocks noGrp="1" noChangeArrowheads="1"/>
          </p:cNvSpPr>
          <p:nvPr>
            <p:ph type="title"/>
          </p:nvPr>
        </p:nvSpPr>
        <p:spPr>
          <a:xfrm>
            <a:off x="1475656" y="44624"/>
            <a:ext cx="6121400" cy="648072"/>
          </a:xfrm>
        </p:spPr>
        <p:txBody>
          <a:bodyPr/>
          <a:lstStyle/>
          <a:p>
            <a:pPr eaLnBrk="1" hangingPunct="1">
              <a:defRPr/>
            </a:pPr>
            <a:r>
              <a:rPr lang="en-GB" smtClean="0">
                <a:latin typeface="Comic Sans MS" pitchFamily="66" charset="0"/>
              </a:rPr>
              <a:t>Kinematics &amp; Phenomenology</a:t>
            </a:r>
          </a:p>
        </p:txBody>
      </p:sp>
      <p:sp>
        <p:nvSpPr>
          <p:cNvPr id="7" name="Text Box 2059"/>
          <p:cNvSpPr txBox="1">
            <a:spLocks noChangeArrowheads="1"/>
          </p:cNvSpPr>
          <p:nvPr/>
        </p:nvSpPr>
        <p:spPr bwMode="auto">
          <a:xfrm>
            <a:off x="251520" y="828001"/>
            <a:ext cx="9361040" cy="584775"/>
          </a:xfrm>
          <a:prstGeom prst="rect">
            <a:avLst/>
          </a:prstGeom>
          <a:noFill/>
          <a:ln w="9525">
            <a:noFill/>
            <a:miter lim="800000"/>
            <a:headEnd/>
            <a:tailEnd/>
          </a:ln>
        </p:spPr>
        <p:txBody>
          <a:bodyPr wrap="square">
            <a:spAutoFit/>
          </a:bodyPr>
          <a:lstStyle/>
          <a:p>
            <a:pPr>
              <a:spcBef>
                <a:spcPts val="0"/>
              </a:spcBef>
              <a:spcAft>
                <a:spcPts val="600"/>
              </a:spcAft>
            </a:pPr>
            <a:r>
              <a:rPr lang="en-GB" sz="3200" dirty="0" smtClean="0">
                <a:solidFill>
                  <a:srgbClr val="FF0000"/>
                </a:solidFill>
                <a:sym typeface="Symbol" pitchFamily="18" charset="2"/>
              </a:rPr>
              <a:t></a:t>
            </a:r>
            <a:r>
              <a:rPr lang="en-GB" sz="3200" b="0" dirty="0" smtClean="0">
                <a:solidFill>
                  <a:schemeClr val="tx1"/>
                </a:solidFill>
              </a:rPr>
              <a:t> </a:t>
            </a:r>
            <a:r>
              <a:rPr lang="en-GB" sz="2800" dirty="0">
                <a:solidFill>
                  <a:schemeClr val="tx1"/>
                </a:solidFill>
              </a:rPr>
              <a:t>i</a:t>
            </a:r>
            <a:r>
              <a:rPr lang="en-GB" sz="2800" dirty="0" smtClean="0">
                <a:solidFill>
                  <a:schemeClr val="tx1"/>
                </a:solidFill>
              </a:rPr>
              <a:t>nelastic lepton NC scattering: structure functions</a:t>
            </a:r>
            <a:endParaRPr lang="en-GB" sz="2800" dirty="0">
              <a:solidFill>
                <a:schemeClr val="tx1"/>
              </a:solidFill>
            </a:endParaRPr>
          </a:p>
        </p:txBody>
      </p:sp>
      <p:pic>
        <p:nvPicPr>
          <p:cNvPr id="5" name="Picture 4"/>
          <p:cNvPicPr>
            <a:picLocks noChangeAspect="1"/>
          </p:cNvPicPr>
          <p:nvPr/>
        </p:nvPicPr>
        <p:blipFill>
          <a:blip r:embed="rId3"/>
          <a:stretch>
            <a:fillRect/>
          </a:stretch>
        </p:blipFill>
        <p:spPr>
          <a:xfrm>
            <a:off x="755576" y="1412776"/>
            <a:ext cx="6192687" cy="890094"/>
          </a:xfrm>
          <a:prstGeom prst="rect">
            <a:avLst/>
          </a:prstGeom>
        </p:spPr>
      </p:pic>
      <p:pic>
        <p:nvPicPr>
          <p:cNvPr id="6" name="Picture 5"/>
          <p:cNvPicPr>
            <a:picLocks noChangeAspect="1"/>
          </p:cNvPicPr>
          <p:nvPr/>
        </p:nvPicPr>
        <p:blipFill>
          <a:blip r:embed="rId4"/>
          <a:stretch>
            <a:fillRect/>
          </a:stretch>
        </p:blipFill>
        <p:spPr>
          <a:xfrm>
            <a:off x="4513904" y="2276872"/>
            <a:ext cx="4364664" cy="1165627"/>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356048" y="3429000"/>
                <a:ext cx="3536432" cy="630429"/>
              </a:xfrm>
              <a:prstGeom prst="rect">
                <a:avLst/>
              </a:prstGeom>
              <a:solidFill>
                <a:schemeClr val="bg1"/>
              </a:solidFill>
            </p:spPr>
            <p:txBody>
              <a:bodyPr wrap="square" rtlCol="0">
                <a:spAutoFit/>
              </a:bodyPr>
              <a:lstStyle/>
              <a:p>
                <a14:m>
                  <m:oMath xmlns:m="http://schemas.openxmlformats.org/officeDocument/2006/math">
                    <m:sSub>
                      <m:sSubPr>
                        <m:ctrlPr>
                          <a:rPr lang="en-GB" sz="2000" i="1" smtClean="0">
                            <a:solidFill>
                              <a:schemeClr val="tx1"/>
                            </a:solidFill>
                            <a:latin typeface="Cambria Math" panose="02040503050406030204" pitchFamily="18" charset="0"/>
                          </a:rPr>
                        </m:ctrlPr>
                      </m:sSubPr>
                      <m:e>
                        <m:r>
                          <a:rPr lang="en-GB" sz="2000" i="1" smtClean="0">
                            <a:solidFill>
                              <a:schemeClr val="tx1"/>
                            </a:solidFill>
                            <a:latin typeface="Cambria Math" panose="02040503050406030204" pitchFamily="18" charset="0"/>
                            <a:ea typeface="Cambria Math" panose="02040503050406030204" pitchFamily="18" charset="0"/>
                          </a:rPr>
                          <m:t>𝜅</m:t>
                        </m:r>
                      </m:e>
                      <m:sub>
                        <m:r>
                          <a:rPr lang="en-GB" sz="2000" b="0" i="1" smtClean="0">
                            <a:solidFill>
                              <a:schemeClr val="tx1"/>
                            </a:solidFill>
                            <a:latin typeface="Cambria Math" panose="02040503050406030204" pitchFamily="18" charset="0"/>
                          </a:rPr>
                          <m:t>𝑍</m:t>
                        </m:r>
                      </m:sub>
                    </m:sSub>
                    <m:d>
                      <m:dPr>
                        <m:ctrlPr>
                          <a:rPr lang="en-GB" sz="2000" i="1" smtClean="0">
                            <a:solidFill>
                              <a:schemeClr val="tx1"/>
                            </a:solidFill>
                            <a:latin typeface="Cambria Math" panose="02040503050406030204" pitchFamily="18" charset="0"/>
                          </a:rPr>
                        </m:ctrlPr>
                      </m:dPr>
                      <m:e>
                        <m:sSup>
                          <m:sSupPr>
                            <m:ctrlPr>
                              <a:rPr lang="en-GB" sz="2000" i="1" smtClean="0">
                                <a:solidFill>
                                  <a:schemeClr val="tx1"/>
                                </a:solidFill>
                                <a:latin typeface="Cambria Math" panose="02040503050406030204" pitchFamily="18" charset="0"/>
                              </a:rPr>
                            </m:ctrlPr>
                          </m:sSupPr>
                          <m:e>
                            <m:r>
                              <a:rPr lang="en-GB" sz="2000" b="0" i="1" smtClean="0">
                                <a:solidFill>
                                  <a:schemeClr val="tx1"/>
                                </a:solidFill>
                                <a:latin typeface="Cambria Math" panose="02040503050406030204" pitchFamily="18" charset="0"/>
                              </a:rPr>
                              <m:t>𝑄</m:t>
                            </m:r>
                          </m:e>
                          <m:sup>
                            <m:r>
                              <a:rPr lang="en-GB" sz="2000" b="0" i="1" smtClean="0">
                                <a:solidFill>
                                  <a:schemeClr val="tx1"/>
                                </a:solidFill>
                                <a:latin typeface="Cambria Math" panose="02040503050406030204" pitchFamily="18" charset="0"/>
                              </a:rPr>
                              <m:t>2</m:t>
                            </m:r>
                          </m:sup>
                        </m:sSup>
                      </m:e>
                    </m:d>
                    <m:r>
                      <a:rPr lang="en-GB" sz="2000" b="0" i="1" smtClean="0">
                        <a:solidFill>
                          <a:schemeClr val="tx1"/>
                        </a:solidFill>
                        <a:latin typeface="Cambria Math" panose="02040503050406030204" pitchFamily="18" charset="0"/>
                      </a:rPr>
                      <m:t>=</m:t>
                    </m:r>
                    <m:f>
                      <m:fPr>
                        <m:ctrlPr>
                          <a:rPr lang="en-GB" sz="2000" b="0" i="1" smtClean="0">
                            <a:solidFill>
                              <a:schemeClr val="tx1"/>
                            </a:solidFill>
                            <a:latin typeface="Cambria Math" panose="02040503050406030204" pitchFamily="18" charset="0"/>
                          </a:rPr>
                        </m:ctrlPr>
                      </m:fPr>
                      <m:num>
                        <m:sSup>
                          <m:sSupPr>
                            <m:ctrlPr>
                              <a:rPr lang="en-GB" sz="2000" i="1">
                                <a:solidFill>
                                  <a:schemeClr val="tx1"/>
                                </a:solidFill>
                                <a:latin typeface="Cambria Math" panose="02040503050406030204" pitchFamily="18" charset="0"/>
                              </a:rPr>
                            </m:ctrlPr>
                          </m:sSupPr>
                          <m:e>
                            <m:r>
                              <a:rPr lang="en-GB" sz="2000" i="1">
                                <a:solidFill>
                                  <a:schemeClr val="tx1"/>
                                </a:solidFill>
                                <a:latin typeface="Cambria Math" panose="02040503050406030204" pitchFamily="18" charset="0"/>
                              </a:rPr>
                              <m:t>𝑄</m:t>
                            </m:r>
                          </m:e>
                          <m:sup>
                            <m:r>
                              <a:rPr lang="en-GB" sz="2000" i="1">
                                <a:solidFill>
                                  <a:schemeClr val="tx1"/>
                                </a:solidFill>
                                <a:latin typeface="Cambria Math" panose="02040503050406030204" pitchFamily="18" charset="0"/>
                              </a:rPr>
                              <m:t>2</m:t>
                            </m:r>
                          </m:sup>
                        </m:sSup>
                      </m:num>
                      <m:den>
                        <m:d>
                          <m:dPr>
                            <m:ctrlPr>
                              <a:rPr lang="en-GB" sz="2000" b="0" i="1" smtClean="0">
                                <a:solidFill>
                                  <a:schemeClr val="tx1"/>
                                </a:solidFill>
                                <a:latin typeface="Cambria Math" panose="02040503050406030204" pitchFamily="18" charset="0"/>
                              </a:rPr>
                            </m:ctrlPr>
                          </m:dPr>
                          <m:e>
                            <m:sSup>
                              <m:sSupPr>
                                <m:ctrlPr>
                                  <a:rPr lang="en-GB" sz="2000" i="1">
                                    <a:solidFill>
                                      <a:schemeClr val="tx1"/>
                                    </a:solidFill>
                                    <a:latin typeface="Cambria Math" panose="02040503050406030204" pitchFamily="18" charset="0"/>
                                  </a:rPr>
                                </m:ctrlPr>
                              </m:sSupPr>
                              <m:e>
                                <m:r>
                                  <a:rPr lang="en-GB" sz="2000" i="1">
                                    <a:solidFill>
                                      <a:schemeClr val="tx1"/>
                                    </a:solidFill>
                                    <a:latin typeface="Cambria Math" panose="02040503050406030204" pitchFamily="18" charset="0"/>
                                  </a:rPr>
                                  <m:t>𝑄</m:t>
                                </m:r>
                              </m:e>
                              <m:sup>
                                <m:r>
                                  <a:rPr lang="en-GB" sz="2000" i="1">
                                    <a:solidFill>
                                      <a:schemeClr val="tx1"/>
                                    </a:solidFill>
                                    <a:latin typeface="Cambria Math" panose="02040503050406030204" pitchFamily="18" charset="0"/>
                                  </a:rPr>
                                  <m:t>2</m:t>
                                </m:r>
                              </m:sup>
                            </m:sSup>
                            <m:r>
                              <a:rPr lang="en-GB" sz="2000" b="0" i="1" smtClean="0">
                                <a:solidFill>
                                  <a:schemeClr val="tx1"/>
                                </a:solidFill>
                                <a:latin typeface="Cambria Math" panose="02040503050406030204" pitchFamily="18" charset="0"/>
                              </a:rPr>
                              <m:t>+</m:t>
                            </m:r>
                            <m:sSubSup>
                              <m:sSubSupPr>
                                <m:ctrlPr>
                                  <a:rPr lang="en-GB" sz="2000" b="0" i="1" smtClean="0">
                                    <a:solidFill>
                                      <a:schemeClr val="tx1"/>
                                    </a:solidFill>
                                    <a:latin typeface="Cambria Math" panose="02040503050406030204" pitchFamily="18" charset="0"/>
                                  </a:rPr>
                                </m:ctrlPr>
                              </m:sSubSupPr>
                              <m:e>
                                <m:r>
                                  <a:rPr lang="en-GB" sz="2000" b="0" i="1" smtClean="0">
                                    <a:solidFill>
                                      <a:schemeClr val="tx1"/>
                                    </a:solidFill>
                                    <a:latin typeface="Cambria Math" panose="02040503050406030204" pitchFamily="18" charset="0"/>
                                  </a:rPr>
                                  <m:t>𝑀</m:t>
                                </m:r>
                              </m:e>
                              <m:sub>
                                <m:r>
                                  <a:rPr lang="en-GB" sz="2000" b="0" i="1" smtClean="0">
                                    <a:solidFill>
                                      <a:schemeClr val="tx1"/>
                                    </a:solidFill>
                                    <a:latin typeface="Cambria Math" panose="02040503050406030204" pitchFamily="18" charset="0"/>
                                  </a:rPr>
                                  <m:t>𝑍</m:t>
                                </m:r>
                              </m:sub>
                              <m:sup>
                                <m:r>
                                  <a:rPr lang="en-GB" sz="2000" b="0" i="1" smtClean="0">
                                    <a:solidFill>
                                      <a:schemeClr val="tx1"/>
                                    </a:solidFill>
                                    <a:latin typeface="Cambria Math" panose="02040503050406030204" pitchFamily="18" charset="0"/>
                                  </a:rPr>
                                  <m:t>2</m:t>
                                </m:r>
                              </m:sup>
                            </m:sSubSup>
                          </m:e>
                        </m:d>
                        <m:r>
                          <a:rPr lang="en-GB" sz="2000" b="0" i="1" smtClean="0">
                            <a:solidFill>
                              <a:schemeClr val="tx1"/>
                            </a:solidFill>
                            <a:latin typeface="Cambria Math" panose="02040503050406030204" pitchFamily="18" charset="0"/>
                          </a:rPr>
                          <m:t>4</m:t>
                        </m:r>
                        <m:sSup>
                          <m:sSupPr>
                            <m:ctrlPr>
                              <a:rPr lang="en-GB" sz="2000" b="0" i="1" smtClean="0">
                                <a:solidFill>
                                  <a:schemeClr val="tx1"/>
                                </a:solidFill>
                                <a:latin typeface="Cambria Math" panose="02040503050406030204" pitchFamily="18" charset="0"/>
                              </a:rPr>
                            </m:ctrlPr>
                          </m:sSupPr>
                          <m:e>
                            <m:r>
                              <m:rPr>
                                <m:sty m:val="p"/>
                              </m:rPr>
                              <a:rPr lang="en-GB" sz="2000" b="0" i="0" smtClean="0">
                                <a:solidFill>
                                  <a:schemeClr val="tx1"/>
                                </a:solidFill>
                                <a:latin typeface="Cambria Math" panose="02040503050406030204" pitchFamily="18" charset="0"/>
                              </a:rPr>
                              <m:t>sin</m:t>
                            </m:r>
                          </m:e>
                          <m:sup>
                            <m:r>
                              <a:rPr lang="en-GB" sz="2000" b="0" i="1" smtClean="0">
                                <a:solidFill>
                                  <a:schemeClr val="tx1"/>
                                </a:solidFill>
                                <a:latin typeface="Cambria Math" panose="02040503050406030204" pitchFamily="18" charset="0"/>
                              </a:rPr>
                              <m:t>2</m:t>
                            </m:r>
                          </m:sup>
                        </m:sSup>
                        <m:d>
                          <m:dPr>
                            <m:ctrlPr>
                              <a:rPr lang="en-GB" sz="2000" b="0" i="1" smtClean="0">
                                <a:solidFill>
                                  <a:schemeClr val="tx1"/>
                                </a:solidFill>
                                <a:latin typeface="Cambria Math" panose="02040503050406030204" pitchFamily="18" charset="0"/>
                              </a:rPr>
                            </m:ctrlPr>
                          </m:dPr>
                          <m:e>
                            <m:r>
                              <a:rPr lang="en-GB" sz="2000" i="1">
                                <a:solidFill>
                                  <a:schemeClr val="tx1"/>
                                </a:solidFill>
                                <a:latin typeface="Cambria Math" panose="02040503050406030204" pitchFamily="18" charset="0"/>
                              </a:rPr>
                              <m:t>2</m:t>
                            </m:r>
                            <m:sSub>
                              <m:sSubPr>
                                <m:ctrlPr>
                                  <a:rPr lang="en-GB" sz="2000" i="1">
                                    <a:solidFill>
                                      <a:schemeClr val="tx1"/>
                                    </a:solidFill>
                                    <a:latin typeface="Cambria Math" panose="02040503050406030204" pitchFamily="18" charset="0"/>
                                  </a:rPr>
                                </m:ctrlPr>
                              </m:sSubPr>
                              <m:e>
                                <m:r>
                                  <a:rPr lang="en-GB" sz="2000" i="1">
                                    <a:solidFill>
                                      <a:schemeClr val="tx1"/>
                                    </a:solidFill>
                                    <a:latin typeface="Cambria Math" panose="02040503050406030204" pitchFamily="18" charset="0"/>
                                    <a:ea typeface="Cambria Math" panose="02040503050406030204" pitchFamily="18" charset="0"/>
                                  </a:rPr>
                                  <m:t>𝜃</m:t>
                                </m:r>
                              </m:e>
                              <m:sub>
                                <m:r>
                                  <a:rPr lang="en-GB" sz="2000" i="1">
                                    <a:solidFill>
                                      <a:schemeClr val="tx1"/>
                                    </a:solidFill>
                                    <a:latin typeface="Cambria Math" panose="02040503050406030204" pitchFamily="18" charset="0"/>
                                  </a:rPr>
                                  <m:t>𝑊</m:t>
                                </m:r>
                              </m:sub>
                            </m:sSub>
                          </m:e>
                        </m:d>
                      </m:den>
                    </m:f>
                  </m:oMath>
                </a14:m>
                <a:r>
                  <a:rPr lang="en-GB" sz="2400" dirty="0" smtClean="0">
                    <a:solidFill>
                      <a:schemeClr val="tx1"/>
                    </a:solidFill>
                  </a:rPr>
                  <a:t> </a:t>
                </a:r>
                <a:endParaRPr lang="en-GB" sz="24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356048" y="3429000"/>
                <a:ext cx="3536432" cy="630429"/>
              </a:xfrm>
              <a:prstGeom prst="rect">
                <a:avLst/>
              </a:prstGeom>
              <a:blipFill>
                <a:blip r:embed="rId5"/>
                <a:stretch>
                  <a:fillRect/>
                </a:stretch>
              </a:blipFill>
            </p:spPr>
            <p:txBody>
              <a:bodyPr/>
              <a:lstStyle/>
              <a:p>
                <a:r>
                  <a:rPr lang="en-GB">
                    <a:noFill/>
                  </a:rPr>
                  <a:t> </a:t>
                </a:r>
              </a:p>
            </p:txBody>
          </p:sp>
        </mc:Fallback>
      </mc:AlternateContent>
      <p:pic>
        <p:nvPicPr>
          <p:cNvPr id="3" name="Picture 2"/>
          <p:cNvPicPr>
            <a:picLocks noChangeAspect="1"/>
          </p:cNvPicPr>
          <p:nvPr/>
        </p:nvPicPr>
        <p:blipFill>
          <a:blip r:embed="rId6"/>
          <a:stretch>
            <a:fillRect/>
          </a:stretch>
        </p:blipFill>
        <p:spPr>
          <a:xfrm>
            <a:off x="7020272" y="1628800"/>
            <a:ext cx="2051720" cy="400683"/>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525640" y="4577817"/>
                <a:ext cx="4334392" cy="1107996"/>
              </a:xfrm>
              <a:prstGeom prst="rect">
                <a:avLst/>
              </a:prstGeom>
              <a:solidFill>
                <a:schemeClr val="bg1"/>
              </a:solidFill>
            </p:spPr>
            <p:txBody>
              <a:bodyPr wrap="none" lIns="0" tIns="0" rIns="0" bIns="0" rtlCol="0">
                <a:spAutoFit/>
              </a:bodyPr>
              <a:lstStyle/>
              <a:p>
                <a:pPr algn="ctr"/>
                <a:r>
                  <a:rPr lang="en-GB" sz="2400" dirty="0" smtClean="0">
                    <a:solidFill>
                      <a:schemeClr val="tx1"/>
                    </a:solidFill>
                    <a:latin typeface="Cambria Math" panose="02040503050406030204" pitchFamily="18" charset="0"/>
                  </a:rPr>
                  <a:t>GSW </a:t>
                </a:r>
                <a14:m>
                  <m:oMath xmlns:m="http://schemas.openxmlformats.org/officeDocument/2006/math">
                    <m:r>
                      <a:rPr lang="en-GB" sz="2400" b="0" i="1" smtClean="0">
                        <a:solidFill>
                          <a:schemeClr val="tx1"/>
                        </a:solidFill>
                        <a:latin typeface="Cambria Math" panose="02040503050406030204" pitchFamily="18" charset="0"/>
                      </a:rPr>
                      <m:t>𝑒</m:t>
                    </m:r>
                  </m:oMath>
                </a14:m>
                <a:r>
                  <a:rPr lang="en-GB" sz="2400" dirty="0" smtClean="0">
                    <a:solidFill>
                      <a:schemeClr val="tx1"/>
                    </a:solidFill>
                    <a:latin typeface="Cambria Math" panose="02040503050406030204" pitchFamily="18" charset="0"/>
                  </a:rPr>
                  <a:t>-boson: vector </a:t>
                </a:r>
                <a14:m>
                  <m:oMath xmlns:m="http://schemas.openxmlformats.org/officeDocument/2006/math">
                    <m:sSub>
                      <m:sSubPr>
                        <m:ctrlPr>
                          <a:rPr lang="en-GB" sz="240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𝑣</m:t>
                        </m:r>
                      </m:e>
                      <m:sub>
                        <m:r>
                          <a:rPr lang="en-GB" sz="2400" b="0" i="1" smtClean="0">
                            <a:solidFill>
                              <a:schemeClr val="tx1"/>
                            </a:solidFill>
                            <a:latin typeface="Cambria Math" panose="02040503050406030204" pitchFamily="18" charset="0"/>
                          </a:rPr>
                          <m:t>𝑒</m:t>
                        </m:r>
                      </m:sub>
                    </m:sSub>
                  </m:oMath>
                </a14:m>
                <a:r>
                  <a:rPr lang="en-GB" sz="2400" dirty="0" smtClean="0">
                    <a:solidFill>
                      <a:schemeClr val="tx1"/>
                    </a:solidFill>
                  </a:rPr>
                  <a:t>, axial </a:t>
                </a:r>
                <a14:m>
                  <m:oMath xmlns:m="http://schemas.openxmlformats.org/officeDocument/2006/math">
                    <m:sSub>
                      <m:sSubPr>
                        <m:ctrlPr>
                          <a:rPr lang="en-GB" sz="2400" i="1">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𝑎</m:t>
                        </m:r>
                      </m:e>
                      <m:sub>
                        <m:r>
                          <a:rPr lang="en-GB" sz="2400" i="1">
                            <a:solidFill>
                              <a:schemeClr val="tx1"/>
                            </a:solidFill>
                            <a:latin typeface="Cambria Math" panose="02040503050406030204" pitchFamily="18" charset="0"/>
                          </a:rPr>
                          <m:t>𝑒</m:t>
                        </m:r>
                      </m:sub>
                    </m:sSub>
                  </m:oMath>
                </a14:m>
                <a:endParaRPr lang="en-GB" sz="2400" dirty="0" smtClean="0">
                  <a:solidFill>
                    <a:schemeClr val="tx1"/>
                  </a:solidFill>
                </a:endParaRPr>
              </a:p>
              <a:p>
                <a:pPr algn="ctr"/>
                <a14:m>
                  <m:oMathPara xmlns:m="http://schemas.openxmlformats.org/officeDocument/2006/math">
                    <m:oMathParaPr>
                      <m:jc m:val="centerGroup"/>
                    </m:oMathParaPr>
                    <m:oMath xmlns:m="http://schemas.openxmlformats.org/officeDocument/2006/math">
                      <m:sSup>
                        <m:sSupPr>
                          <m:ctrlPr>
                            <a:rPr lang="en-GB" sz="2400" i="1">
                              <a:solidFill>
                                <a:schemeClr val="tx1"/>
                              </a:solidFill>
                              <a:latin typeface="Cambria Math" panose="02040503050406030204" pitchFamily="18" charset="0"/>
                            </a:rPr>
                          </m:ctrlPr>
                        </m:sSupPr>
                        <m:e>
                          <m:r>
                            <m:rPr>
                              <m:sty m:val="p"/>
                            </m:rPr>
                            <a:rPr lang="en-GB" sz="2400">
                              <a:solidFill>
                                <a:schemeClr val="tx1"/>
                              </a:solidFill>
                              <a:latin typeface="Cambria Math" panose="02040503050406030204" pitchFamily="18" charset="0"/>
                            </a:rPr>
                            <m:t>sin</m:t>
                          </m:r>
                        </m:e>
                        <m:sup>
                          <m:r>
                            <a:rPr lang="en-GB" sz="2400" i="1">
                              <a:solidFill>
                                <a:schemeClr val="tx1"/>
                              </a:solidFill>
                              <a:latin typeface="Cambria Math" panose="02040503050406030204" pitchFamily="18" charset="0"/>
                            </a:rPr>
                            <m:t>2</m:t>
                          </m:r>
                        </m:sup>
                      </m:sSup>
                      <m:sSub>
                        <m:sSubPr>
                          <m:ctrlPr>
                            <a:rPr lang="en-GB" sz="2400" i="1">
                              <a:solidFill>
                                <a:schemeClr val="tx1"/>
                              </a:solidFill>
                              <a:latin typeface="Cambria Math" panose="02040503050406030204" pitchFamily="18" charset="0"/>
                            </a:rPr>
                          </m:ctrlPr>
                        </m:sSubPr>
                        <m:e>
                          <m:r>
                            <a:rPr lang="en-GB" sz="2400" i="1">
                              <a:solidFill>
                                <a:schemeClr val="tx1"/>
                              </a:solidFill>
                              <a:latin typeface="Cambria Math" panose="02040503050406030204" pitchFamily="18" charset="0"/>
                              <a:ea typeface="Cambria Math" panose="02040503050406030204" pitchFamily="18" charset="0"/>
                            </a:rPr>
                            <m:t>𝜃</m:t>
                          </m:r>
                        </m:e>
                        <m:sub>
                          <m:r>
                            <a:rPr lang="en-GB" sz="2400" i="1">
                              <a:solidFill>
                                <a:schemeClr val="tx1"/>
                              </a:solidFill>
                              <a:latin typeface="Cambria Math" panose="02040503050406030204" pitchFamily="18" charset="0"/>
                            </a:rPr>
                            <m:t>𝑊</m:t>
                          </m:r>
                        </m:sub>
                      </m:sSub>
                      <m:r>
                        <a:rPr lang="en-GB" sz="2400" b="0" i="1" smtClean="0">
                          <a:solidFill>
                            <a:schemeClr val="tx1"/>
                          </a:solidFill>
                          <a:latin typeface="Cambria Math" panose="02040503050406030204" pitchFamily="18" charset="0"/>
                        </a:rPr>
                        <m:t>=0.23127</m:t>
                      </m:r>
                    </m:oMath>
                  </m:oMathPara>
                </a14:m>
                <a:endParaRPr lang="en-GB" sz="2400" b="0" i="1" dirty="0" smtClean="0">
                  <a:solidFill>
                    <a:schemeClr val="tx1"/>
                  </a:solidFill>
                  <a:latin typeface="Cambria Math" panose="02040503050406030204" pitchFamily="18" charset="0"/>
                </a:endParaRPr>
              </a:p>
              <a:p>
                <a:pPr algn="ctr"/>
                <a14:m>
                  <m:oMath xmlns:m="http://schemas.openxmlformats.org/officeDocument/2006/math">
                    <m:sSub>
                      <m:sSubPr>
                        <m:ctrlPr>
                          <a:rPr lang="en-GB" sz="2400" i="1">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𝑀</m:t>
                        </m:r>
                      </m:e>
                      <m:sub>
                        <m:r>
                          <a:rPr lang="en-GB" sz="2400" b="0" i="1" smtClean="0">
                            <a:solidFill>
                              <a:schemeClr val="tx1"/>
                            </a:solidFill>
                            <a:latin typeface="Cambria Math" panose="02040503050406030204" pitchFamily="18" charset="0"/>
                            <a:ea typeface="Cambria Math" panose="02040503050406030204" pitchFamily="18" charset="0"/>
                          </a:rPr>
                          <m:t>𝑍</m:t>
                        </m:r>
                      </m:sub>
                    </m:sSub>
                    <m:r>
                      <a:rPr lang="en-GB" sz="2400" b="0" i="1" smtClean="0">
                        <a:solidFill>
                          <a:schemeClr val="tx1"/>
                        </a:solidFill>
                        <a:latin typeface="Cambria Math" panose="02040503050406030204" pitchFamily="18" charset="0"/>
                      </a:rPr>
                      <m:t>=91.1876</m:t>
                    </m:r>
                  </m:oMath>
                </a14:m>
                <a:r>
                  <a:rPr lang="en-GB" sz="2400" dirty="0" smtClean="0">
                    <a:solidFill>
                      <a:schemeClr val="tx1"/>
                    </a:solidFill>
                  </a:rPr>
                  <a:t> GeV</a:t>
                </a:r>
              </a:p>
            </p:txBody>
          </p:sp>
        </mc:Choice>
        <mc:Fallback xmlns="">
          <p:sp>
            <p:nvSpPr>
              <p:cNvPr id="13" name="TextBox 12"/>
              <p:cNvSpPr txBox="1">
                <a:spLocks noRot="1" noChangeAspect="1" noMove="1" noResize="1" noEditPoints="1" noAdjustHandles="1" noChangeArrowheads="1" noChangeShapeType="1" noTextEdit="1"/>
              </p:cNvSpPr>
              <p:nvPr/>
            </p:nvSpPr>
            <p:spPr>
              <a:xfrm>
                <a:off x="525640" y="4577817"/>
                <a:ext cx="4334392" cy="1107996"/>
              </a:xfrm>
              <a:prstGeom prst="rect">
                <a:avLst/>
              </a:prstGeom>
              <a:blipFill>
                <a:blip r:embed="rId7"/>
                <a:stretch>
                  <a:fillRect l="-3797" t="-9341" r="-422" b="-153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932757" y="5973845"/>
                <a:ext cx="2392322" cy="466859"/>
              </a:xfrm>
              <a:prstGeom prst="rect">
                <a:avLst/>
              </a:prstGeom>
              <a:solidFill>
                <a:schemeClr val="bg1"/>
              </a:solidFill>
            </p:spPr>
            <p:txBody>
              <a:bodyPr wrap="none" rtlCol="0">
                <a:spAutoFit/>
              </a:bodyPr>
              <a:lstStyle/>
              <a:p>
                <a:r>
                  <a:rPr lang="en-GB" sz="2400" dirty="0" smtClean="0">
                    <a:solidFill>
                      <a:schemeClr val="tx1"/>
                    </a:solidFill>
                  </a:rPr>
                  <a:t>EM </a:t>
                </a:r>
                <a14:m>
                  <m:oMath xmlns:m="http://schemas.openxmlformats.org/officeDocument/2006/math">
                    <m:sSup>
                      <m:sSupPr>
                        <m:ctrlPr>
                          <a:rPr lang="en-GB" sz="2400" i="1" smtClean="0">
                            <a:solidFill>
                              <a:schemeClr val="tx1"/>
                            </a:solidFill>
                            <a:latin typeface="Cambria Math" panose="02040503050406030204" pitchFamily="18" charset="0"/>
                          </a:rPr>
                        </m:ctrlPr>
                      </m:sSupPr>
                      <m:e>
                        <m:r>
                          <a:rPr lang="en-GB" sz="2400" b="0" i="1" smtClean="0">
                            <a:solidFill>
                              <a:schemeClr val="tx1"/>
                            </a:solidFill>
                            <a:latin typeface="Cambria Math" panose="02040503050406030204" pitchFamily="18" charset="0"/>
                          </a:rPr>
                          <m:t>𝑄</m:t>
                        </m:r>
                      </m:e>
                      <m:sup>
                        <m:r>
                          <a:rPr lang="en-GB" sz="2400" b="0" i="1" smtClean="0">
                            <a:solidFill>
                              <a:schemeClr val="tx1"/>
                            </a:solidFill>
                            <a:latin typeface="Cambria Math" panose="02040503050406030204" pitchFamily="18" charset="0"/>
                          </a:rPr>
                          <m:t>2</m:t>
                        </m:r>
                      </m:sup>
                    </m:sSup>
                    <m:r>
                      <a:rPr lang="en-GB" sz="2400" i="1" smtClean="0">
                        <a:solidFill>
                          <a:schemeClr val="tx1"/>
                        </a:solidFill>
                        <a:latin typeface="Cambria Math" panose="02040503050406030204" pitchFamily="18" charset="0"/>
                        <a:ea typeface="Cambria Math" panose="02040503050406030204" pitchFamily="18" charset="0"/>
                      </a:rPr>
                      <m:t>≪</m:t>
                    </m:r>
                    <m:sSubSup>
                      <m:sSubSupPr>
                        <m:ctrlPr>
                          <a:rPr lang="en-GB" sz="2400" i="1" smtClean="0">
                            <a:solidFill>
                              <a:schemeClr val="tx1"/>
                            </a:solidFill>
                            <a:latin typeface="Cambria Math" panose="02040503050406030204" pitchFamily="18" charset="0"/>
                            <a:ea typeface="Cambria Math" panose="02040503050406030204" pitchFamily="18" charset="0"/>
                          </a:rPr>
                        </m:ctrlPr>
                      </m:sSubSupPr>
                      <m:e>
                        <m:r>
                          <a:rPr lang="en-GB" sz="2400" b="0" i="1" smtClean="0">
                            <a:solidFill>
                              <a:schemeClr val="tx1"/>
                            </a:solidFill>
                            <a:latin typeface="Cambria Math" panose="02040503050406030204" pitchFamily="18" charset="0"/>
                            <a:ea typeface="Cambria Math" panose="02040503050406030204" pitchFamily="18" charset="0"/>
                          </a:rPr>
                          <m:t>𝑀</m:t>
                        </m:r>
                      </m:e>
                      <m:sub>
                        <m:r>
                          <a:rPr lang="en-GB" sz="2400" b="0" i="1" smtClean="0">
                            <a:solidFill>
                              <a:schemeClr val="tx1"/>
                            </a:solidFill>
                            <a:latin typeface="Cambria Math" panose="02040503050406030204" pitchFamily="18" charset="0"/>
                            <a:ea typeface="Cambria Math" panose="02040503050406030204" pitchFamily="18" charset="0"/>
                          </a:rPr>
                          <m:t>𝑍</m:t>
                        </m:r>
                      </m:sub>
                      <m:sup>
                        <m:r>
                          <a:rPr lang="en-GB" sz="2400" b="0" i="1" smtClean="0">
                            <a:solidFill>
                              <a:schemeClr val="tx1"/>
                            </a:solidFill>
                            <a:latin typeface="Cambria Math" panose="02040503050406030204" pitchFamily="18" charset="0"/>
                            <a:ea typeface="Cambria Math" panose="02040503050406030204" pitchFamily="18" charset="0"/>
                          </a:rPr>
                          <m:t>2</m:t>
                        </m:r>
                      </m:sup>
                    </m:sSubSup>
                    <m:r>
                      <a:rPr lang="en-GB" sz="2400" i="1" smtClean="0">
                        <a:solidFill>
                          <a:schemeClr val="tx1"/>
                        </a:solidFill>
                        <a:latin typeface="Cambria Math" panose="02040503050406030204" pitchFamily="18" charset="0"/>
                        <a:ea typeface="Cambria Math" panose="02040503050406030204" pitchFamily="18" charset="0"/>
                      </a:rPr>
                      <m:t>→</m:t>
                    </m:r>
                  </m:oMath>
                </a14:m>
                <a:r>
                  <a:rPr lang="en-GB" sz="2400" dirty="0" smtClean="0"/>
                  <a:t> </a:t>
                </a:r>
                <a:endParaRPr lang="en-GB"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932757" y="5973845"/>
                <a:ext cx="2392322" cy="466859"/>
              </a:xfrm>
              <a:prstGeom prst="rect">
                <a:avLst/>
              </a:prstGeom>
              <a:blipFill>
                <a:blip r:embed="rId8"/>
                <a:stretch>
                  <a:fillRect l="-3827" t="-7792" b="-29870"/>
                </a:stretch>
              </a:blipFill>
            </p:spPr>
            <p:txBody>
              <a:bodyPr/>
              <a:lstStyle/>
              <a:p>
                <a:r>
                  <a:rPr lang="en-GB">
                    <a:noFill/>
                  </a:rPr>
                  <a:t> </a:t>
                </a:r>
              </a:p>
            </p:txBody>
          </p:sp>
        </mc:Fallback>
      </mc:AlternateContent>
      <p:pic>
        <p:nvPicPr>
          <p:cNvPr id="15" name="Picture 14"/>
          <p:cNvPicPr>
            <a:picLocks noChangeAspect="1"/>
          </p:cNvPicPr>
          <p:nvPr/>
        </p:nvPicPr>
        <p:blipFill>
          <a:blip r:embed="rId9"/>
          <a:stretch>
            <a:fillRect/>
          </a:stretch>
        </p:blipFill>
        <p:spPr>
          <a:xfrm>
            <a:off x="3203848" y="5829829"/>
            <a:ext cx="2592399" cy="839531"/>
          </a:xfrm>
          <a:prstGeom prst="rect">
            <a:avLst/>
          </a:prstGeom>
        </p:spPr>
      </p:pic>
      <p:pic>
        <p:nvPicPr>
          <p:cNvPr id="16" name="Picture 2" descr="H1-Event_high_quality"/>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542"/>
          <a:stretch/>
        </p:blipFill>
        <p:spPr bwMode="auto">
          <a:xfrm>
            <a:off x="895166" y="2420888"/>
            <a:ext cx="3244786" cy="206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1"/>
          <a:stretch>
            <a:fillRect/>
          </a:stretch>
        </p:blipFill>
        <p:spPr>
          <a:xfrm>
            <a:off x="6156176" y="5279895"/>
            <a:ext cx="2261588" cy="1465596"/>
          </a:xfrm>
          <a:prstGeom prst="rect">
            <a:avLst/>
          </a:prstGeom>
        </p:spPr>
      </p:pic>
      <p:sp>
        <p:nvSpPr>
          <p:cNvPr id="18" name="AutoShape 15"/>
          <p:cNvSpPr>
            <a:spLocks noChangeArrowheads="1"/>
          </p:cNvSpPr>
          <p:nvPr/>
        </p:nvSpPr>
        <p:spPr bwMode="auto">
          <a:xfrm flipV="1">
            <a:off x="467544" y="5877272"/>
            <a:ext cx="357188" cy="431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57150">
            <a:solidFill>
              <a:srgbClr val="FF0000"/>
            </a:solidFill>
            <a:miter lim="800000"/>
            <a:headEnd/>
            <a:tailEnd/>
          </a:ln>
        </p:spPr>
        <p:txBody>
          <a:bodyPr wrap="none" anchor="ctr"/>
          <a:lstStyle/>
          <a:p>
            <a:endParaRPr lang="en-GB"/>
          </a:p>
        </p:txBody>
      </p:sp>
    </p:spTree>
    <p:extLst>
      <p:ext uri="{BB962C8B-B14F-4D97-AF65-F5344CB8AC3E}">
        <p14:creationId xmlns:p14="http://schemas.microsoft.com/office/powerpoint/2010/main" val="25118388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srcRect r="47172" b="3539"/>
          <a:stretch/>
        </p:blipFill>
        <p:spPr bwMode="auto">
          <a:xfrm>
            <a:off x="5868145" y="940295"/>
            <a:ext cx="2808311" cy="5873081"/>
          </a:xfrm>
          <a:prstGeom prst="rect">
            <a:avLst/>
          </a:prstGeom>
          <a:noFill/>
          <a:ln w="57150">
            <a:noFill/>
            <a:miter lim="800000"/>
            <a:headEnd/>
            <a:tailEnd/>
          </a:ln>
        </p:spPr>
      </p:pic>
      <p:sp>
        <p:nvSpPr>
          <p:cNvPr id="988162" name="Rectangle 2"/>
          <p:cNvSpPr>
            <a:spLocks noGrp="1" noChangeArrowheads="1"/>
          </p:cNvSpPr>
          <p:nvPr>
            <p:ph type="title"/>
          </p:nvPr>
        </p:nvSpPr>
        <p:spPr>
          <a:xfrm>
            <a:off x="2483768" y="44624"/>
            <a:ext cx="3704220" cy="720823"/>
          </a:xfrm>
        </p:spPr>
        <p:txBody>
          <a:bodyPr/>
          <a:lstStyle/>
          <a:p>
            <a:r>
              <a:rPr lang="en-GB" dirty="0" smtClean="0"/>
              <a:t>Dirac’s Result</a:t>
            </a:r>
            <a:endParaRPr lang="en-GB" dirty="0"/>
          </a:p>
        </p:txBody>
      </p:sp>
      <p:sp>
        <p:nvSpPr>
          <p:cNvPr id="988165" name="Rectangle 5"/>
          <p:cNvSpPr>
            <a:spLocks noChangeArrowheads="1"/>
          </p:cNvSpPr>
          <p:nvPr/>
        </p:nvSpPr>
        <p:spPr bwMode="auto">
          <a:xfrm>
            <a:off x="35497" y="1124744"/>
            <a:ext cx="4464496" cy="647402"/>
          </a:xfrm>
          <a:prstGeom prst="rect">
            <a:avLst/>
          </a:prstGeom>
          <a:noFill/>
          <a:ln w="9525">
            <a:noFill/>
            <a:miter lim="800000"/>
            <a:headEnd/>
            <a:tailEnd/>
          </a:ln>
          <a:effectLst/>
        </p:spPr>
        <p:txBody>
          <a:bodyPr/>
          <a:lstStyle/>
          <a:p>
            <a:pPr eaLnBrk="1" hangingPunct="1">
              <a:spcBef>
                <a:spcPct val="20000"/>
              </a:spcBef>
            </a:pPr>
            <a:r>
              <a:rPr lang="en-GB" sz="3200" b="1" dirty="0" smtClean="0">
                <a:solidFill>
                  <a:srgbClr val="FF0000"/>
                </a:solidFill>
                <a:cs typeface="Arial" pitchFamily="34" charset="0"/>
                <a:sym typeface="Symbol" pitchFamily="18" charset="2"/>
              </a:rPr>
              <a:t> </a:t>
            </a:r>
            <a:r>
              <a:rPr lang="en-GB" sz="2800" dirty="0" smtClean="0">
                <a:solidFill>
                  <a:schemeClr val="tx1"/>
                </a:solidFill>
                <a:cs typeface="Arial" pitchFamily="34" charset="0"/>
                <a:sym typeface="Symbol" pitchFamily="18" charset="2"/>
              </a:rPr>
              <a:t>theoretical “beauty”</a:t>
            </a:r>
            <a:r>
              <a:rPr lang="en-GB" sz="2800" b="1" dirty="0" smtClean="0">
                <a:solidFill>
                  <a:srgbClr val="FF0000"/>
                </a:solidFill>
                <a:cs typeface="Arial" pitchFamily="34" charset="0"/>
                <a:sym typeface="Symbol" pitchFamily="18" charset="2"/>
              </a:rPr>
              <a:t> </a:t>
            </a:r>
            <a:endParaRPr lang="en-US" sz="2800" dirty="0">
              <a:solidFill>
                <a:schemeClr val="tx1"/>
              </a:solidFill>
              <a:cs typeface="Arial" pitchFamily="34" charset="0"/>
            </a:endParaRPr>
          </a:p>
        </p:txBody>
      </p:sp>
      <p:sp>
        <p:nvSpPr>
          <p:cNvPr id="20" name="Rectangle 5"/>
          <p:cNvSpPr>
            <a:spLocks noChangeArrowheads="1"/>
          </p:cNvSpPr>
          <p:nvPr/>
        </p:nvSpPr>
        <p:spPr bwMode="auto">
          <a:xfrm>
            <a:off x="323528" y="1772816"/>
            <a:ext cx="4528120" cy="1224136"/>
          </a:xfrm>
          <a:prstGeom prst="rect">
            <a:avLst/>
          </a:prstGeom>
          <a:noFill/>
          <a:ln w="9525">
            <a:noFill/>
            <a:miter lim="800000"/>
            <a:headEnd/>
            <a:tailEnd/>
          </a:ln>
          <a:effectLst/>
        </p:spPr>
        <p:txBody>
          <a:bodyPr/>
          <a:lstStyle/>
          <a:p>
            <a:pPr eaLnBrk="1" hangingPunct="1">
              <a:spcBef>
                <a:spcPct val="20000"/>
              </a:spcBef>
            </a:pPr>
            <a:r>
              <a:rPr lang="en-GB" sz="3200" b="1" dirty="0" smtClean="0">
                <a:solidFill>
                  <a:srgbClr val="FF0000"/>
                </a:solidFill>
                <a:cs typeface="Arial" pitchFamily="34" charset="0"/>
                <a:sym typeface="Symbol" pitchFamily="18" charset="2"/>
              </a:rPr>
              <a:t>- </a:t>
            </a:r>
            <a:r>
              <a:rPr lang="en-US" sz="2800" dirty="0" smtClean="0">
                <a:solidFill>
                  <a:schemeClr val="tx1"/>
                </a:solidFill>
                <a:cs typeface="Arial" pitchFamily="34" charset="0"/>
                <a:sym typeface="Symbol" pitchFamily="18" charset="2"/>
              </a:rPr>
              <a:t>r</a:t>
            </a:r>
            <a:r>
              <a:rPr lang="en-US" sz="2800" dirty="0" smtClean="0">
                <a:solidFill>
                  <a:schemeClr val="tx1"/>
                </a:solidFill>
                <a:cs typeface="Arial" pitchFamily="34" charset="0"/>
              </a:rPr>
              <a:t>elativity + Dirac</a:t>
            </a:r>
            <a:endParaRPr lang="en-GB" sz="2800" dirty="0" smtClean="0">
              <a:solidFill>
                <a:schemeClr val="tx1"/>
              </a:solidFill>
              <a:cs typeface="Arial" pitchFamily="34" charset="0"/>
              <a:sym typeface="Symbol" pitchFamily="18" charset="2"/>
            </a:endParaRPr>
          </a:p>
          <a:p>
            <a:pPr eaLnBrk="1" hangingPunct="1">
              <a:spcBef>
                <a:spcPct val="20000"/>
              </a:spcBef>
            </a:pPr>
            <a:r>
              <a:rPr lang="en-US" sz="2800" dirty="0" smtClean="0">
                <a:solidFill>
                  <a:schemeClr val="tx1"/>
                </a:solidFill>
                <a:cs typeface="Arial" pitchFamily="34" charset="0"/>
              </a:rPr>
              <a:t>    + quantum mechanics</a:t>
            </a:r>
          </a:p>
          <a:p>
            <a:pPr eaLnBrk="1" hangingPunct="1">
              <a:spcBef>
                <a:spcPct val="20000"/>
              </a:spcBef>
            </a:pPr>
            <a:endParaRPr lang="en-US" sz="2800" dirty="0">
              <a:solidFill>
                <a:schemeClr val="tx1"/>
              </a:solidFill>
              <a:cs typeface="Arial" pitchFamily="34" charset="0"/>
            </a:endParaRPr>
          </a:p>
        </p:txBody>
      </p:sp>
      <p:sp>
        <p:nvSpPr>
          <p:cNvPr id="28" name="AutoShape 15"/>
          <p:cNvSpPr>
            <a:spLocks noChangeArrowheads="1"/>
          </p:cNvSpPr>
          <p:nvPr/>
        </p:nvSpPr>
        <p:spPr bwMode="auto">
          <a:xfrm flipV="1">
            <a:off x="326380" y="5805264"/>
            <a:ext cx="357188" cy="431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57150">
            <a:solidFill>
              <a:srgbClr val="FF0000"/>
            </a:solidFill>
            <a:miter lim="800000"/>
            <a:headEnd/>
            <a:tailEnd/>
          </a:ln>
        </p:spPr>
        <p:txBody>
          <a:bodyPr wrap="none" anchor="ctr"/>
          <a:lstStyle/>
          <a:p>
            <a:endParaRPr lang="en-GB"/>
          </a:p>
        </p:txBody>
      </p:sp>
      <p:sp>
        <p:nvSpPr>
          <p:cNvPr id="22" name="Rectangle 5"/>
          <p:cNvSpPr>
            <a:spLocks noChangeArrowheads="1"/>
          </p:cNvSpPr>
          <p:nvPr/>
        </p:nvSpPr>
        <p:spPr bwMode="auto">
          <a:xfrm>
            <a:off x="403920" y="5805934"/>
            <a:ext cx="4816152" cy="647402"/>
          </a:xfrm>
          <a:prstGeom prst="rect">
            <a:avLst/>
          </a:prstGeom>
          <a:noFill/>
          <a:ln w="9525">
            <a:noFill/>
            <a:miter lim="800000"/>
            <a:headEnd/>
            <a:tailEnd/>
          </a:ln>
          <a:effectLst/>
        </p:spPr>
        <p:txBody>
          <a:bodyPr/>
          <a:lstStyle/>
          <a:p>
            <a:pPr eaLnBrk="1" hangingPunct="1">
              <a:spcBef>
                <a:spcPct val="20000"/>
              </a:spcBef>
            </a:pPr>
            <a:r>
              <a:rPr lang="en-GB" sz="3200" b="1" dirty="0" smtClean="0">
                <a:solidFill>
                  <a:srgbClr val="FF0000"/>
                </a:solidFill>
                <a:cs typeface="Arial" pitchFamily="34" charset="0"/>
                <a:sym typeface="Symbol" pitchFamily="18" charset="2"/>
              </a:rPr>
              <a:t> </a:t>
            </a:r>
            <a:r>
              <a:rPr lang="en-GB" sz="2800" i="1" dirty="0" smtClean="0">
                <a:solidFill>
                  <a:schemeClr val="tx1"/>
                </a:solidFill>
                <a:cs typeface="Arial" pitchFamily="34" charset="0"/>
                <a:sym typeface="Symbol" pitchFamily="18" charset="2"/>
              </a:rPr>
              <a:t>ep</a:t>
            </a:r>
            <a:r>
              <a:rPr lang="en-GB" sz="2800" dirty="0" smtClean="0">
                <a:solidFill>
                  <a:schemeClr val="tx1"/>
                </a:solidFill>
                <a:cs typeface="Arial" pitchFamily="34" charset="0"/>
                <a:sym typeface="Symbol" pitchFamily="18" charset="2"/>
              </a:rPr>
              <a:t> at atomic energy scale</a:t>
            </a:r>
            <a:endParaRPr lang="en-US" sz="2800" dirty="0">
              <a:solidFill>
                <a:schemeClr val="tx1"/>
              </a:solidFill>
              <a:cs typeface="Arial" pitchFamily="34" charset="0"/>
            </a:endParaRPr>
          </a:p>
        </p:txBody>
      </p:sp>
      <p:sp>
        <p:nvSpPr>
          <p:cNvPr id="25" name="Rectangle 5"/>
          <p:cNvSpPr>
            <a:spLocks noChangeArrowheads="1"/>
          </p:cNvSpPr>
          <p:nvPr/>
        </p:nvSpPr>
        <p:spPr bwMode="auto">
          <a:xfrm>
            <a:off x="323528" y="2923604"/>
            <a:ext cx="5536232" cy="2953668"/>
          </a:xfrm>
          <a:prstGeom prst="rect">
            <a:avLst/>
          </a:prstGeom>
          <a:noFill/>
          <a:ln w="9525">
            <a:noFill/>
            <a:miter lim="800000"/>
            <a:headEnd/>
            <a:tailEnd/>
          </a:ln>
          <a:effectLst/>
        </p:spPr>
        <p:txBody>
          <a:bodyPr/>
          <a:lstStyle/>
          <a:p>
            <a:pPr eaLnBrk="1" hangingPunct="1">
              <a:spcBef>
                <a:spcPct val="20000"/>
              </a:spcBef>
            </a:pPr>
            <a:r>
              <a:rPr lang="en-GB" sz="3200" b="1" dirty="0" smtClean="0">
                <a:solidFill>
                  <a:srgbClr val="FF0000"/>
                </a:solidFill>
                <a:cs typeface="Arial" pitchFamily="34" charset="0"/>
                <a:sym typeface="Symbol" pitchFamily="18" charset="2"/>
              </a:rPr>
              <a:t>- </a:t>
            </a:r>
            <a:r>
              <a:rPr lang="en-US" sz="2800" dirty="0">
                <a:solidFill>
                  <a:schemeClr val="tx1"/>
                </a:solidFill>
                <a:cs typeface="Arial" pitchFamily="34" charset="0"/>
                <a:sym typeface="Symbol" pitchFamily="18" charset="2"/>
              </a:rPr>
              <a:t>i</a:t>
            </a:r>
            <a:r>
              <a:rPr lang="en-US" sz="2800" dirty="0" smtClean="0">
                <a:solidFill>
                  <a:schemeClr val="tx1"/>
                </a:solidFill>
                <a:cs typeface="Arial" pitchFamily="34" charset="0"/>
                <a:sym typeface="Symbol" pitchFamily="18" charset="2"/>
              </a:rPr>
              <a:t>rreducible representation</a:t>
            </a:r>
            <a:endParaRPr lang="en-US" sz="2800" dirty="0" smtClean="0">
              <a:solidFill>
                <a:schemeClr val="tx1"/>
              </a:solidFill>
              <a:cs typeface="Arial" pitchFamily="34" charset="0"/>
            </a:endParaRPr>
          </a:p>
          <a:p>
            <a:pPr eaLnBrk="1" hangingPunct="1">
              <a:spcBef>
                <a:spcPct val="20000"/>
              </a:spcBef>
            </a:pPr>
            <a:r>
              <a:rPr lang="en-GB" sz="2800" b="1" dirty="0">
                <a:solidFill>
                  <a:srgbClr val="FF0000"/>
                </a:solidFill>
                <a:cs typeface="Arial" pitchFamily="34" charset="0"/>
                <a:sym typeface="Symbol" pitchFamily="18" charset="2"/>
              </a:rPr>
              <a:t> </a:t>
            </a:r>
            <a:r>
              <a:rPr lang="en-GB" sz="2800" b="1" dirty="0" smtClean="0">
                <a:solidFill>
                  <a:srgbClr val="FF0000"/>
                </a:solidFill>
                <a:cs typeface="Arial" pitchFamily="34" charset="0"/>
                <a:sym typeface="Symbol" pitchFamily="18" charset="2"/>
              </a:rPr>
              <a:t>  </a:t>
            </a:r>
            <a:r>
              <a:rPr lang="en-GB" sz="2800" dirty="0">
                <a:solidFill>
                  <a:schemeClr val="tx1"/>
                </a:solidFill>
                <a:cs typeface="Arial" pitchFamily="34" charset="0"/>
                <a:sym typeface="Symbol" pitchFamily="18" charset="2"/>
              </a:rPr>
              <a:t>i</a:t>
            </a:r>
            <a:r>
              <a:rPr lang="en-GB" sz="2800" dirty="0" smtClean="0">
                <a:solidFill>
                  <a:schemeClr val="tx1"/>
                </a:solidFill>
                <a:cs typeface="Arial" pitchFamily="34" charset="0"/>
                <a:sym typeface="Symbol" pitchFamily="18" charset="2"/>
              </a:rPr>
              <a:t>nvariant </a:t>
            </a:r>
            <a:r>
              <a:rPr lang="en-US" sz="2800" dirty="0" smtClean="0">
                <a:solidFill>
                  <a:schemeClr val="tx1"/>
                </a:solidFill>
                <a:cs typeface="Arial" pitchFamily="34" charset="0"/>
                <a:sym typeface="Symbol" pitchFamily="18" charset="2"/>
              </a:rPr>
              <a:t>mass</a:t>
            </a:r>
            <a:endParaRPr lang="en-US" sz="2800" dirty="0">
              <a:solidFill>
                <a:schemeClr val="tx1"/>
              </a:solidFill>
              <a:cs typeface="Arial" pitchFamily="34" charset="0"/>
            </a:endParaRPr>
          </a:p>
          <a:p>
            <a:pPr eaLnBrk="1" hangingPunct="1">
              <a:spcBef>
                <a:spcPct val="20000"/>
              </a:spcBef>
            </a:pPr>
            <a:r>
              <a:rPr lang="en-GB" sz="2800" b="1" dirty="0">
                <a:solidFill>
                  <a:srgbClr val="FF0000"/>
                </a:solidFill>
                <a:cs typeface="Arial" pitchFamily="34" charset="0"/>
                <a:sym typeface="Symbol" pitchFamily="18" charset="2"/>
              </a:rPr>
              <a:t> </a:t>
            </a:r>
            <a:r>
              <a:rPr lang="en-GB" sz="2800" b="1" dirty="0" smtClean="0">
                <a:solidFill>
                  <a:srgbClr val="FF0000"/>
                </a:solidFill>
                <a:cs typeface="Arial" pitchFamily="34" charset="0"/>
                <a:sym typeface="Symbol" pitchFamily="18" charset="2"/>
              </a:rPr>
              <a:t>  </a:t>
            </a:r>
            <a:r>
              <a:rPr lang="en-US" sz="2800" dirty="0" smtClean="0">
                <a:solidFill>
                  <a:schemeClr val="tx1"/>
                </a:solidFill>
                <a:cs typeface="Arial" pitchFamily="34" charset="0"/>
                <a:sym typeface="Symbol" pitchFamily="18" charset="2"/>
              </a:rPr>
              <a:t>spin </a:t>
            </a:r>
            <a:r>
              <a:rPr lang="en-US" sz="2800" i="1" dirty="0" smtClean="0">
                <a:solidFill>
                  <a:schemeClr val="tx1"/>
                </a:solidFill>
                <a:cs typeface="Arial" pitchFamily="34" charset="0"/>
                <a:sym typeface="Symbol" pitchFamily="18" charset="2"/>
              </a:rPr>
              <a:t>s </a:t>
            </a:r>
            <a:r>
              <a:rPr lang="en-US" sz="2800" i="1" dirty="0" err="1" smtClean="0">
                <a:solidFill>
                  <a:schemeClr val="tx1"/>
                </a:solidFill>
                <a:cs typeface="Arial" pitchFamily="34" charset="0"/>
                <a:sym typeface="Symbol" pitchFamily="18" charset="2"/>
              </a:rPr>
              <a:t>m</a:t>
            </a:r>
            <a:r>
              <a:rPr lang="en-US" sz="2800" b="1" baseline="-25000" dirty="0" err="1" smtClean="0">
                <a:solidFill>
                  <a:schemeClr val="tx1"/>
                </a:solidFill>
                <a:cs typeface="Arial" pitchFamily="34" charset="0"/>
                <a:sym typeface="Symbol" pitchFamily="18" charset="2"/>
              </a:rPr>
              <a:t>s</a:t>
            </a:r>
            <a:r>
              <a:rPr lang="en-US" sz="2800" b="1" dirty="0" smtClean="0">
                <a:solidFill>
                  <a:schemeClr val="tx1"/>
                </a:solidFill>
                <a:cs typeface="Arial" pitchFamily="34" charset="0"/>
                <a:sym typeface="Symbol" pitchFamily="18" charset="2"/>
              </a:rPr>
              <a:t>=</a:t>
            </a:r>
            <a:r>
              <a:rPr lang="en-US" sz="2800" dirty="0" smtClean="0">
                <a:solidFill>
                  <a:schemeClr val="tx1"/>
                </a:solidFill>
                <a:cs typeface="Arial" pitchFamily="34" charset="0"/>
                <a:sym typeface="Symbol" pitchFamily="18" charset="2"/>
              </a:rPr>
              <a:t>±½</a:t>
            </a:r>
          </a:p>
          <a:p>
            <a:pPr eaLnBrk="1" hangingPunct="1">
              <a:spcBef>
                <a:spcPct val="20000"/>
              </a:spcBef>
            </a:pPr>
            <a:r>
              <a:rPr lang="en-US" sz="2800" dirty="0">
                <a:solidFill>
                  <a:schemeClr val="tx1"/>
                </a:solidFill>
                <a:cs typeface="Arial" pitchFamily="34" charset="0"/>
                <a:sym typeface="Symbol" pitchFamily="18" charset="2"/>
              </a:rPr>
              <a:t> </a:t>
            </a:r>
            <a:r>
              <a:rPr lang="en-US" sz="2800" dirty="0" smtClean="0">
                <a:solidFill>
                  <a:schemeClr val="tx1"/>
                </a:solidFill>
                <a:cs typeface="Arial" pitchFamily="34" charset="0"/>
                <a:sym typeface="Symbol" pitchFamily="18" charset="2"/>
              </a:rPr>
              <a:t>    (intrinsic) parity ±1 </a:t>
            </a:r>
            <a:endParaRPr lang="en-US" sz="2800" dirty="0">
              <a:solidFill>
                <a:schemeClr val="tx1"/>
              </a:solidFill>
              <a:cs typeface="Arial" pitchFamily="34" charset="0"/>
            </a:endParaRPr>
          </a:p>
          <a:p>
            <a:pPr eaLnBrk="1" hangingPunct="1">
              <a:spcBef>
                <a:spcPct val="20000"/>
              </a:spcBef>
            </a:pPr>
            <a:r>
              <a:rPr lang="en-US" sz="2800" dirty="0" smtClean="0">
                <a:solidFill>
                  <a:schemeClr val="tx1"/>
                </a:solidFill>
                <a:cs typeface="Arial" pitchFamily="34" charset="0"/>
              </a:rPr>
              <a:t>     electron + anti-electron</a:t>
            </a:r>
            <a:endParaRPr lang="en-US" sz="2800" dirty="0">
              <a:solidFill>
                <a:schemeClr val="tx1"/>
              </a:solidFill>
              <a:cs typeface="Arial" pitchFamily="34" charset="0"/>
            </a:endParaRPr>
          </a:p>
        </p:txBody>
      </p:sp>
      <p:pic>
        <p:nvPicPr>
          <p:cNvPr id="27" name="Picture 2"/>
          <p:cNvPicPr>
            <a:picLocks noChangeAspect="1" noChangeArrowheads="1"/>
          </p:cNvPicPr>
          <p:nvPr/>
        </p:nvPicPr>
        <p:blipFill rotWithShape="1">
          <a:blip r:embed="rId2" cstate="print"/>
          <a:srcRect l="31819" t="3803" r="47172" b="70057"/>
          <a:stretch/>
        </p:blipFill>
        <p:spPr bwMode="auto">
          <a:xfrm>
            <a:off x="5364088" y="1001664"/>
            <a:ext cx="3724970" cy="5308326"/>
          </a:xfrm>
          <a:prstGeom prst="rect">
            <a:avLst/>
          </a:prstGeom>
          <a:noFill/>
          <a:ln w="57150">
            <a:noFill/>
            <a:miter lim="800000"/>
            <a:headEnd/>
            <a:tailEnd/>
          </a:ln>
        </p:spPr>
      </p:pic>
      <p:sp>
        <p:nvSpPr>
          <p:cNvPr id="13" name="TextBox 12"/>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
        <p:nvSpPr>
          <p:cNvPr id="14" name="Oval 13"/>
          <p:cNvSpPr/>
          <p:nvPr/>
        </p:nvSpPr>
        <p:spPr bwMode="auto">
          <a:xfrm>
            <a:off x="7524328" y="1124744"/>
            <a:ext cx="1440160" cy="1656184"/>
          </a:xfrm>
          <a:prstGeom prst="ellipse">
            <a:avLst/>
          </a:prstGeom>
          <a:noFill/>
          <a:ln w="28575" cap="flat" cmpd="sng" algn="ctr">
            <a:solidFill>
              <a:srgbClr val="FF0000"/>
            </a:solidFill>
            <a:prstDash val="solid"/>
            <a:round/>
            <a:headEnd type="none" w="med" len="med"/>
            <a:tailEnd type="none" w="med" len="med"/>
          </a:ln>
          <a:effectLst>
            <a:innerShdw blurRad="114300">
              <a:prstClr val="black"/>
            </a:innerShdw>
          </a:effectLst>
        </p:spPr>
        <p:txBody>
          <a:bodyPr/>
          <a:lstStyle/>
          <a:p>
            <a:pPr>
              <a:defRPr/>
            </a:pPr>
            <a:endParaRPr lang="en-GB"/>
          </a:p>
        </p:txBody>
      </p:sp>
    </p:spTree>
    <p:extLst>
      <p:ext uri="{BB962C8B-B14F-4D97-AF65-F5344CB8AC3E}">
        <p14:creationId xmlns:p14="http://schemas.microsoft.com/office/powerpoint/2010/main" val="173823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000" fill="hold"/>
                                        <p:tgtEl>
                                          <p:spTgt spid="27"/>
                                        </p:tgtEl>
                                        <p:attrNameLst>
                                          <p:attrName>ppt_w</p:attrName>
                                        </p:attrNameLst>
                                      </p:cBhvr>
                                      <p:tavLst>
                                        <p:tav tm="0">
                                          <p:val>
                                            <p:fltVal val="0"/>
                                          </p:val>
                                        </p:tav>
                                        <p:tav tm="100000">
                                          <p:val>
                                            <p:strVal val="#ppt_w"/>
                                          </p:val>
                                        </p:tav>
                                      </p:tavLst>
                                    </p:anim>
                                    <p:anim calcmode="lin" valueType="num">
                                      <p:cBhvr>
                                        <p:cTn id="8" dur="2000" fill="hold"/>
                                        <p:tgtEl>
                                          <p:spTgt spid="27"/>
                                        </p:tgtEl>
                                        <p:attrNameLst>
                                          <p:attrName>ppt_h</p:attrName>
                                        </p:attrNameLst>
                                      </p:cBhvr>
                                      <p:tavLst>
                                        <p:tav tm="0">
                                          <p:val>
                                            <p:fltVal val="0"/>
                                          </p:val>
                                        </p:tav>
                                        <p:tav tm="100000">
                                          <p:val>
                                            <p:strVal val="#ppt_h"/>
                                          </p:val>
                                        </p:tav>
                                      </p:tavLst>
                                    </p:anim>
                                    <p:animEffect transition="in" filter="fade">
                                      <p:cBhvr>
                                        <p:cTn id="9" dur="2000"/>
                                        <p:tgtEl>
                                          <p:spTgt spid="27"/>
                                        </p:tgtEl>
                                      </p:cBhvr>
                                    </p:animEffect>
                                  </p:childTnLst>
                                </p:cTn>
                              </p:par>
                              <p:par>
                                <p:cTn id="10" presetID="9" presetClass="exit" presetSubtype="0" fill="hold" grpId="0" nodeType="withEffect">
                                  <p:stCondLst>
                                    <p:cond delay="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82883" b="3181"/>
          <a:stretch/>
        </p:blipFill>
        <p:spPr>
          <a:xfrm>
            <a:off x="2499726" y="3061106"/>
            <a:ext cx="1518088" cy="799942"/>
          </a:xfrm>
          <a:prstGeom prst="rect">
            <a:avLst/>
          </a:prstGeom>
        </p:spPr>
      </p:pic>
      <p:pic>
        <p:nvPicPr>
          <p:cNvPr id="11" name="Picture 10"/>
          <p:cNvPicPr>
            <a:picLocks noChangeAspect="1"/>
          </p:cNvPicPr>
          <p:nvPr/>
        </p:nvPicPr>
        <p:blipFill rotWithShape="1">
          <a:blip r:embed="rId2"/>
          <a:srcRect l="47075" r="16586" b="31887"/>
          <a:stretch/>
        </p:blipFill>
        <p:spPr>
          <a:xfrm>
            <a:off x="864122" y="2564904"/>
            <a:ext cx="3168352" cy="553255"/>
          </a:xfrm>
          <a:prstGeom prst="rect">
            <a:avLst/>
          </a:prstGeom>
        </p:spPr>
      </p:pic>
      <p:sp>
        <p:nvSpPr>
          <p:cNvPr id="4" name="Rectangle 48"/>
          <p:cNvSpPr>
            <a:spLocks noGrp="1" noChangeArrowheads="1"/>
          </p:cNvSpPr>
          <p:nvPr>
            <p:ph type="title"/>
          </p:nvPr>
        </p:nvSpPr>
        <p:spPr>
          <a:xfrm>
            <a:off x="1475656" y="44624"/>
            <a:ext cx="6121400" cy="648072"/>
          </a:xfrm>
        </p:spPr>
        <p:txBody>
          <a:bodyPr/>
          <a:lstStyle/>
          <a:p>
            <a:pPr eaLnBrk="1" hangingPunct="1">
              <a:defRPr/>
            </a:pPr>
            <a:r>
              <a:rPr lang="en-GB" smtClean="0">
                <a:latin typeface="Comic Sans MS" pitchFamily="66" charset="0"/>
              </a:rPr>
              <a:t>Kinematics &amp; Phenomenology</a:t>
            </a:r>
          </a:p>
        </p:txBody>
      </p:sp>
      <p:sp>
        <p:nvSpPr>
          <p:cNvPr id="5" name="Text Box 2059"/>
          <p:cNvSpPr txBox="1">
            <a:spLocks noChangeArrowheads="1"/>
          </p:cNvSpPr>
          <p:nvPr/>
        </p:nvSpPr>
        <p:spPr bwMode="auto">
          <a:xfrm>
            <a:off x="179512" y="828001"/>
            <a:ext cx="9361040" cy="584775"/>
          </a:xfrm>
          <a:prstGeom prst="rect">
            <a:avLst/>
          </a:prstGeom>
          <a:noFill/>
          <a:ln w="9525">
            <a:noFill/>
            <a:miter lim="800000"/>
            <a:headEnd/>
            <a:tailEnd/>
          </a:ln>
        </p:spPr>
        <p:txBody>
          <a:bodyPr wrap="square">
            <a:spAutoFit/>
          </a:bodyPr>
          <a:lstStyle/>
          <a:p>
            <a:pPr>
              <a:spcBef>
                <a:spcPts val="0"/>
              </a:spcBef>
              <a:spcAft>
                <a:spcPts val="600"/>
              </a:spcAft>
            </a:pPr>
            <a:r>
              <a:rPr lang="en-GB" sz="3200" dirty="0" smtClean="0">
                <a:solidFill>
                  <a:srgbClr val="FF0000"/>
                </a:solidFill>
                <a:sym typeface="Symbol" pitchFamily="18" charset="2"/>
              </a:rPr>
              <a:t></a:t>
            </a:r>
            <a:r>
              <a:rPr lang="en-GB" sz="3200" b="0" dirty="0" smtClean="0">
                <a:solidFill>
                  <a:schemeClr val="tx1"/>
                </a:solidFill>
              </a:rPr>
              <a:t> </a:t>
            </a:r>
            <a:r>
              <a:rPr lang="en-GB" sz="2800" dirty="0">
                <a:solidFill>
                  <a:schemeClr val="tx1"/>
                </a:solidFill>
              </a:rPr>
              <a:t>i</a:t>
            </a:r>
            <a:r>
              <a:rPr lang="en-GB" sz="2800" dirty="0" smtClean="0">
                <a:solidFill>
                  <a:schemeClr val="tx1"/>
                </a:solidFill>
              </a:rPr>
              <a:t>nelastic lepton CC scattering: structure functions</a:t>
            </a:r>
            <a:endParaRPr lang="en-GB" sz="2800" dirty="0">
              <a:solidFill>
                <a:schemeClr val="tx1"/>
              </a:solidFill>
            </a:endParaRPr>
          </a:p>
        </p:txBody>
      </p:sp>
      <p:pic>
        <p:nvPicPr>
          <p:cNvPr id="7" name="Picture 6"/>
          <p:cNvPicPr>
            <a:picLocks noChangeAspect="1"/>
          </p:cNvPicPr>
          <p:nvPr/>
        </p:nvPicPr>
        <p:blipFill>
          <a:blip r:embed="rId3"/>
          <a:stretch>
            <a:fillRect/>
          </a:stretch>
        </p:blipFill>
        <p:spPr>
          <a:xfrm>
            <a:off x="35496" y="4827210"/>
            <a:ext cx="4032448" cy="762030"/>
          </a:xfrm>
          <a:prstGeom prst="rect">
            <a:avLst/>
          </a:prstGeom>
        </p:spPr>
      </p:pic>
      <p:pic>
        <p:nvPicPr>
          <p:cNvPr id="9" name="Picture 8"/>
          <p:cNvPicPr>
            <a:picLocks noChangeAspect="1"/>
          </p:cNvPicPr>
          <p:nvPr/>
        </p:nvPicPr>
        <p:blipFill rotWithShape="1">
          <a:blip r:embed="rId4"/>
          <a:srcRect l="7873" t="19311" r="29319" b="9656"/>
          <a:stretch/>
        </p:blipFill>
        <p:spPr>
          <a:xfrm>
            <a:off x="4032474" y="1484784"/>
            <a:ext cx="4932014" cy="4176464"/>
          </a:xfrm>
          <a:prstGeom prst="rect">
            <a:avLst/>
          </a:prstGeom>
        </p:spPr>
      </p:pic>
      <p:pic>
        <p:nvPicPr>
          <p:cNvPr id="12" name="Picture 11"/>
          <p:cNvPicPr>
            <a:picLocks noChangeAspect="1"/>
          </p:cNvPicPr>
          <p:nvPr/>
        </p:nvPicPr>
        <p:blipFill rotWithShape="1">
          <a:blip r:embed="rId2"/>
          <a:srcRect r="52936" b="12912"/>
          <a:stretch/>
        </p:blipFill>
        <p:spPr>
          <a:xfrm>
            <a:off x="35496" y="1911693"/>
            <a:ext cx="4024064" cy="693690"/>
          </a:xfrm>
          <a:prstGeom prst="rect">
            <a:avLst/>
          </a:prstGeom>
        </p:spPr>
      </p:pic>
      <p:sp>
        <p:nvSpPr>
          <p:cNvPr id="14" name="AutoShape 15"/>
          <p:cNvSpPr>
            <a:spLocks noChangeArrowheads="1"/>
          </p:cNvSpPr>
          <p:nvPr/>
        </p:nvSpPr>
        <p:spPr bwMode="auto">
          <a:xfrm flipV="1">
            <a:off x="395536" y="5949280"/>
            <a:ext cx="357188" cy="431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57150">
            <a:solidFill>
              <a:srgbClr val="FF0000"/>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15" name="TextBox 14"/>
              <p:cNvSpPr txBox="1"/>
              <p:nvPr/>
            </p:nvSpPr>
            <p:spPr>
              <a:xfrm>
                <a:off x="2566997" y="5767510"/>
                <a:ext cx="5755743" cy="901850"/>
              </a:xfrm>
              <a:prstGeom prst="rect">
                <a:avLst/>
              </a:prstGeom>
              <a:solidFill>
                <a:schemeClr val="bg1"/>
              </a:solidFill>
            </p:spPr>
            <p:txBody>
              <a:bodyPr wrap="none" rtlCol="0">
                <a:spAutoFit/>
              </a:bodyPr>
              <a:lstStyle/>
              <a:p>
                <a14:m>
                  <m:oMath xmlns:m="http://schemas.openxmlformats.org/officeDocument/2006/math">
                    <m:f>
                      <m:fPr>
                        <m:ctrlPr>
                          <a:rPr lang="en-GB" sz="2800" i="1" smtClean="0">
                            <a:solidFill>
                              <a:schemeClr val="tx1"/>
                            </a:solidFill>
                            <a:latin typeface="Cambria Math" panose="02040503050406030204" pitchFamily="18" charset="0"/>
                          </a:rPr>
                        </m:ctrlPr>
                      </m:fPr>
                      <m:num>
                        <m:sSup>
                          <m:sSupPr>
                            <m:ctrlPr>
                              <a:rPr lang="en-GB" sz="2800" i="1">
                                <a:solidFill>
                                  <a:schemeClr val="tx1"/>
                                </a:solidFill>
                                <a:latin typeface="Cambria Math" panose="02040503050406030204" pitchFamily="18" charset="0"/>
                              </a:rPr>
                            </m:ctrlPr>
                          </m:sSupPr>
                          <m:e>
                            <m:r>
                              <m:rPr>
                                <m:sty m:val="p"/>
                              </m:rPr>
                              <a:rPr lang="en-GB" sz="2800">
                                <a:solidFill>
                                  <a:schemeClr val="tx1"/>
                                </a:solidFill>
                                <a:latin typeface="Cambria Math" panose="02040503050406030204" pitchFamily="18" charset="0"/>
                              </a:rPr>
                              <m:t>d</m:t>
                            </m:r>
                          </m:e>
                          <m:sup>
                            <m:r>
                              <a:rPr lang="en-GB" sz="2800" i="1">
                                <a:solidFill>
                                  <a:schemeClr val="tx1"/>
                                </a:solidFill>
                                <a:latin typeface="Cambria Math" panose="02040503050406030204" pitchFamily="18" charset="0"/>
                              </a:rPr>
                              <m:t>2</m:t>
                            </m:r>
                          </m:sup>
                        </m:sSup>
                        <m:sSubSup>
                          <m:sSubSupPr>
                            <m:ctrlPr>
                              <a:rPr lang="en-GB" sz="2800" i="1">
                                <a:solidFill>
                                  <a:schemeClr val="tx1"/>
                                </a:solidFill>
                                <a:latin typeface="Cambria Math" panose="02040503050406030204" pitchFamily="18" charset="0"/>
                              </a:rPr>
                            </m:ctrlPr>
                          </m:sSubSupPr>
                          <m:e>
                            <m:r>
                              <a:rPr lang="en-GB" sz="2800" i="1">
                                <a:solidFill>
                                  <a:schemeClr val="tx1"/>
                                </a:solidFill>
                                <a:latin typeface="Cambria Math" panose="02040503050406030204" pitchFamily="18" charset="0"/>
                                <a:ea typeface="Cambria Math" panose="02040503050406030204" pitchFamily="18" charset="0"/>
                              </a:rPr>
                              <m:t>𝜎</m:t>
                            </m:r>
                          </m:e>
                          <m:sub>
                            <m:r>
                              <a:rPr lang="en-GB" sz="2800" b="0" i="1" smtClean="0">
                                <a:solidFill>
                                  <a:schemeClr val="tx1"/>
                                </a:solidFill>
                                <a:latin typeface="Cambria Math" panose="02040503050406030204" pitchFamily="18" charset="0"/>
                                <a:ea typeface="Cambria Math" panose="02040503050406030204" pitchFamily="18" charset="0"/>
                              </a:rPr>
                              <m:t>𝐶𝐶</m:t>
                            </m:r>
                          </m:sub>
                          <m:sup>
                            <m:r>
                              <a:rPr lang="en-GB" sz="2800" i="1" smtClean="0">
                                <a:solidFill>
                                  <a:schemeClr val="tx1"/>
                                </a:solidFill>
                                <a:latin typeface="Cambria Math" panose="02040503050406030204" pitchFamily="18" charset="0"/>
                                <a:ea typeface="Cambria Math" panose="02040503050406030204" pitchFamily="18" charset="0"/>
                              </a:rPr>
                              <m:t>±</m:t>
                            </m:r>
                          </m:sup>
                        </m:sSubSup>
                      </m:num>
                      <m:den>
                        <m:r>
                          <m:rPr>
                            <m:sty m:val="p"/>
                          </m:rPr>
                          <a:rPr lang="en-GB" sz="2800">
                            <a:solidFill>
                              <a:schemeClr val="tx1"/>
                            </a:solidFill>
                            <a:latin typeface="Cambria Math" panose="02040503050406030204" pitchFamily="18" charset="0"/>
                          </a:rPr>
                          <m:t>d</m:t>
                        </m:r>
                        <m:r>
                          <a:rPr lang="en-GB" sz="2800" i="1">
                            <a:solidFill>
                              <a:schemeClr val="tx1"/>
                            </a:solidFill>
                            <a:latin typeface="Cambria Math" panose="02040503050406030204" pitchFamily="18" charset="0"/>
                          </a:rPr>
                          <m:t>𝑥</m:t>
                        </m:r>
                        <m:r>
                          <m:rPr>
                            <m:sty m:val="p"/>
                          </m:rPr>
                          <a:rPr lang="en-GB" sz="2800">
                            <a:solidFill>
                              <a:schemeClr val="tx1"/>
                            </a:solidFill>
                            <a:latin typeface="Cambria Math" panose="02040503050406030204" pitchFamily="18" charset="0"/>
                          </a:rPr>
                          <m:t>d</m:t>
                        </m:r>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rPr>
                              <m:t>𝑄</m:t>
                            </m:r>
                          </m:e>
                          <m:sup>
                            <m:r>
                              <a:rPr lang="en-GB" sz="2800" i="1">
                                <a:solidFill>
                                  <a:schemeClr val="tx1"/>
                                </a:solidFill>
                                <a:latin typeface="Cambria Math" panose="02040503050406030204" pitchFamily="18" charset="0"/>
                              </a:rPr>
                              <m:t>2</m:t>
                            </m:r>
                          </m:sup>
                        </m:sSup>
                      </m:den>
                    </m:f>
                    <m:r>
                      <a:rPr lang="en-GB" sz="2800" i="1" smtClean="0">
                        <a:solidFill>
                          <a:schemeClr val="tx1"/>
                        </a:solidFill>
                        <a:latin typeface="Cambria Math" panose="02040503050406030204" pitchFamily="18" charset="0"/>
                        <a:ea typeface="Cambria Math" panose="02040503050406030204" pitchFamily="18" charset="0"/>
                      </a:rPr>
                      <m:t>∝</m:t>
                    </m:r>
                    <m:r>
                      <a:rPr lang="en-GB" sz="2800" i="1">
                        <a:solidFill>
                          <a:schemeClr val="tx1"/>
                        </a:solidFill>
                        <a:latin typeface="Cambria Math" panose="02040503050406030204" pitchFamily="18" charset="0"/>
                        <a:ea typeface="Cambria Math" panose="02040503050406030204" pitchFamily="18" charset="0"/>
                      </a:rPr>
                      <m:t>1±</m:t>
                    </m:r>
                    <m:sSub>
                      <m:sSubPr>
                        <m:ctrlPr>
                          <a:rPr lang="en-GB" sz="2800" i="1">
                            <a:solidFill>
                              <a:schemeClr val="tx1"/>
                            </a:solidFill>
                            <a:latin typeface="Cambria Math" panose="02040503050406030204" pitchFamily="18" charset="0"/>
                            <a:ea typeface="Cambria Math" panose="02040503050406030204" pitchFamily="18" charset="0"/>
                          </a:rPr>
                        </m:ctrlPr>
                      </m:sSubPr>
                      <m:e>
                        <m:r>
                          <a:rPr lang="en-GB" sz="2800" i="1">
                            <a:solidFill>
                              <a:schemeClr val="tx1"/>
                            </a:solidFill>
                            <a:latin typeface="Cambria Math" panose="02040503050406030204" pitchFamily="18" charset="0"/>
                            <a:ea typeface="Cambria Math" panose="02040503050406030204" pitchFamily="18" charset="0"/>
                          </a:rPr>
                          <m:t>𝑃</m:t>
                        </m:r>
                      </m:e>
                      <m:sub>
                        <m:r>
                          <a:rPr lang="en-GB" sz="2800" i="1">
                            <a:solidFill>
                              <a:schemeClr val="tx1"/>
                            </a:solidFill>
                            <a:latin typeface="Cambria Math" panose="02040503050406030204" pitchFamily="18" charset="0"/>
                            <a:ea typeface="Cambria Math" panose="02040503050406030204" pitchFamily="18" charset="0"/>
                          </a:rPr>
                          <m:t>𝑒</m:t>
                        </m:r>
                      </m:sub>
                    </m:sSub>
                    <m:r>
                      <a:rPr lang="en-GB" sz="2800" i="1" smtClean="0">
                        <a:solidFill>
                          <a:schemeClr val="tx1"/>
                        </a:solidFill>
                        <a:latin typeface="Cambria Math" panose="02040503050406030204" pitchFamily="18" charset="0"/>
                        <a:ea typeface="Cambria Math" panose="02040503050406030204" pitchFamily="18" charset="0"/>
                      </a:rPr>
                      <m:t>→</m:t>
                    </m:r>
                    <m:f>
                      <m:fPr>
                        <m:ctrlPr>
                          <a:rPr lang="en-GB" sz="2800" i="1" smtClean="0">
                            <a:solidFill>
                              <a:schemeClr val="tx1"/>
                            </a:solidFill>
                            <a:latin typeface="Cambria Math" panose="02040503050406030204" pitchFamily="18" charset="0"/>
                          </a:rPr>
                        </m:ctrlPr>
                      </m:fPr>
                      <m:num>
                        <m:sSup>
                          <m:sSupPr>
                            <m:ctrlPr>
                              <a:rPr lang="en-GB" sz="2800" i="1" smtClean="0">
                                <a:solidFill>
                                  <a:schemeClr val="tx1"/>
                                </a:solidFill>
                                <a:latin typeface="Cambria Math" panose="02040503050406030204" pitchFamily="18" charset="0"/>
                              </a:rPr>
                            </m:ctrlPr>
                          </m:sSupPr>
                          <m:e>
                            <m:r>
                              <m:rPr>
                                <m:sty m:val="p"/>
                              </m:rPr>
                              <a:rPr lang="en-GB" sz="2800" b="0" i="0" smtClean="0">
                                <a:solidFill>
                                  <a:schemeClr val="tx1"/>
                                </a:solidFill>
                                <a:latin typeface="Cambria Math" panose="02040503050406030204" pitchFamily="18" charset="0"/>
                              </a:rPr>
                              <m:t>d</m:t>
                            </m:r>
                          </m:e>
                          <m:sup>
                            <m:r>
                              <a:rPr lang="en-GB" sz="2800" b="0" i="1" smtClean="0">
                                <a:solidFill>
                                  <a:schemeClr val="tx1"/>
                                </a:solidFill>
                                <a:latin typeface="Cambria Math" panose="02040503050406030204" pitchFamily="18" charset="0"/>
                              </a:rPr>
                              <m:t>2</m:t>
                            </m:r>
                          </m:sup>
                        </m:sSup>
                        <m:sSubSup>
                          <m:sSubSupPr>
                            <m:ctrlPr>
                              <a:rPr lang="en-GB" sz="2800" i="1" smtClean="0">
                                <a:solidFill>
                                  <a:schemeClr val="tx1"/>
                                </a:solidFill>
                                <a:latin typeface="Cambria Math" panose="02040503050406030204" pitchFamily="18" charset="0"/>
                              </a:rPr>
                            </m:ctrlPr>
                          </m:sSubSupPr>
                          <m:e>
                            <m:r>
                              <a:rPr lang="en-GB" sz="2800" i="1" smtClean="0">
                                <a:solidFill>
                                  <a:schemeClr val="tx1"/>
                                </a:solidFill>
                                <a:latin typeface="Cambria Math" panose="02040503050406030204" pitchFamily="18" charset="0"/>
                                <a:ea typeface="Cambria Math" panose="02040503050406030204" pitchFamily="18" charset="0"/>
                              </a:rPr>
                              <m:t>𝜎</m:t>
                            </m:r>
                          </m:e>
                          <m:sub>
                            <m:r>
                              <m:rPr>
                                <m:sty m:val="p"/>
                              </m:rPr>
                              <a:rPr lang="en-GB" sz="2800" b="0" i="0" smtClean="0">
                                <a:solidFill>
                                  <a:schemeClr val="tx1"/>
                                </a:solidFill>
                                <a:latin typeface="Cambria Math" panose="02040503050406030204" pitchFamily="18" charset="0"/>
                              </a:rPr>
                              <m:t>R</m:t>
                            </m:r>
                          </m:sub>
                          <m:sup>
                            <m:sSup>
                              <m:sSupPr>
                                <m:ctrlPr>
                                  <a:rPr lang="en-GB" sz="2800" i="1" smtClean="0">
                                    <a:solidFill>
                                      <a:schemeClr val="tx1"/>
                                    </a:solidFill>
                                    <a:latin typeface="Cambria Math" panose="02040503050406030204" pitchFamily="18" charset="0"/>
                                  </a:rPr>
                                </m:ctrlPr>
                              </m:sSupPr>
                              <m:e>
                                <m:r>
                                  <a:rPr lang="en-GB" sz="2800" b="0" i="1" smtClean="0">
                                    <a:solidFill>
                                      <a:schemeClr val="tx1"/>
                                    </a:solidFill>
                                    <a:latin typeface="Cambria Math" panose="02040503050406030204" pitchFamily="18" charset="0"/>
                                  </a:rPr>
                                  <m:t>𝑒</m:t>
                                </m:r>
                              </m:e>
                              <m:sup>
                                <m:r>
                                  <a:rPr lang="en-GB" sz="2800" b="0" i="1" smtClean="0">
                                    <a:solidFill>
                                      <a:schemeClr val="tx1"/>
                                    </a:solidFill>
                                    <a:latin typeface="Cambria Math" panose="02040503050406030204" pitchFamily="18" charset="0"/>
                                  </a:rPr>
                                  <m:t>−</m:t>
                                </m:r>
                              </m:sup>
                            </m:sSup>
                          </m:sup>
                        </m:sSubSup>
                      </m:num>
                      <m:den>
                        <m:r>
                          <m:rPr>
                            <m:sty m:val="p"/>
                          </m:rPr>
                          <a:rPr lang="en-GB" sz="2800" b="0" i="0" smtClean="0">
                            <a:solidFill>
                              <a:schemeClr val="tx1"/>
                            </a:solidFill>
                            <a:latin typeface="Cambria Math" panose="02040503050406030204" pitchFamily="18" charset="0"/>
                          </a:rPr>
                          <m:t>d</m:t>
                        </m:r>
                        <m:r>
                          <a:rPr lang="en-GB" sz="2800" b="0" i="1" smtClean="0">
                            <a:solidFill>
                              <a:schemeClr val="tx1"/>
                            </a:solidFill>
                            <a:latin typeface="Cambria Math" panose="02040503050406030204" pitchFamily="18" charset="0"/>
                          </a:rPr>
                          <m:t>𝑥</m:t>
                        </m:r>
                        <m:r>
                          <m:rPr>
                            <m:sty m:val="p"/>
                          </m:rPr>
                          <a:rPr lang="en-GB" sz="2800" b="0" i="0" smtClean="0">
                            <a:solidFill>
                              <a:schemeClr val="tx1"/>
                            </a:solidFill>
                            <a:latin typeface="Cambria Math" panose="02040503050406030204" pitchFamily="18" charset="0"/>
                          </a:rPr>
                          <m:t>d</m:t>
                        </m:r>
                        <m:sSup>
                          <m:sSupPr>
                            <m:ctrlPr>
                              <a:rPr lang="en-GB" sz="2800" b="0" i="1" smtClean="0">
                                <a:solidFill>
                                  <a:schemeClr val="tx1"/>
                                </a:solidFill>
                                <a:latin typeface="Cambria Math" panose="02040503050406030204" pitchFamily="18" charset="0"/>
                              </a:rPr>
                            </m:ctrlPr>
                          </m:sSupPr>
                          <m:e>
                            <m:r>
                              <a:rPr lang="en-GB" sz="2800" b="0" i="1" smtClean="0">
                                <a:solidFill>
                                  <a:schemeClr val="tx1"/>
                                </a:solidFill>
                                <a:latin typeface="Cambria Math" panose="02040503050406030204" pitchFamily="18" charset="0"/>
                              </a:rPr>
                              <m:t>𝑄</m:t>
                            </m:r>
                          </m:e>
                          <m:sup>
                            <m:r>
                              <a:rPr lang="en-GB" sz="2800" b="0" i="1" smtClean="0">
                                <a:solidFill>
                                  <a:schemeClr val="tx1"/>
                                </a:solidFill>
                                <a:latin typeface="Cambria Math" panose="02040503050406030204" pitchFamily="18" charset="0"/>
                              </a:rPr>
                              <m:t>2</m:t>
                            </m:r>
                          </m:sup>
                        </m:sSup>
                      </m:den>
                    </m:f>
                    <m:r>
                      <a:rPr lang="en-GB" sz="2800" b="0" i="1" smtClean="0">
                        <a:solidFill>
                          <a:schemeClr val="tx1"/>
                        </a:solidFill>
                        <a:latin typeface="Cambria Math" panose="02040503050406030204" pitchFamily="18" charset="0"/>
                      </a:rPr>
                      <m:t>=</m:t>
                    </m:r>
                    <m:f>
                      <m:fPr>
                        <m:ctrlPr>
                          <a:rPr lang="en-GB" sz="2800" i="1">
                            <a:solidFill>
                              <a:schemeClr val="tx1"/>
                            </a:solidFill>
                            <a:latin typeface="Cambria Math" panose="02040503050406030204" pitchFamily="18" charset="0"/>
                          </a:rPr>
                        </m:ctrlPr>
                      </m:fPr>
                      <m:num>
                        <m:sSup>
                          <m:sSupPr>
                            <m:ctrlPr>
                              <a:rPr lang="en-GB" sz="2800" i="1">
                                <a:solidFill>
                                  <a:schemeClr val="tx1"/>
                                </a:solidFill>
                                <a:latin typeface="Cambria Math" panose="02040503050406030204" pitchFamily="18" charset="0"/>
                              </a:rPr>
                            </m:ctrlPr>
                          </m:sSupPr>
                          <m:e>
                            <m:r>
                              <m:rPr>
                                <m:sty m:val="p"/>
                              </m:rPr>
                              <a:rPr lang="en-GB" sz="2800">
                                <a:solidFill>
                                  <a:schemeClr val="tx1"/>
                                </a:solidFill>
                                <a:latin typeface="Cambria Math" panose="02040503050406030204" pitchFamily="18" charset="0"/>
                              </a:rPr>
                              <m:t>d</m:t>
                            </m:r>
                          </m:e>
                          <m:sup>
                            <m:r>
                              <a:rPr lang="en-GB" sz="2800" i="1">
                                <a:solidFill>
                                  <a:schemeClr val="tx1"/>
                                </a:solidFill>
                                <a:latin typeface="Cambria Math" panose="02040503050406030204" pitchFamily="18" charset="0"/>
                              </a:rPr>
                              <m:t>2</m:t>
                            </m:r>
                          </m:sup>
                        </m:sSup>
                        <m:sSubSup>
                          <m:sSubSupPr>
                            <m:ctrlPr>
                              <a:rPr lang="en-GB" sz="2800" i="1">
                                <a:solidFill>
                                  <a:schemeClr val="tx1"/>
                                </a:solidFill>
                                <a:latin typeface="Cambria Math" panose="02040503050406030204" pitchFamily="18" charset="0"/>
                              </a:rPr>
                            </m:ctrlPr>
                          </m:sSubSupPr>
                          <m:e>
                            <m:r>
                              <a:rPr lang="en-GB" sz="2800" i="1">
                                <a:solidFill>
                                  <a:schemeClr val="tx1"/>
                                </a:solidFill>
                                <a:latin typeface="Cambria Math" panose="02040503050406030204" pitchFamily="18" charset="0"/>
                                <a:ea typeface="Cambria Math" panose="02040503050406030204" pitchFamily="18" charset="0"/>
                              </a:rPr>
                              <m:t>𝜎</m:t>
                            </m:r>
                          </m:e>
                          <m:sub>
                            <m:r>
                              <m:rPr>
                                <m:sty m:val="p"/>
                              </m:rPr>
                              <a:rPr lang="en-GB" sz="2800" b="0" i="0" smtClean="0">
                                <a:solidFill>
                                  <a:schemeClr val="tx1"/>
                                </a:solidFill>
                                <a:latin typeface="Cambria Math" panose="02040503050406030204" pitchFamily="18" charset="0"/>
                                <a:ea typeface="Cambria Math" panose="02040503050406030204" pitchFamily="18" charset="0"/>
                              </a:rPr>
                              <m:t>L</m:t>
                            </m:r>
                          </m:sub>
                          <m:sup>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rPr>
                                  <m:t>𝑒</m:t>
                                </m:r>
                              </m:e>
                              <m:sup>
                                <m:r>
                                  <a:rPr lang="en-GB" sz="2800" b="0" i="1" smtClean="0">
                                    <a:solidFill>
                                      <a:schemeClr val="tx1"/>
                                    </a:solidFill>
                                    <a:latin typeface="Cambria Math" panose="02040503050406030204" pitchFamily="18" charset="0"/>
                                  </a:rPr>
                                  <m:t>+</m:t>
                                </m:r>
                              </m:sup>
                            </m:sSup>
                          </m:sup>
                        </m:sSubSup>
                      </m:num>
                      <m:den>
                        <m:r>
                          <m:rPr>
                            <m:sty m:val="p"/>
                          </m:rPr>
                          <a:rPr lang="en-GB" sz="2800">
                            <a:solidFill>
                              <a:schemeClr val="tx1"/>
                            </a:solidFill>
                            <a:latin typeface="Cambria Math" panose="02040503050406030204" pitchFamily="18" charset="0"/>
                          </a:rPr>
                          <m:t>d</m:t>
                        </m:r>
                        <m:r>
                          <a:rPr lang="en-GB" sz="2800" i="1">
                            <a:solidFill>
                              <a:schemeClr val="tx1"/>
                            </a:solidFill>
                            <a:latin typeface="Cambria Math" panose="02040503050406030204" pitchFamily="18" charset="0"/>
                          </a:rPr>
                          <m:t>𝑥</m:t>
                        </m:r>
                        <m:r>
                          <m:rPr>
                            <m:sty m:val="p"/>
                          </m:rPr>
                          <a:rPr lang="en-GB" sz="2800">
                            <a:solidFill>
                              <a:schemeClr val="tx1"/>
                            </a:solidFill>
                            <a:latin typeface="Cambria Math" panose="02040503050406030204" pitchFamily="18" charset="0"/>
                          </a:rPr>
                          <m:t>d</m:t>
                        </m:r>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rPr>
                              <m:t>𝑄</m:t>
                            </m:r>
                          </m:e>
                          <m:sup>
                            <m:r>
                              <a:rPr lang="en-GB" sz="2800" i="1">
                                <a:solidFill>
                                  <a:schemeClr val="tx1"/>
                                </a:solidFill>
                                <a:latin typeface="Cambria Math" panose="02040503050406030204" pitchFamily="18" charset="0"/>
                              </a:rPr>
                              <m:t>2</m:t>
                            </m:r>
                          </m:sup>
                        </m:sSup>
                      </m:den>
                    </m:f>
                    <m:r>
                      <a:rPr lang="en-GB" sz="2800" b="0" i="1" smtClean="0">
                        <a:solidFill>
                          <a:schemeClr val="tx1"/>
                        </a:solidFill>
                        <a:latin typeface="Cambria Math" panose="02040503050406030204" pitchFamily="18" charset="0"/>
                      </a:rPr>
                      <m:t>=0</m:t>
                    </m:r>
                  </m:oMath>
                </a14:m>
                <a:r>
                  <a:rPr lang="en-GB" sz="2800" dirty="0" smtClean="0"/>
                  <a:t> </a:t>
                </a:r>
                <a:endParaRPr lang="en-GB" sz="2800" dirty="0"/>
              </a:p>
            </p:txBody>
          </p:sp>
        </mc:Choice>
        <mc:Fallback xmlns="">
          <p:sp>
            <p:nvSpPr>
              <p:cNvPr id="15" name="TextBox 14"/>
              <p:cNvSpPr txBox="1">
                <a:spLocks noRot="1" noChangeAspect="1" noMove="1" noResize="1" noEditPoints="1" noAdjustHandles="1" noChangeArrowheads="1" noChangeShapeType="1" noTextEdit="1"/>
              </p:cNvSpPr>
              <p:nvPr/>
            </p:nvSpPr>
            <p:spPr>
              <a:xfrm>
                <a:off x="2566997" y="5767510"/>
                <a:ext cx="5755743" cy="901850"/>
              </a:xfrm>
              <a:prstGeom prst="rect">
                <a:avLst/>
              </a:prstGeom>
              <a:blipFill>
                <a:blip r:embed="rId5"/>
                <a:stretch>
                  <a:fillRect/>
                </a:stretch>
              </a:blipFill>
            </p:spPr>
            <p:txBody>
              <a:bodyPr/>
              <a:lstStyle/>
              <a:p>
                <a:r>
                  <a:rPr lang="en-GB">
                    <a:noFill/>
                  </a:rPr>
                  <a:t> </a:t>
                </a:r>
              </a:p>
            </p:txBody>
          </p:sp>
        </mc:Fallback>
      </mc:AlternateContent>
      <p:sp>
        <p:nvSpPr>
          <p:cNvPr id="17" name="TextBox 16"/>
          <p:cNvSpPr txBox="1"/>
          <p:nvPr/>
        </p:nvSpPr>
        <p:spPr>
          <a:xfrm>
            <a:off x="74413" y="1412776"/>
            <a:ext cx="928459" cy="461665"/>
          </a:xfrm>
          <a:prstGeom prst="rect">
            <a:avLst/>
          </a:prstGeom>
          <a:noFill/>
        </p:spPr>
        <p:txBody>
          <a:bodyPr wrap="none" rtlCol="0">
            <a:spAutoFit/>
          </a:bodyPr>
          <a:lstStyle/>
          <a:p>
            <a:r>
              <a:rPr lang="en-GB" sz="2400" dirty="0" smtClean="0">
                <a:solidFill>
                  <a:schemeClr val="tx1"/>
                </a:solidFill>
              </a:rPr>
              <a:t>GSW</a:t>
            </a:r>
            <a:endParaRPr lang="en-GB" sz="2400" dirty="0">
              <a:solidFill>
                <a:schemeClr val="tx1"/>
              </a:solidFill>
            </a:endParaRPr>
          </a:p>
        </p:txBody>
      </p:sp>
      <p:sp>
        <p:nvSpPr>
          <p:cNvPr id="18" name="Rectangle 17"/>
          <p:cNvSpPr/>
          <p:nvPr/>
        </p:nvSpPr>
        <p:spPr>
          <a:xfrm>
            <a:off x="971600" y="6002124"/>
            <a:ext cx="1590500" cy="523220"/>
          </a:xfrm>
          <a:prstGeom prst="rect">
            <a:avLst/>
          </a:prstGeom>
        </p:spPr>
        <p:txBody>
          <a:bodyPr wrap="none">
            <a:spAutoFit/>
          </a:bodyPr>
          <a:lstStyle/>
          <a:p>
            <a:r>
              <a:rPr lang="en-GB" sz="2800" dirty="0" smtClean="0">
                <a:solidFill>
                  <a:schemeClr val="tx1"/>
                </a:solidFill>
              </a:rPr>
              <a:t>chirality</a:t>
            </a:r>
            <a:endParaRPr lang="en-GB" sz="2800" dirty="0"/>
          </a:p>
        </p:txBody>
      </p:sp>
      <p:pic>
        <p:nvPicPr>
          <p:cNvPr id="2" name="Picture 1"/>
          <p:cNvPicPr>
            <a:picLocks noChangeAspect="1"/>
          </p:cNvPicPr>
          <p:nvPr/>
        </p:nvPicPr>
        <p:blipFill>
          <a:blip r:embed="rId6"/>
          <a:stretch>
            <a:fillRect/>
          </a:stretch>
        </p:blipFill>
        <p:spPr>
          <a:xfrm>
            <a:off x="72214" y="3976443"/>
            <a:ext cx="3923722" cy="676693"/>
          </a:xfrm>
          <a:prstGeom prst="rect">
            <a:avLst/>
          </a:prstGeom>
        </p:spPr>
      </p:pic>
    </p:spTree>
    <p:extLst>
      <p:ext uri="{BB962C8B-B14F-4D97-AF65-F5344CB8AC3E}">
        <p14:creationId xmlns:p14="http://schemas.microsoft.com/office/powerpoint/2010/main" val="10849489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996952"/>
            <a:ext cx="6840760" cy="927100"/>
          </a:xfrm>
        </p:spPr>
        <p:txBody>
          <a:bodyPr/>
          <a:lstStyle/>
          <a:p>
            <a:r>
              <a:rPr lang="en-GB" sz="4000" dirty="0"/>
              <a:t>3</a:t>
            </a:r>
            <a:r>
              <a:rPr lang="en-GB" sz="4000" dirty="0" smtClean="0"/>
              <a:t>. </a:t>
            </a:r>
            <a:r>
              <a:rPr lang="en-GB" sz="4000" dirty="0" smtClean="0"/>
              <a:t>Some Highlights </a:t>
            </a:r>
            <a:r>
              <a:rPr lang="en-GB" sz="4000" dirty="0" smtClean="0"/>
              <a:t>… so far</a:t>
            </a:r>
            <a:endParaRPr lang="en-GB" sz="4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5"/>
          <p:cNvSpPr txBox="1">
            <a:spLocks noChangeArrowheads="1"/>
          </p:cNvSpPr>
          <p:nvPr/>
        </p:nvSpPr>
        <p:spPr bwMode="auto">
          <a:xfrm>
            <a:off x="0" y="5867400"/>
            <a:ext cx="2366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3600" b="1" i="0">
                <a:solidFill>
                  <a:schemeClr val="accent2"/>
                </a:solidFill>
              </a:rPr>
              <a:t>           </a:t>
            </a:r>
          </a:p>
        </p:txBody>
      </p:sp>
      <p:sp>
        <p:nvSpPr>
          <p:cNvPr id="18" name="TextBox 17"/>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pic>
        <p:nvPicPr>
          <p:cNvPr id="20" name="Picture 19"/>
          <p:cNvPicPr>
            <a:picLocks noChangeAspect="1"/>
          </p:cNvPicPr>
          <p:nvPr/>
        </p:nvPicPr>
        <p:blipFill>
          <a:blip r:embed="rId2"/>
          <a:stretch>
            <a:fillRect/>
          </a:stretch>
        </p:blipFill>
        <p:spPr>
          <a:xfrm>
            <a:off x="566737" y="1478235"/>
            <a:ext cx="8010525" cy="5191125"/>
          </a:xfrm>
          <a:prstGeom prst="rect">
            <a:avLst/>
          </a:prstGeom>
        </p:spPr>
      </p:pic>
      <mc:AlternateContent xmlns:mc="http://schemas.openxmlformats.org/markup-compatibility/2006" xmlns:a14="http://schemas.microsoft.com/office/drawing/2010/main">
        <mc:Choice Requires="a14">
          <p:sp>
            <p:nvSpPr>
              <p:cNvPr id="21" name="Text Box 62"/>
              <p:cNvSpPr txBox="1">
                <a:spLocks noChangeArrowheads="1"/>
              </p:cNvSpPr>
              <p:nvPr/>
            </p:nvSpPr>
            <p:spPr bwMode="auto">
              <a:xfrm>
                <a:off x="-36066" y="908720"/>
                <a:ext cx="9432602"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14:m>
                  <m:oMath xmlns:m="http://schemas.openxmlformats.org/officeDocument/2006/math">
                    <m:sSup>
                      <m:sSupPr>
                        <m:ctrlPr>
                          <a:rPr lang="en-GB" altLang="en-US" sz="2800" b="1" i="1">
                            <a:latin typeface="Cambria Math" panose="02040503050406030204" pitchFamily="18" charset="0"/>
                            <a:cs typeface="Times New Roman" pitchFamily="18" charset="0"/>
                          </a:rPr>
                        </m:ctrlPr>
                      </m:sSupPr>
                      <m:e>
                        <m:r>
                          <a:rPr lang="en-GB" altLang="en-US" sz="2800" b="1">
                            <a:latin typeface="Cambria Math" panose="02040503050406030204" pitchFamily="18" charset="0"/>
                            <a:cs typeface="Times New Roman" pitchFamily="18" charset="0"/>
                          </a:rPr>
                          <m:t>𝒆</m:t>
                        </m:r>
                      </m:e>
                      <m:sup>
                        <m:r>
                          <a:rPr lang="en-GB" altLang="en-US" sz="2800" b="1">
                            <a:latin typeface="Cambria Math" panose="02040503050406030204" pitchFamily="18" charset="0"/>
                            <a:cs typeface="Times New Roman" pitchFamily="18" charset="0"/>
                          </a:rPr>
                          <m:t>+</m:t>
                        </m:r>
                      </m:sup>
                    </m:sSup>
                    <m:r>
                      <a:rPr lang="en-GB" altLang="en-US" sz="2800" b="1">
                        <a:latin typeface="Cambria Math" panose="02040503050406030204" pitchFamily="18" charset="0"/>
                        <a:cs typeface="Times New Roman" pitchFamily="18" charset="0"/>
                      </a:rPr>
                      <m:t>𝒑</m:t>
                    </m:r>
                    <m:r>
                      <a:rPr lang="en-GB" altLang="en-US" sz="2800" b="1">
                        <a:latin typeface="Cambria Math" panose="02040503050406030204" pitchFamily="18" charset="0"/>
                        <a:ea typeface="Cambria Math" panose="02040503050406030204" pitchFamily="18" charset="0"/>
                        <a:cs typeface="Times New Roman" pitchFamily="18" charset="0"/>
                      </a:rPr>
                      <m:t>→</m:t>
                    </m:r>
                    <m:sSup>
                      <m:sSupPr>
                        <m:ctrlPr>
                          <a:rPr lang="en-GB" altLang="en-US" sz="2800" b="1" i="1">
                            <a:latin typeface="Cambria Math" panose="02040503050406030204" pitchFamily="18" charset="0"/>
                            <a:cs typeface="Times New Roman" pitchFamily="18" charset="0"/>
                          </a:rPr>
                        </m:ctrlPr>
                      </m:sSupPr>
                      <m:e>
                        <m:r>
                          <a:rPr lang="en-GB" altLang="en-US" sz="2800" b="1">
                            <a:latin typeface="Cambria Math" panose="02040503050406030204" pitchFamily="18" charset="0"/>
                            <a:cs typeface="Times New Roman" pitchFamily="18" charset="0"/>
                          </a:rPr>
                          <m:t>𝒆</m:t>
                        </m:r>
                      </m:e>
                      <m:sup>
                        <m:r>
                          <a:rPr lang="en-GB" altLang="en-US" sz="2800" b="1">
                            <a:latin typeface="Cambria Math" panose="02040503050406030204" pitchFamily="18" charset="0"/>
                            <a:cs typeface="Times New Roman" pitchFamily="18" charset="0"/>
                          </a:rPr>
                          <m:t>+</m:t>
                        </m:r>
                      </m:sup>
                    </m:sSup>
                    <m:r>
                      <a:rPr lang="en-GB" altLang="en-US" sz="2800" b="1">
                        <a:latin typeface="Cambria Math" panose="02040503050406030204" pitchFamily="18" charset="0"/>
                        <a:ea typeface="Cambria Math" panose="02040503050406030204" pitchFamily="18" charset="0"/>
                        <a:cs typeface="Times New Roman" pitchFamily="18" charset="0"/>
                      </a:rPr>
                      <m:t>𝑿</m:t>
                    </m:r>
                    <m:r>
                      <a:rPr lang="en-GB" altLang="en-US" sz="2800" b="1" i="1" smtClean="0">
                        <a:latin typeface="Cambria Math" panose="02040503050406030204" pitchFamily="18" charset="0"/>
                        <a:ea typeface="Cambria Math" panose="02040503050406030204" pitchFamily="18" charset="0"/>
                        <a:cs typeface="Times New Roman" pitchFamily="18" charset="0"/>
                      </a:rPr>
                      <m:t>→</m:t>
                    </m:r>
                    <m:r>
                      <a:rPr lang="en-GB" altLang="en-US" sz="2800" b="0" i="1" smtClean="0">
                        <a:latin typeface="Cambria Math" panose="02040503050406030204" pitchFamily="18" charset="0"/>
                        <a:ea typeface="Cambria Math" panose="02040503050406030204" pitchFamily="18" charset="0"/>
                        <a:cs typeface="Times New Roman" pitchFamily="18" charset="0"/>
                      </a:rPr>
                      <m:t> </m:t>
                    </m:r>
                  </m:oMath>
                </a14:m>
                <a:r>
                  <a:rPr lang="en-GB" altLang="en-US" sz="2800" i="0" dirty="0" smtClean="0">
                    <a:cs typeface="Times New Roman" pitchFamily="18" charset="0"/>
                  </a:rPr>
                  <a:t>“</a:t>
                </a:r>
                <a14:m>
                  <m:oMath xmlns:m="http://schemas.openxmlformats.org/officeDocument/2006/math">
                    <m:r>
                      <a:rPr lang="en-GB" altLang="en-US" sz="2800" b="1" i="1" smtClean="0">
                        <a:latin typeface="Cambria Math" panose="02040503050406030204" pitchFamily="18" charset="0"/>
                        <a:cs typeface="Times New Roman" pitchFamily="18" charset="0"/>
                      </a:rPr>
                      <m:t>𝟒</m:t>
                    </m:r>
                    <m:r>
                      <a:rPr lang="en-GB" altLang="en-US" sz="2800" b="1" i="1" smtClean="0">
                        <a:latin typeface="Cambria Math" panose="02040503050406030204" pitchFamily="18" charset="0"/>
                        <a:ea typeface="Cambria Math" panose="02040503050406030204" pitchFamily="18" charset="0"/>
                        <a:cs typeface="Times New Roman" pitchFamily="18" charset="0"/>
                      </a:rPr>
                      <m:t>𝝅</m:t>
                    </m:r>
                  </m:oMath>
                </a14:m>
                <a:r>
                  <a:rPr lang="en-GB" altLang="en-US" sz="2800" i="0" dirty="0" smtClean="0">
                    <a:cs typeface="Times New Roman" pitchFamily="18" charset="0"/>
                  </a:rPr>
                  <a:t>”</a:t>
                </a:r>
                <a:r>
                  <a:rPr lang="en-GB" altLang="en-US" sz="2800" b="1" i="0" dirty="0">
                    <a:cs typeface="Times New Roman" pitchFamily="18" charset="0"/>
                  </a:rPr>
                  <a:t> </a:t>
                </a:r>
                <a:r>
                  <a:rPr lang="en-GB" altLang="en-US" sz="2800" i="0" dirty="0">
                    <a:cs typeface="Times New Roman" pitchFamily="18" charset="0"/>
                  </a:rPr>
                  <a:t>precision </a:t>
                </a:r>
                <a:r>
                  <a:rPr lang="en-GB" altLang="en-US" sz="2800" i="0" dirty="0" err="1">
                    <a:cs typeface="Times New Roman" pitchFamily="18" charset="0"/>
                  </a:rPr>
                  <a:t>EM+had</a:t>
                </a:r>
                <a:r>
                  <a:rPr lang="en-GB" altLang="en-US" sz="2800" i="0" dirty="0">
                    <a:cs typeface="Times New Roman" pitchFamily="18" charset="0"/>
                  </a:rPr>
                  <a:t> </a:t>
                </a:r>
                <a:r>
                  <a:rPr lang="en-GB" altLang="en-US" sz="2800" i="0" dirty="0" err="1" smtClean="0">
                    <a:cs typeface="Times New Roman" pitchFamily="18" charset="0"/>
                  </a:rPr>
                  <a:t>calo</a:t>
                </a:r>
                <a:r>
                  <a:rPr lang="en-GB" altLang="en-US" sz="2800" i="0" dirty="0" smtClean="0">
                    <a:cs typeface="Times New Roman" pitchFamily="18" charset="0"/>
                  </a:rPr>
                  <a:t> + trackers</a:t>
                </a:r>
                <a:endParaRPr lang="en-GB" altLang="en-US" sz="2800" dirty="0"/>
              </a:p>
            </p:txBody>
          </p:sp>
        </mc:Choice>
        <mc:Fallback xmlns="">
          <p:sp>
            <p:nvSpPr>
              <p:cNvPr id="21" name="Text Box 62"/>
              <p:cNvSpPr txBox="1">
                <a:spLocks noRot="1" noChangeAspect="1" noMove="1" noResize="1" noEditPoints="1" noAdjustHandles="1" noChangeArrowheads="1" noChangeShapeType="1" noTextEdit="1"/>
              </p:cNvSpPr>
              <p:nvPr/>
            </p:nvSpPr>
            <p:spPr bwMode="auto">
              <a:xfrm>
                <a:off x="-36066" y="908720"/>
                <a:ext cx="9432602" cy="523220"/>
              </a:xfrm>
              <a:prstGeom prst="rect">
                <a:avLst/>
              </a:prstGeom>
              <a:blipFill>
                <a:blip r:embed="rId3"/>
                <a:stretch>
                  <a:fillRect l="-1293"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4"/>
              <p:cNvSpPr>
                <a:spLocks noGrp="1" noChangeArrowheads="1"/>
              </p:cNvSpPr>
              <p:nvPr>
                <p:ph type="title"/>
              </p:nvPr>
            </p:nvSpPr>
            <p:spPr>
              <a:xfrm>
                <a:off x="2411760" y="44624"/>
                <a:ext cx="4759871" cy="597993"/>
              </a:xfrm>
            </p:spPr>
            <p:txBody>
              <a:bodyPr/>
              <a:lstStyle/>
              <a:p>
                <a:pPr algn="l" eaLnBrk="1" hangingPunct="1">
                  <a:defRPr/>
                </a:pPr>
                <a:r>
                  <a:rPr lang="en-GB" dirty="0" smtClean="0"/>
                  <a:t> </a:t>
                </a:r>
                <a:r>
                  <a:rPr lang="en-GB" dirty="0" smtClean="0">
                    <a:latin typeface="Comic Sans MS" pitchFamily="66" charset="0"/>
                  </a:rPr>
                  <a:t>The beginning … </a:t>
                </a:r>
                <a:r>
                  <a:rPr lang="en-US" dirty="0" smtClean="0">
                    <a:latin typeface="Comic Sans MS" pitchFamily="66" charset="0"/>
                  </a:rPr>
                  <a:t>low </a:t>
                </a:r>
                <a14:m>
                  <m:oMath xmlns:m="http://schemas.openxmlformats.org/officeDocument/2006/math">
                    <m:sSub>
                      <m:sSubPr>
                        <m:ctrlPr>
                          <a:rPr lang="en-US" b="1" i="1">
                            <a:solidFill>
                              <a:schemeClr val="accent2"/>
                            </a:solidFill>
                            <a:latin typeface="Cambria Math" panose="02040503050406030204" pitchFamily="18" charset="0"/>
                          </a:rPr>
                        </m:ctrlPr>
                      </m:sSubPr>
                      <m:e>
                        <m:r>
                          <a:rPr lang="en-GB" b="1">
                            <a:solidFill>
                              <a:schemeClr val="accent2"/>
                            </a:solidFill>
                            <a:latin typeface="Cambria Math" panose="02040503050406030204" pitchFamily="18" charset="0"/>
                          </a:rPr>
                          <m:t>𝒙</m:t>
                        </m:r>
                      </m:e>
                      <m:sub>
                        <m:r>
                          <a:rPr lang="en-GB" b="1">
                            <a:solidFill>
                              <a:schemeClr val="accent2"/>
                            </a:solidFill>
                            <a:latin typeface="Cambria Math" panose="02040503050406030204" pitchFamily="18" charset="0"/>
                          </a:rPr>
                          <m:t>𝐁𝐣</m:t>
                        </m:r>
                      </m:sub>
                    </m:sSub>
                  </m:oMath>
                </a14:m>
                <a:endParaRPr lang="en-US" dirty="0" smtClean="0">
                  <a:latin typeface="Comic Sans MS" pitchFamily="66" charset="0"/>
                </a:endParaRPr>
              </a:p>
            </p:txBody>
          </p:sp>
        </mc:Choice>
        <mc:Fallback xmlns="">
          <p:sp>
            <p:nvSpPr>
              <p:cNvPr id="8" name="Rectangle 4"/>
              <p:cNvSpPr>
                <a:spLocks noGrp="1" noRot="1" noChangeAspect="1" noMove="1" noResize="1" noEditPoints="1" noAdjustHandles="1" noChangeArrowheads="1" noChangeShapeType="1" noTextEdit="1"/>
              </p:cNvSpPr>
              <p:nvPr>
                <p:ph type="title"/>
              </p:nvPr>
            </p:nvSpPr>
            <p:spPr>
              <a:xfrm>
                <a:off x="2411760" y="44624"/>
                <a:ext cx="4759871" cy="597993"/>
              </a:xfrm>
              <a:blipFill>
                <a:blip r:embed="rId4"/>
                <a:stretch>
                  <a:fillRect l="-757" t="-9220"/>
                </a:stretch>
              </a:blipFill>
            </p:spPr>
            <p:txBody>
              <a:bodyPr/>
              <a:lstStyle/>
              <a:p>
                <a:r>
                  <a:rPr lang="en-GB">
                    <a:noFill/>
                  </a:rPr>
                  <a:t> </a:t>
                </a:r>
              </a:p>
            </p:txBody>
          </p:sp>
        </mc:Fallback>
      </mc:AlternateContent>
      <p:sp>
        <p:nvSpPr>
          <p:cNvPr id="3" name="TextBox 2"/>
          <p:cNvSpPr txBox="1"/>
          <p:nvPr/>
        </p:nvSpPr>
        <p:spPr>
          <a:xfrm>
            <a:off x="2483768" y="3717032"/>
            <a:ext cx="2127185" cy="677108"/>
          </a:xfrm>
          <a:prstGeom prst="rect">
            <a:avLst/>
          </a:prstGeom>
          <a:noFill/>
        </p:spPr>
        <p:txBody>
          <a:bodyPr wrap="none" lIns="0" tIns="0" rIns="0" bIns="0" rtlCol="0">
            <a:spAutoFit/>
          </a:bodyPr>
          <a:lstStyle/>
          <a:p>
            <a:r>
              <a:rPr lang="en-GB" sz="2400" b="1" dirty="0">
                <a:solidFill>
                  <a:schemeClr val="tx1"/>
                </a:solidFill>
                <a:latin typeface="Times New Roman" panose="02020603050405020304" pitchFamily="18" charset="0"/>
                <a:cs typeface="Times New Roman" panose="02020603050405020304" pitchFamily="18" charset="0"/>
              </a:rPr>
              <a:t>f</a:t>
            </a:r>
            <a:r>
              <a:rPr lang="en-GB" sz="2400" b="1" dirty="0" smtClean="0">
                <a:solidFill>
                  <a:schemeClr val="tx1"/>
                </a:solidFill>
                <a:latin typeface="Times New Roman" panose="02020603050405020304" pitchFamily="18" charset="0"/>
                <a:cs typeface="Times New Roman" panose="02020603050405020304" pitchFamily="18" charset="0"/>
              </a:rPr>
              <a:t>orward tracker</a:t>
            </a:r>
          </a:p>
          <a:p>
            <a:r>
              <a:rPr lang="en-GB" sz="2000" dirty="0" smtClean="0">
                <a:solidFill>
                  <a:schemeClr val="tx1"/>
                </a:solidFill>
                <a:latin typeface="Times New Roman" panose="02020603050405020304" pitchFamily="18" charset="0"/>
                <a:cs typeface="Times New Roman" panose="02020603050405020304" pitchFamily="18" charset="0"/>
              </a:rPr>
              <a:t>FTD</a:t>
            </a:r>
            <a:endParaRPr lang="en-GB"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6896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5"/>
          <p:cNvPicPr>
            <a:picLocks noChangeAspect="1" noChangeArrowheads="1"/>
          </p:cNvPicPr>
          <p:nvPr/>
        </p:nvPicPr>
        <p:blipFill>
          <a:blip r:embed="rId2">
            <a:extLst>
              <a:ext uri="{28A0092B-C50C-407E-A947-70E740481C1C}">
                <a14:useLocalDpi xmlns:a14="http://schemas.microsoft.com/office/drawing/2010/main" val="0"/>
              </a:ext>
            </a:extLst>
          </a:blip>
          <a:srcRect l="7962"/>
          <a:stretch>
            <a:fillRect/>
          </a:stretch>
        </p:blipFill>
        <p:spPr bwMode="auto">
          <a:xfrm>
            <a:off x="4356100" y="1339850"/>
            <a:ext cx="47529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75492" name="Rectangle 4"/>
              <p:cNvSpPr>
                <a:spLocks noGrp="1" noChangeArrowheads="1"/>
              </p:cNvSpPr>
              <p:nvPr>
                <p:ph type="title"/>
              </p:nvPr>
            </p:nvSpPr>
            <p:spPr>
              <a:xfrm>
                <a:off x="2411760" y="44624"/>
                <a:ext cx="4759871" cy="597993"/>
              </a:xfrm>
            </p:spPr>
            <p:txBody>
              <a:bodyPr/>
              <a:lstStyle/>
              <a:p>
                <a:pPr algn="l" eaLnBrk="1" hangingPunct="1">
                  <a:defRPr/>
                </a:pPr>
                <a:r>
                  <a:rPr lang="en-GB" dirty="0" smtClean="0"/>
                  <a:t> </a:t>
                </a:r>
                <a:r>
                  <a:rPr lang="en-GB" dirty="0" smtClean="0">
                    <a:latin typeface="Comic Sans MS" pitchFamily="66" charset="0"/>
                  </a:rPr>
                  <a:t>The beginning … </a:t>
                </a:r>
                <a:r>
                  <a:rPr lang="en-US" dirty="0" smtClean="0">
                    <a:latin typeface="Comic Sans MS" pitchFamily="66" charset="0"/>
                  </a:rPr>
                  <a:t>low </a:t>
                </a:r>
                <a14:m>
                  <m:oMath xmlns:m="http://schemas.openxmlformats.org/officeDocument/2006/math">
                    <m:sSub>
                      <m:sSubPr>
                        <m:ctrlPr>
                          <a:rPr lang="en-US" b="1" i="1">
                            <a:solidFill>
                              <a:schemeClr val="accent2"/>
                            </a:solidFill>
                            <a:latin typeface="Cambria Math" panose="02040503050406030204" pitchFamily="18" charset="0"/>
                          </a:rPr>
                        </m:ctrlPr>
                      </m:sSubPr>
                      <m:e>
                        <m:r>
                          <a:rPr lang="en-GB" b="1">
                            <a:solidFill>
                              <a:schemeClr val="accent2"/>
                            </a:solidFill>
                            <a:latin typeface="Cambria Math" panose="02040503050406030204" pitchFamily="18" charset="0"/>
                          </a:rPr>
                          <m:t>𝒙</m:t>
                        </m:r>
                      </m:e>
                      <m:sub>
                        <m:r>
                          <a:rPr lang="en-GB" b="1">
                            <a:solidFill>
                              <a:schemeClr val="accent2"/>
                            </a:solidFill>
                            <a:latin typeface="Cambria Math" panose="02040503050406030204" pitchFamily="18" charset="0"/>
                          </a:rPr>
                          <m:t>𝐁𝐣</m:t>
                        </m:r>
                      </m:sub>
                    </m:sSub>
                  </m:oMath>
                </a14:m>
                <a:endParaRPr lang="en-US" dirty="0" smtClean="0">
                  <a:latin typeface="Comic Sans MS" pitchFamily="66" charset="0"/>
                </a:endParaRPr>
              </a:p>
            </p:txBody>
          </p:sp>
        </mc:Choice>
        <mc:Fallback xmlns="">
          <p:sp>
            <p:nvSpPr>
              <p:cNvPr id="575492" name="Rectangle 4"/>
              <p:cNvSpPr>
                <a:spLocks noGrp="1" noRot="1" noChangeAspect="1" noMove="1" noResize="1" noEditPoints="1" noAdjustHandles="1" noChangeArrowheads="1" noChangeShapeType="1" noTextEdit="1"/>
              </p:cNvSpPr>
              <p:nvPr>
                <p:ph type="title"/>
              </p:nvPr>
            </p:nvSpPr>
            <p:spPr>
              <a:xfrm>
                <a:off x="2411760" y="44624"/>
                <a:ext cx="4759871" cy="597993"/>
              </a:xfrm>
              <a:blipFill>
                <a:blip r:embed="rId3"/>
                <a:stretch>
                  <a:fillRect l="-757" t="-922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605" name="Text Box 8"/>
              <p:cNvSpPr txBox="1">
                <a:spLocks noChangeArrowheads="1"/>
              </p:cNvSpPr>
              <p:nvPr/>
            </p:nvSpPr>
            <p:spPr bwMode="auto">
              <a:xfrm>
                <a:off x="267493" y="1412776"/>
                <a:ext cx="3812262" cy="27890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i="0" dirty="0">
                    <a:cs typeface="Times New Roman" pitchFamily="18" charset="0"/>
                  </a:rPr>
                  <a:t>1993:</a:t>
                </a:r>
                <a:r>
                  <a:rPr lang="en-GB" altLang="en-US" sz="2800" b="1" i="0" dirty="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sharp </a:t>
                </a:r>
                <a:r>
                  <a:rPr lang="en-GB" altLang="en-US" sz="2800" i="0" dirty="0" smtClean="0">
                    <a:cs typeface="Times New Roman" pitchFamily="18" charset="0"/>
                  </a:rPr>
                  <a:t>rise </a:t>
                </a:r>
                <a:r>
                  <a:rPr lang="en-GB" altLang="en-US" sz="2800" i="0" dirty="0">
                    <a:cs typeface="Times New Roman" pitchFamily="18" charset="0"/>
                  </a:rPr>
                  <a:t>of </a:t>
                </a:r>
                <a:endParaRPr lang="en-GB" sz="2800" b="1" dirty="0" smtClean="0">
                  <a:latin typeface="Cambria Math" panose="02040503050406030204" pitchFamily="18" charset="0"/>
                </a:endParaRPr>
              </a:p>
              <a:p>
                <a14:m>
                  <m:oMath xmlns:m="http://schemas.openxmlformats.org/officeDocument/2006/math">
                    <m:r>
                      <a:rPr lang="en-GB" sz="2800" b="1" i="1" smtClean="0">
                        <a:latin typeface="Cambria Math" panose="02040503050406030204" pitchFamily="18" charset="0"/>
                      </a:rPr>
                      <m:t>    </m:t>
                    </m:r>
                    <m:sSub>
                      <m:sSubPr>
                        <m:ctrlPr>
                          <a:rPr lang="en-GB" sz="2800" b="1" i="1">
                            <a:latin typeface="Cambria Math" panose="02040503050406030204" pitchFamily="18" charset="0"/>
                          </a:rPr>
                        </m:ctrlPr>
                      </m:sSubPr>
                      <m:e>
                        <m:r>
                          <a:rPr lang="en-GB" sz="2800" b="1">
                            <a:latin typeface="Cambria Math" panose="02040503050406030204" pitchFamily="18" charset="0"/>
                          </a:rPr>
                          <m:t>𝑭</m:t>
                        </m:r>
                      </m:e>
                      <m:sub>
                        <m:r>
                          <a:rPr lang="en-GB" sz="2800" b="1">
                            <a:latin typeface="Cambria Math" panose="02040503050406030204" pitchFamily="18" charset="0"/>
                          </a:rPr>
                          <m:t>𝟐</m:t>
                        </m:r>
                      </m:sub>
                    </m:sSub>
                    <m:d>
                      <m:dPr>
                        <m:ctrlPr>
                          <a:rPr lang="en-GB" sz="2800" b="1" i="1">
                            <a:latin typeface="Cambria Math" panose="02040503050406030204" pitchFamily="18" charset="0"/>
                          </a:rPr>
                        </m:ctrlPr>
                      </m:dPr>
                      <m:e>
                        <m:sSub>
                          <m:sSubPr>
                            <m:ctrlPr>
                              <a:rPr lang="en-GB" sz="2800" b="1" i="1">
                                <a:latin typeface="Cambria Math" panose="02040503050406030204" pitchFamily="18" charset="0"/>
                              </a:rPr>
                            </m:ctrlPr>
                          </m:sSubPr>
                          <m:e>
                            <m:r>
                              <a:rPr lang="en-GB" sz="2800" b="1">
                                <a:latin typeface="Cambria Math" panose="02040503050406030204" pitchFamily="18" charset="0"/>
                              </a:rPr>
                              <m:t>𝒙</m:t>
                            </m:r>
                          </m:e>
                          <m:sub>
                            <m:r>
                              <a:rPr lang="en-GB" sz="2800" b="1" i="0">
                                <a:latin typeface="Cambria Math" panose="02040503050406030204" pitchFamily="18" charset="0"/>
                              </a:rPr>
                              <m:t>𝐁𝐣</m:t>
                            </m:r>
                          </m:sub>
                        </m:sSub>
                        <m:r>
                          <a:rPr lang="en-GB" sz="2800" b="1">
                            <a:latin typeface="Cambria Math" panose="02040503050406030204" pitchFamily="18" charset="0"/>
                          </a:rPr>
                          <m:t>,</m:t>
                        </m:r>
                        <m:sSup>
                          <m:sSupPr>
                            <m:ctrlPr>
                              <a:rPr lang="en-GB" sz="2800" b="1" i="1">
                                <a:latin typeface="Cambria Math" panose="02040503050406030204" pitchFamily="18" charset="0"/>
                              </a:rPr>
                            </m:ctrlPr>
                          </m:sSupPr>
                          <m:e>
                            <m:r>
                              <a:rPr lang="en-GB" sz="2800" b="1">
                                <a:latin typeface="Cambria Math" panose="02040503050406030204" pitchFamily="18" charset="0"/>
                              </a:rPr>
                              <m:t>𝑸</m:t>
                            </m:r>
                          </m:e>
                          <m:sup>
                            <m:r>
                              <a:rPr lang="en-GB" sz="2800" b="1">
                                <a:latin typeface="Cambria Math" panose="02040503050406030204" pitchFamily="18" charset="0"/>
                              </a:rPr>
                              <m:t>𝟐</m:t>
                            </m:r>
                          </m:sup>
                        </m:sSup>
                      </m:e>
                    </m:d>
                  </m:oMath>
                </a14:m>
                <a:r>
                  <a:rPr lang="en-GB" altLang="en-US" sz="2800" i="0" dirty="0" smtClean="0">
                    <a:cs typeface="Times New Roman" pitchFamily="18" charset="0"/>
                  </a:rPr>
                  <a:t> at</a:t>
                </a:r>
                <a:r>
                  <a:rPr lang="en-GB" altLang="en-US" sz="2800" i="0" dirty="0">
                    <a:cs typeface="Times New Roman" pitchFamily="18" charset="0"/>
                  </a:rPr>
                  <a:t> </a:t>
                </a:r>
                <a:r>
                  <a:rPr lang="en-GB" altLang="en-US" sz="2800" i="0" dirty="0" smtClean="0">
                    <a:cs typeface="Times New Roman" pitchFamily="18" charset="0"/>
                  </a:rPr>
                  <a:t>low </a:t>
                </a:r>
              </a:p>
              <a:p>
                <a:r>
                  <a:rPr lang="en-GB" sz="2800" b="1" i="0" dirty="0">
                    <a:cs typeface="Times New Roman" pitchFamily="18" charset="0"/>
                  </a:rPr>
                  <a:t> </a:t>
                </a:r>
                <a:r>
                  <a:rPr lang="en-GB" sz="2800" b="1" i="0" dirty="0" smtClean="0">
                    <a:cs typeface="Times New Roman" pitchFamily="18" charset="0"/>
                  </a:rPr>
                  <a:t> </a:t>
                </a:r>
                <a14:m>
                  <m:oMath xmlns:m="http://schemas.openxmlformats.org/officeDocument/2006/math">
                    <m:sSub>
                      <m:sSubPr>
                        <m:ctrlPr>
                          <a:rPr lang="en-GB" sz="2800" b="1" i="1">
                            <a:latin typeface="Cambria Math" panose="02040503050406030204" pitchFamily="18" charset="0"/>
                          </a:rPr>
                        </m:ctrlPr>
                      </m:sSubPr>
                      <m:e>
                        <m:r>
                          <a:rPr lang="en-GB" sz="2800" b="1">
                            <a:latin typeface="Cambria Math" panose="02040503050406030204" pitchFamily="18" charset="0"/>
                          </a:rPr>
                          <m:t>𝒙</m:t>
                        </m:r>
                      </m:e>
                      <m:sub>
                        <m:r>
                          <a:rPr lang="en-GB" sz="2800" b="1" i="0">
                            <a:latin typeface="Cambria Math" panose="02040503050406030204" pitchFamily="18" charset="0"/>
                          </a:rPr>
                          <m:t>𝐁𝐣</m:t>
                        </m:r>
                      </m:sub>
                    </m:sSub>
                    <m:r>
                      <a:rPr lang="en-GB" sz="2800" b="1" i="1" smtClean="0">
                        <a:latin typeface="Cambria Math" panose="02040503050406030204" pitchFamily="18" charset="0"/>
                      </a:rPr>
                      <m:t>&lt;</m:t>
                    </m:r>
                    <m:r>
                      <a:rPr lang="en-GB" sz="2800" b="0" i="1" smtClean="0">
                        <a:latin typeface="Cambria Math" panose="02040503050406030204" pitchFamily="18" charset="0"/>
                      </a:rPr>
                      <m:t>0.01</m:t>
                    </m:r>
                  </m:oMath>
                </a14:m>
                <a:endParaRPr lang="en-GB" altLang="en-US" sz="900" i="0" dirty="0" smtClean="0">
                  <a:cs typeface="Times New Roman" pitchFamily="18" charset="0"/>
                </a:endParaRPr>
              </a:p>
              <a:p>
                <a:r>
                  <a:rPr lang="en-GB" altLang="en-US" sz="2800" i="0" dirty="0" smtClean="0">
                    <a:cs typeface="Times New Roman" pitchFamily="18" charset="0"/>
                  </a:rPr>
                  <a:t>  </a:t>
                </a:r>
                <a:r>
                  <a:rPr lang="en-GB" altLang="en-US" sz="2800" i="0" dirty="0" smtClean="0">
                    <a:solidFill>
                      <a:srgbClr val="FF0000"/>
                    </a:solidFill>
                    <a:cs typeface="Times New Roman" pitchFamily="18" charset="0"/>
                  </a:rPr>
                  <a:t> </a:t>
                </a:r>
                <a:r>
                  <a:rPr lang="en-GB" altLang="en-US" sz="2800" i="0" dirty="0" smtClean="0">
                    <a:cs typeface="Times New Roman" pitchFamily="18" charset="0"/>
                  </a:rPr>
                  <a:t> proton mass is the </a:t>
                </a:r>
              </a:p>
              <a:p>
                <a:r>
                  <a:rPr lang="en-GB" altLang="en-US" sz="2800" i="0" dirty="0">
                    <a:cs typeface="Times New Roman" pitchFamily="18" charset="0"/>
                  </a:rPr>
                  <a:t> </a:t>
                </a:r>
                <a:r>
                  <a:rPr lang="en-GB" altLang="en-US" sz="2800" i="0" dirty="0" smtClean="0">
                    <a:cs typeface="Times New Roman" pitchFamily="18" charset="0"/>
                  </a:rPr>
                  <a:t>   (non-abelian) gauge</a:t>
                </a:r>
              </a:p>
              <a:p>
                <a:r>
                  <a:rPr lang="en-GB" altLang="en-US" sz="2800" i="0" dirty="0">
                    <a:cs typeface="Times New Roman" pitchFamily="18" charset="0"/>
                  </a:rPr>
                  <a:t> </a:t>
                </a:r>
                <a:r>
                  <a:rPr lang="en-GB" altLang="en-US" sz="2800" i="0" dirty="0" smtClean="0">
                    <a:cs typeface="Times New Roman" pitchFamily="18" charset="0"/>
                  </a:rPr>
                  <a:t>   field of QCD</a:t>
                </a:r>
                <a:endParaRPr lang="en-GB" altLang="en-US" sz="2800" dirty="0"/>
              </a:p>
            </p:txBody>
          </p:sp>
        </mc:Choice>
        <mc:Fallback xmlns="">
          <p:sp>
            <p:nvSpPr>
              <p:cNvPr id="25605" name="Text Box 8"/>
              <p:cNvSpPr txBox="1">
                <a:spLocks noRot="1" noChangeAspect="1" noMove="1" noResize="1" noEditPoints="1" noAdjustHandles="1" noChangeArrowheads="1" noChangeShapeType="1" noTextEdit="1"/>
              </p:cNvSpPr>
              <p:nvPr/>
            </p:nvSpPr>
            <p:spPr bwMode="auto">
              <a:xfrm>
                <a:off x="267493" y="1412776"/>
                <a:ext cx="3812262" cy="2789033"/>
              </a:xfrm>
              <a:prstGeom prst="rect">
                <a:avLst/>
              </a:prstGeom>
              <a:blipFill>
                <a:blip r:embed="rId4"/>
                <a:stretch>
                  <a:fillRect l="-3360" t="-2407" r="-2240" b="-52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575514" name="Picture 26" descr="dis_ladder"/>
          <p:cNvPicPr>
            <a:picLocks noChangeAspect="1" noChangeArrowheads="1"/>
          </p:cNvPicPr>
          <p:nvPr/>
        </p:nvPicPr>
        <p:blipFill>
          <a:blip r:embed="rId5"/>
          <a:srcRect t="10951" b="27272"/>
          <a:stretch>
            <a:fillRect/>
          </a:stretch>
        </p:blipFill>
        <p:spPr bwMode="auto">
          <a:xfrm>
            <a:off x="106363" y="4248621"/>
            <a:ext cx="1250950" cy="1439863"/>
          </a:xfrm>
          <a:prstGeom prst="rect">
            <a:avLst/>
          </a:prstGeom>
          <a:noFill/>
          <a:effectLst>
            <a:outerShdw dist="107763" dir="2700000" algn="ctr" rotWithShape="0">
              <a:srgbClr val="808080">
                <a:alpha val="50000"/>
              </a:srgbClr>
            </a:outerShdw>
          </a:effectLst>
        </p:spPr>
      </p:pic>
      <p:pic>
        <p:nvPicPr>
          <p:cNvPr id="575515" name="Picture 27" descr="DIS"/>
          <p:cNvPicPr>
            <a:picLocks noChangeAspect="1" noChangeArrowheads="1"/>
          </p:cNvPicPr>
          <p:nvPr/>
        </p:nvPicPr>
        <p:blipFill>
          <a:blip r:embed="rId6"/>
          <a:srcRect l="8430" t="82413" r="11459"/>
          <a:stretch>
            <a:fillRect/>
          </a:stretch>
        </p:blipFill>
        <p:spPr bwMode="auto">
          <a:xfrm>
            <a:off x="34925" y="5688484"/>
            <a:ext cx="1296988" cy="296862"/>
          </a:xfrm>
          <a:prstGeom prst="rect">
            <a:avLst/>
          </a:prstGeom>
          <a:noFill/>
          <a:effectLst>
            <a:outerShdw dist="107763" dir="2700000" algn="ctr" rotWithShape="0">
              <a:srgbClr val="808080">
                <a:alpha val="50000"/>
              </a:srgbClr>
            </a:outerShdw>
          </a:effectLst>
        </p:spPr>
      </p:pic>
      <mc:AlternateContent xmlns:mc="http://schemas.openxmlformats.org/markup-compatibility/2006" xmlns:a14="http://schemas.microsoft.com/office/drawing/2010/main">
        <mc:Choice Requires="a14">
          <p:sp>
            <p:nvSpPr>
              <p:cNvPr id="25608" name="Rectangle 28"/>
              <p:cNvSpPr>
                <a:spLocks noChangeArrowheads="1"/>
              </p:cNvSpPr>
              <p:nvPr/>
            </p:nvSpPr>
            <p:spPr bwMode="auto">
              <a:xfrm>
                <a:off x="202007" y="4666562"/>
                <a:ext cx="646266" cy="49622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14:m>
                  <m:oMathPara xmlns:m="http://schemas.openxmlformats.org/officeDocument/2006/math">
                    <m:oMathParaPr>
                      <m:jc m:val="centerGroup"/>
                    </m:oMathParaPr>
                    <m:oMath xmlns:m="http://schemas.openxmlformats.org/officeDocument/2006/math">
                      <m:sSub>
                        <m:sSubPr>
                          <m:ctrlPr>
                            <a:rPr lang="en-GB" sz="2400" b="1" i="1">
                              <a:latin typeface="Cambria Math" panose="02040503050406030204" pitchFamily="18" charset="0"/>
                            </a:rPr>
                          </m:ctrlPr>
                        </m:sSubPr>
                        <m:e>
                          <m:r>
                            <a:rPr lang="en-GB" sz="2400" b="1">
                              <a:latin typeface="Cambria Math" panose="02040503050406030204" pitchFamily="18" charset="0"/>
                            </a:rPr>
                            <m:t>𝒙</m:t>
                          </m:r>
                        </m:e>
                        <m:sub>
                          <m:r>
                            <a:rPr lang="en-GB" sz="2400" b="1" i="0">
                              <a:latin typeface="Cambria Math" panose="02040503050406030204" pitchFamily="18" charset="0"/>
                            </a:rPr>
                            <m:t>𝐁𝐣</m:t>
                          </m:r>
                        </m:sub>
                      </m:sSub>
                    </m:oMath>
                  </m:oMathPara>
                </a14:m>
                <a:endParaRPr lang="en-GB" altLang="en-US" sz="2400" b="1" i="0" baseline="-25000" dirty="0">
                  <a:latin typeface="Times" pitchFamily="18" charset="0"/>
                </a:endParaRPr>
              </a:p>
            </p:txBody>
          </p:sp>
        </mc:Choice>
        <mc:Fallback xmlns="">
          <p:sp>
            <p:nvSpPr>
              <p:cNvPr id="25608" name="Rectangle 28"/>
              <p:cNvSpPr>
                <a:spLocks noRot="1" noChangeAspect="1" noMove="1" noResize="1" noEditPoints="1" noAdjustHandles="1" noChangeArrowheads="1" noChangeShapeType="1" noTextEdit="1"/>
              </p:cNvSpPr>
              <p:nvPr/>
            </p:nvSpPr>
            <p:spPr bwMode="auto">
              <a:xfrm>
                <a:off x="202007" y="4666562"/>
                <a:ext cx="646266" cy="496226"/>
              </a:xfrm>
              <a:prstGeom prst="rect">
                <a:avLst/>
              </a:prstGeom>
              <a:blipFill>
                <a:blip r:embed="rId7"/>
                <a:stretch>
                  <a:fillRect b="-111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609" name="Rectangle 29"/>
              <p:cNvSpPr>
                <a:spLocks noChangeArrowheads="1"/>
              </p:cNvSpPr>
              <p:nvPr/>
            </p:nvSpPr>
            <p:spPr bwMode="auto">
              <a:xfrm>
                <a:off x="179714" y="4365104"/>
                <a:ext cx="647870" cy="470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14:m>
                  <m:oMathPara xmlns:m="http://schemas.openxmlformats.org/officeDocument/2006/math">
                    <m:oMathParaPr>
                      <m:jc m:val="centerGroup"/>
                    </m:oMathParaPr>
                    <m:oMath xmlns:m="http://schemas.openxmlformats.org/officeDocument/2006/math">
                      <m:sSup>
                        <m:sSupPr>
                          <m:ctrlPr>
                            <a:rPr lang="en-GB" sz="2400" b="1" i="1">
                              <a:latin typeface="Cambria Math" panose="02040503050406030204" pitchFamily="18" charset="0"/>
                            </a:rPr>
                          </m:ctrlPr>
                        </m:sSupPr>
                        <m:e>
                          <m:r>
                            <a:rPr lang="en-GB" sz="2400" b="1">
                              <a:latin typeface="Cambria Math" panose="02040503050406030204" pitchFamily="18" charset="0"/>
                            </a:rPr>
                            <m:t>𝑸</m:t>
                          </m:r>
                        </m:e>
                        <m:sup>
                          <m:r>
                            <a:rPr lang="en-GB" sz="2400" b="1">
                              <a:latin typeface="Cambria Math" panose="02040503050406030204" pitchFamily="18" charset="0"/>
                            </a:rPr>
                            <m:t>𝟐</m:t>
                          </m:r>
                        </m:sup>
                      </m:sSup>
                    </m:oMath>
                  </m:oMathPara>
                </a14:m>
                <a:endParaRPr lang="en-GB" altLang="en-US" sz="2400" b="1" i="0" baseline="30000" dirty="0"/>
              </a:p>
            </p:txBody>
          </p:sp>
        </mc:Choice>
        <mc:Fallback xmlns="">
          <p:sp>
            <p:nvSpPr>
              <p:cNvPr id="25609" name="Rectangle 29"/>
              <p:cNvSpPr>
                <a:spLocks noRot="1" noChangeAspect="1" noMove="1" noResize="1" noEditPoints="1" noAdjustHandles="1" noChangeArrowheads="1" noChangeShapeType="1" noTextEdit="1"/>
              </p:cNvSpPr>
              <p:nvPr/>
            </p:nvSpPr>
            <p:spPr bwMode="auto">
              <a:xfrm>
                <a:off x="179714" y="4365104"/>
                <a:ext cx="647870" cy="470000"/>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575518" name="Picture 30" descr="dis_ladder"/>
          <p:cNvPicPr>
            <a:picLocks noChangeAspect="1" noChangeArrowheads="1"/>
          </p:cNvPicPr>
          <p:nvPr/>
        </p:nvPicPr>
        <p:blipFill>
          <a:blip r:embed="rId5"/>
          <a:srcRect t="10951" b="27272"/>
          <a:stretch>
            <a:fillRect/>
          </a:stretch>
        </p:blipFill>
        <p:spPr bwMode="auto">
          <a:xfrm>
            <a:off x="1354138" y="4248621"/>
            <a:ext cx="1314450" cy="1512888"/>
          </a:xfrm>
          <a:prstGeom prst="rect">
            <a:avLst/>
          </a:prstGeom>
          <a:noFill/>
          <a:effectLst>
            <a:outerShdw dist="107763" dir="2700000" algn="ctr" rotWithShape="0">
              <a:srgbClr val="808080">
                <a:alpha val="50000"/>
              </a:srgbClr>
            </a:outerShdw>
          </a:effectLst>
        </p:spPr>
      </p:pic>
      <p:pic>
        <p:nvPicPr>
          <p:cNvPr id="575519" name="Picture 31" descr="DIS"/>
          <p:cNvPicPr>
            <a:picLocks noChangeAspect="1" noChangeArrowheads="1"/>
          </p:cNvPicPr>
          <p:nvPr/>
        </p:nvPicPr>
        <p:blipFill>
          <a:blip r:embed="rId6"/>
          <a:srcRect l="8430" t="82413" r="11459"/>
          <a:stretch>
            <a:fillRect/>
          </a:stretch>
        </p:blipFill>
        <p:spPr bwMode="auto">
          <a:xfrm>
            <a:off x="1330325" y="5688484"/>
            <a:ext cx="1319213" cy="301625"/>
          </a:xfrm>
          <a:prstGeom prst="rect">
            <a:avLst/>
          </a:prstGeom>
          <a:noFill/>
          <a:effectLst>
            <a:outerShdw dist="107763" dir="2700000" algn="ctr" rotWithShape="0">
              <a:srgbClr val="808080">
                <a:alpha val="50000"/>
              </a:srgbClr>
            </a:outerShdw>
          </a:effectLst>
        </p:spPr>
      </p:pic>
      <p:grpSp>
        <p:nvGrpSpPr>
          <p:cNvPr id="25612" name="Group 34"/>
          <p:cNvGrpSpPr>
            <a:grpSpLocks/>
          </p:cNvGrpSpPr>
          <p:nvPr/>
        </p:nvGrpSpPr>
        <p:grpSpPr bwMode="auto">
          <a:xfrm rot="5279763">
            <a:off x="2288382" y="5237336"/>
            <a:ext cx="71438" cy="504825"/>
            <a:chOff x="2065" y="2065"/>
            <a:chExt cx="192" cy="672"/>
          </a:xfrm>
        </p:grpSpPr>
        <p:sp>
          <p:nvSpPr>
            <p:cNvPr id="25646" name="Arc 35"/>
            <p:cNvSpPr>
              <a:spLocks/>
            </p:cNvSpPr>
            <p:nvPr/>
          </p:nvSpPr>
          <p:spPr bwMode="auto">
            <a:xfrm rot="-5400000">
              <a:off x="2017" y="2497"/>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47" name="Arc 36"/>
            <p:cNvSpPr>
              <a:spLocks/>
            </p:cNvSpPr>
            <p:nvPr/>
          </p:nvSpPr>
          <p:spPr bwMode="auto">
            <a:xfrm rot="-5400000">
              <a:off x="2161" y="2448"/>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48" name="Arc 37"/>
            <p:cNvSpPr>
              <a:spLocks/>
            </p:cNvSpPr>
            <p:nvPr/>
          </p:nvSpPr>
          <p:spPr bwMode="auto">
            <a:xfrm rot="-5400000">
              <a:off x="2017" y="2401"/>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49" name="Arc 38"/>
            <p:cNvSpPr>
              <a:spLocks/>
            </p:cNvSpPr>
            <p:nvPr/>
          </p:nvSpPr>
          <p:spPr bwMode="auto">
            <a:xfrm rot="-5400000">
              <a:off x="2161" y="2352"/>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50" name="Arc 39"/>
            <p:cNvSpPr>
              <a:spLocks/>
            </p:cNvSpPr>
            <p:nvPr/>
          </p:nvSpPr>
          <p:spPr bwMode="auto">
            <a:xfrm rot="-5400000">
              <a:off x="2017" y="2305"/>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51" name="Arc 40"/>
            <p:cNvSpPr>
              <a:spLocks/>
            </p:cNvSpPr>
            <p:nvPr/>
          </p:nvSpPr>
          <p:spPr bwMode="auto">
            <a:xfrm rot="-5400000">
              <a:off x="2161" y="2256"/>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52" name="Arc 41"/>
            <p:cNvSpPr>
              <a:spLocks/>
            </p:cNvSpPr>
            <p:nvPr/>
          </p:nvSpPr>
          <p:spPr bwMode="auto">
            <a:xfrm rot="-5400000">
              <a:off x="2017" y="2209"/>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53" name="Arc 42"/>
            <p:cNvSpPr>
              <a:spLocks/>
            </p:cNvSpPr>
            <p:nvPr/>
          </p:nvSpPr>
          <p:spPr bwMode="auto">
            <a:xfrm rot="-5400000">
              <a:off x="2161" y="2160"/>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54" name="Arc 43"/>
            <p:cNvSpPr>
              <a:spLocks/>
            </p:cNvSpPr>
            <p:nvPr/>
          </p:nvSpPr>
          <p:spPr bwMode="auto">
            <a:xfrm rot="-5400000">
              <a:off x="2017" y="259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55" name="Arc 44"/>
            <p:cNvSpPr>
              <a:spLocks/>
            </p:cNvSpPr>
            <p:nvPr/>
          </p:nvSpPr>
          <p:spPr bwMode="auto">
            <a:xfrm rot="-5400000">
              <a:off x="2161" y="2544"/>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56" name="Arc 45"/>
            <p:cNvSpPr>
              <a:spLocks/>
            </p:cNvSpPr>
            <p:nvPr/>
          </p:nvSpPr>
          <p:spPr bwMode="auto">
            <a:xfrm rot="-5400000">
              <a:off x="2017" y="211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25615" name="Text Box 77"/>
          <p:cNvSpPr txBox="1">
            <a:spLocks noChangeArrowheads="1"/>
          </p:cNvSpPr>
          <p:nvPr/>
        </p:nvSpPr>
        <p:spPr bwMode="auto">
          <a:xfrm>
            <a:off x="1355725" y="4610571"/>
            <a:ext cx="5508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r>
              <a:rPr lang="en-GB" altLang="en-US" sz="6000" i="0"/>
              <a:t>+</a:t>
            </a:r>
            <a:endParaRPr lang="en-US" altLang="en-US" sz="6000" i="0"/>
          </a:p>
        </p:txBody>
      </p:sp>
      <p:pic>
        <p:nvPicPr>
          <p:cNvPr id="575568" name="Picture 80" descr="dis_ladder"/>
          <p:cNvPicPr>
            <a:picLocks noChangeAspect="1" noChangeArrowheads="1"/>
          </p:cNvPicPr>
          <p:nvPr/>
        </p:nvPicPr>
        <p:blipFill>
          <a:blip r:embed="rId5"/>
          <a:srcRect t="10951" b="27272"/>
          <a:stretch>
            <a:fillRect/>
          </a:stretch>
        </p:blipFill>
        <p:spPr bwMode="auto">
          <a:xfrm>
            <a:off x="2578100" y="4248621"/>
            <a:ext cx="1314450" cy="1512888"/>
          </a:xfrm>
          <a:prstGeom prst="rect">
            <a:avLst/>
          </a:prstGeom>
          <a:noFill/>
          <a:effectLst>
            <a:outerShdw dist="107763" dir="2700000" algn="ctr" rotWithShape="0">
              <a:srgbClr val="808080">
                <a:alpha val="50000"/>
              </a:srgbClr>
            </a:outerShdw>
          </a:effectLst>
        </p:spPr>
      </p:pic>
      <p:pic>
        <p:nvPicPr>
          <p:cNvPr id="575569" name="Picture 81" descr="DIS"/>
          <p:cNvPicPr>
            <a:picLocks noChangeAspect="1" noChangeArrowheads="1"/>
          </p:cNvPicPr>
          <p:nvPr/>
        </p:nvPicPr>
        <p:blipFill>
          <a:blip r:embed="rId6"/>
          <a:srcRect l="8430" t="82413" r="11459"/>
          <a:stretch>
            <a:fillRect/>
          </a:stretch>
        </p:blipFill>
        <p:spPr bwMode="auto">
          <a:xfrm>
            <a:off x="2554288" y="5688484"/>
            <a:ext cx="1319212" cy="301625"/>
          </a:xfrm>
          <a:prstGeom prst="rect">
            <a:avLst/>
          </a:prstGeom>
          <a:noFill/>
          <a:effectLst>
            <a:outerShdw dist="107763" dir="2700000" algn="ctr" rotWithShape="0">
              <a:srgbClr val="808080">
                <a:alpha val="50000"/>
              </a:srgbClr>
            </a:outerShdw>
          </a:effectLst>
        </p:spPr>
      </p:pic>
      <p:grpSp>
        <p:nvGrpSpPr>
          <p:cNvPr id="25618" name="Group 82"/>
          <p:cNvGrpSpPr>
            <a:grpSpLocks/>
          </p:cNvGrpSpPr>
          <p:nvPr/>
        </p:nvGrpSpPr>
        <p:grpSpPr bwMode="auto">
          <a:xfrm rot="5279763">
            <a:off x="3512344" y="5257477"/>
            <a:ext cx="71438" cy="504825"/>
            <a:chOff x="2065" y="2065"/>
            <a:chExt cx="192" cy="672"/>
          </a:xfrm>
        </p:grpSpPr>
        <p:sp>
          <p:nvSpPr>
            <p:cNvPr id="25635" name="Arc 83"/>
            <p:cNvSpPr>
              <a:spLocks/>
            </p:cNvSpPr>
            <p:nvPr/>
          </p:nvSpPr>
          <p:spPr bwMode="auto">
            <a:xfrm rot="-5400000">
              <a:off x="2017" y="2497"/>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36" name="Arc 84"/>
            <p:cNvSpPr>
              <a:spLocks/>
            </p:cNvSpPr>
            <p:nvPr/>
          </p:nvSpPr>
          <p:spPr bwMode="auto">
            <a:xfrm rot="-5400000">
              <a:off x="2161" y="2448"/>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37" name="Arc 85"/>
            <p:cNvSpPr>
              <a:spLocks/>
            </p:cNvSpPr>
            <p:nvPr/>
          </p:nvSpPr>
          <p:spPr bwMode="auto">
            <a:xfrm rot="-5400000">
              <a:off x="2017" y="2401"/>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38" name="Arc 86"/>
            <p:cNvSpPr>
              <a:spLocks/>
            </p:cNvSpPr>
            <p:nvPr/>
          </p:nvSpPr>
          <p:spPr bwMode="auto">
            <a:xfrm rot="-5400000">
              <a:off x="2161" y="2352"/>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39" name="Arc 87"/>
            <p:cNvSpPr>
              <a:spLocks/>
            </p:cNvSpPr>
            <p:nvPr/>
          </p:nvSpPr>
          <p:spPr bwMode="auto">
            <a:xfrm rot="-5400000">
              <a:off x="2017" y="2305"/>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40" name="Arc 88"/>
            <p:cNvSpPr>
              <a:spLocks/>
            </p:cNvSpPr>
            <p:nvPr/>
          </p:nvSpPr>
          <p:spPr bwMode="auto">
            <a:xfrm rot="-5400000">
              <a:off x="2161" y="2256"/>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41" name="Arc 89"/>
            <p:cNvSpPr>
              <a:spLocks/>
            </p:cNvSpPr>
            <p:nvPr/>
          </p:nvSpPr>
          <p:spPr bwMode="auto">
            <a:xfrm rot="-5400000">
              <a:off x="2017" y="2209"/>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42" name="Arc 90"/>
            <p:cNvSpPr>
              <a:spLocks/>
            </p:cNvSpPr>
            <p:nvPr/>
          </p:nvSpPr>
          <p:spPr bwMode="auto">
            <a:xfrm rot="-5400000">
              <a:off x="2161" y="2160"/>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43" name="Arc 91"/>
            <p:cNvSpPr>
              <a:spLocks/>
            </p:cNvSpPr>
            <p:nvPr/>
          </p:nvSpPr>
          <p:spPr bwMode="auto">
            <a:xfrm rot="-5400000">
              <a:off x="2017" y="259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44" name="Arc 92"/>
            <p:cNvSpPr>
              <a:spLocks/>
            </p:cNvSpPr>
            <p:nvPr/>
          </p:nvSpPr>
          <p:spPr bwMode="auto">
            <a:xfrm rot="-5400000">
              <a:off x="2161" y="2544"/>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45" name="Arc 93"/>
            <p:cNvSpPr>
              <a:spLocks/>
            </p:cNvSpPr>
            <p:nvPr/>
          </p:nvSpPr>
          <p:spPr bwMode="auto">
            <a:xfrm rot="-5400000">
              <a:off x="2017" y="211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25620" name="Text Box 95"/>
          <p:cNvSpPr txBox="1">
            <a:spLocks noChangeArrowheads="1"/>
          </p:cNvSpPr>
          <p:nvPr/>
        </p:nvSpPr>
        <p:spPr bwMode="auto">
          <a:xfrm>
            <a:off x="2579688" y="4610571"/>
            <a:ext cx="5508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r>
              <a:rPr lang="en-GB" altLang="en-US" sz="6000" i="0"/>
              <a:t>+</a:t>
            </a:r>
            <a:endParaRPr lang="en-US" altLang="en-US" sz="6000" i="0"/>
          </a:p>
        </p:txBody>
      </p:sp>
      <p:grpSp>
        <p:nvGrpSpPr>
          <p:cNvPr id="25621" name="Group 96"/>
          <p:cNvGrpSpPr>
            <a:grpSpLocks/>
          </p:cNvGrpSpPr>
          <p:nvPr/>
        </p:nvGrpSpPr>
        <p:grpSpPr bwMode="auto">
          <a:xfrm rot="5279763">
            <a:off x="3491707" y="5039990"/>
            <a:ext cx="71437" cy="504825"/>
            <a:chOff x="2065" y="2065"/>
            <a:chExt cx="192" cy="672"/>
          </a:xfrm>
        </p:grpSpPr>
        <p:sp>
          <p:nvSpPr>
            <p:cNvPr id="25624" name="Arc 97"/>
            <p:cNvSpPr>
              <a:spLocks/>
            </p:cNvSpPr>
            <p:nvPr/>
          </p:nvSpPr>
          <p:spPr bwMode="auto">
            <a:xfrm rot="-5400000">
              <a:off x="2017" y="2497"/>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25" name="Arc 98"/>
            <p:cNvSpPr>
              <a:spLocks/>
            </p:cNvSpPr>
            <p:nvPr/>
          </p:nvSpPr>
          <p:spPr bwMode="auto">
            <a:xfrm rot="-5400000">
              <a:off x="2161" y="2448"/>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26" name="Arc 99"/>
            <p:cNvSpPr>
              <a:spLocks/>
            </p:cNvSpPr>
            <p:nvPr/>
          </p:nvSpPr>
          <p:spPr bwMode="auto">
            <a:xfrm rot="-5400000">
              <a:off x="2017" y="2401"/>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27" name="Arc 100"/>
            <p:cNvSpPr>
              <a:spLocks/>
            </p:cNvSpPr>
            <p:nvPr/>
          </p:nvSpPr>
          <p:spPr bwMode="auto">
            <a:xfrm rot="-5400000">
              <a:off x="2161" y="2352"/>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28" name="Arc 101"/>
            <p:cNvSpPr>
              <a:spLocks/>
            </p:cNvSpPr>
            <p:nvPr/>
          </p:nvSpPr>
          <p:spPr bwMode="auto">
            <a:xfrm rot="-5400000">
              <a:off x="2017" y="2305"/>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29" name="Arc 102"/>
            <p:cNvSpPr>
              <a:spLocks/>
            </p:cNvSpPr>
            <p:nvPr/>
          </p:nvSpPr>
          <p:spPr bwMode="auto">
            <a:xfrm rot="-5400000">
              <a:off x="2161" y="2256"/>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30" name="Arc 103"/>
            <p:cNvSpPr>
              <a:spLocks/>
            </p:cNvSpPr>
            <p:nvPr/>
          </p:nvSpPr>
          <p:spPr bwMode="auto">
            <a:xfrm rot="-5400000">
              <a:off x="2017" y="2209"/>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31" name="Arc 104"/>
            <p:cNvSpPr>
              <a:spLocks/>
            </p:cNvSpPr>
            <p:nvPr/>
          </p:nvSpPr>
          <p:spPr bwMode="auto">
            <a:xfrm rot="-5400000">
              <a:off x="2161" y="2160"/>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32" name="Arc 105"/>
            <p:cNvSpPr>
              <a:spLocks/>
            </p:cNvSpPr>
            <p:nvPr/>
          </p:nvSpPr>
          <p:spPr bwMode="auto">
            <a:xfrm rot="-5400000">
              <a:off x="2017" y="259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33" name="Arc 106"/>
            <p:cNvSpPr>
              <a:spLocks/>
            </p:cNvSpPr>
            <p:nvPr/>
          </p:nvSpPr>
          <p:spPr bwMode="auto">
            <a:xfrm rot="-5400000">
              <a:off x="2161" y="2544"/>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634" name="Arc 107"/>
            <p:cNvSpPr>
              <a:spLocks/>
            </p:cNvSpPr>
            <p:nvPr/>
          </p:nvSpPr>
          <p:spPr bwMode="auto">
            <a:xfrm rot="-5400000">
              <a:off x="2017" y="211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25622" name="Text Box 108"/>
          <p:cNvSpPr txBox="1">
            <a:spLocks noChangeArrowheads="1"/>
          </p:cNvSpPr>
          <p:nvPr/>
        </p:nvSpPr>
        <p:spPr bwMode="auto">
          <a:xfrm>
            <a:off x="3803650" y="4680421"/>
            <a:ext cx="550863" cy="1006475"/>
          </a:xfrm>
          <a:prstGeom prst="rect">
            <a:avLst/>
          </a:prstGeom>
          <a:solidFill>
            <a:schemeClr val="bg1"/>
          </a:solidFill>
          <a:ln>
            <a:noFill/>
          </a:ln>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r>
              <a:rPr lang="en-GB" altLang="en-US" sz="6000" i="0"/>
              <a:t>+</a:t>
            </a:r>
            <a:endParaRPr lang="en-US" altLang="en-US" sz="6000" i="0"/>
          </a:p>
        </p:txBody>
      </p:sp>
      <mc:AlternateContent xmlns:mc="http://schemas.openxmlformats.org/markup-compatibility/2006" xmlns:a14="http://schemas.microsoft.com/office/drawing/2010/main">
        <mc:Choice Requires="a14">
          <p:sp>
            <p:nvSpPr>
              <p:cNvPr id="25623" name="Text Box 109"/>
              <p:cNvSpPr txBox="1">
                <a:spLocks noChangeArrowheads="1"/>
              </p:cNvSpPr>
              <p:nvPr/>
            </p:nvSpPr>
            <p:spPr bwMode="auto">
              <a:xfrm>
                <a:off x="4572000" y="1568847"/>
                <a:ext cx="690061" cy="5132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14:m>
                  <m:oMathPara xmlns:m="http://schemas.openxmlformats.org/officeDocument/2006/math">
                    <m:oMathParaPr>
                      <m:jc m:val="centerGroup"/>
                    </m:oMathParaPr>
                    <m:oMath xmlns:m="http://schemas.openxmlformats.org/officeDocument/2006/math">
                      <m:sSub>
                        <m:sSubPr>
                          <m:ctrlPr>
                            <a:rPr lang="en-GB" sz="2800" b="1" i="1">
                              <a:latin typeface="Cambria Math" panose="02040503050406030204" pitchFamily="18" charset="0"/>
                            </a:rPr>
                          </m:ctrlPr>
                        </m:sSubPr>
                        <m:e>
                          <m:r>
                            <a:rPr lang="en-GB" sz="2800" b="1">
                              <a:latin typeface="Cambria Math" panose="02040503050406030204" pitchFamily="18" charset="0"/>
                            </a:rPr>
                            <m:t>𝑭</m:t>
                          </m:r>
                        </m:e>
                        <m:sub>
                          <m:r>
                            <a:rPr lang="en-GB" sz="2800" b="1">
                              <a:latin typeface="Cambria Math" panose="02040503050406030204" pitchFamily="18" charset="0"/>
                            </a:rPr>
                            <m:t>𝟐</m:t>
                          </m:r>
                        </m:sub>
                      </m:sSub>
                    </m:oMath>
                  </m:oMathPara>
                </a14:m>
                <a:endParaRPr lang="en-GB" altLang="en-US" sz="2800" b="1" i="0" baseline="-25000" dirty="0">
                  <a:cs typeface="Times New Roman" pitchFamily="18" charset="0"/>
                </a:endParaRPr>
              </a:p>
            </p:txBody>
          </p:sp>
        </mc:Choice>
        <mc:Fallback xmlns="">
          <p:sp>
            <p:nvSpPr>
              <p:cNvPr id="25623" name="Text Box 109"/>
              <p:cNvSpPr txBox="1">
                <a:spLocks noRot="1" noChangeAspect="1" noMove="1" noResize="1" noEditPoints="1" noAdjustHandles="1" noChangeArrowheads="1" noChangeShapeType="1" noTextEdit="1"/>
              </p:cNvSpPr>
              <p:nvPr/>
            </p:nvSpPr>
            <p:spPr bwMode="auto">
              <a:xfrm>
                <a:off x="4572000" y="1568847"/>
                <a:ext cx="690061" cy="513282"/>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58" name="Text Box 62"/>
          <p:cNvSpPr txBox="1">
            <a:spLocks noChangeArrowheads="1"/>
          </p:cNvSpPr>
          <p:nvPr/>
        </p:nvSpPr>
        <p:spPr bwMode="auto">
          <a:xfrm>
            <a:off x="107950" y="6223000"/>
            <a:ext cx="7351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a:solidFill>
                  <a:srgbClr val="FF6600"/>
                </a:solidFill>
                <a:latin typeface="Times New Roman" pitchFamily="18" charset="0"/>
                <a:cs typeface="Times New Roman" pitchFamily="18" charset="0"/>
              </a:rPr>
              <a:t>● </a:t>
            </a:r>
            <a:r>
              <a:rPr lang="en-GB" altLang="en-US" sz="2800" i="0" dirty="0">
                <a:cs typeface="Times New Roman" pitchFamily="18" charset="0"/>
              </a:rPr>
              <a:t>discovery:</a:t>
            </a:r>
            <a:r>
              <a:rPr lang="en-GB" altLang="en-US" sz="2800" b="1" i="0" dirty="0">
                <a:solidFill>
                  <a:srgbClr val="FF6600"/>
                </a:solidFill>
                <a:latin typeface="Times New Roman" pitchFamily="18" charset="0"/>
                <a:cs typeface="Times New Roman" pitchFamily="18" charset="0"/>
              </a:rPr>
              <a:t> </a:t>
            </a:r>
            <a:r>
              <a:rPr lang="en-GB" altLang="en-US" sz="2800" b="1" i="0" dirty="0">
                <a:solidFill>
                  <a:schemeClr val="accent2"/>
                </a:solidFill>
                <a:cs typeface="Times New Roman" pitchFamily="18" charset="0"/>
              </a:rPr>
              <a:t>you</a:t>
            </a:r>
            <a:r>
              <a:rPr lang="en-GB" altLang="en-US" sz="2800" i="0" dirty="0">
                <a:cs typeface="Times New Roman" pitchFamily="18" charset="0"/>
              </a:rPr>
              <a:t> are </a:t>
            </a:r>
            <a:r>
              <a:rPr lang="en-GB" altLang="en-US" sz="2800" i="0" dirty="0" err="1">
                <a:cs typeface="Times New Roman" pitchFamily="18" charset="0"/>
              </a:rPr>
              <a:t>chromodynamic</a:t>
            </a:r>
            <a:r>
              <a:rPr lang="en-GB" altLang="en-US" sz="2800" i="0" dirty="0">
                <a:cs typeface="Times New Roman" pitchFamily="18" charset="0"/>
              </a:rPr>
              <a:t> energy</a:t>
            </a:r>
            <a:endParaRPr lang="en-GB" altLang="en-US" sz="2800" dirty="0"/>
          </a:p>
        </p:txBody>
      </p:sp>
      <p:sp>
        <p:nvSpPr>
          <p:cNvPr id="59" name="AutoShape 63"/>
          <p:cNvSpPr>
            <a:spLocks noChangeArrowheads="1"/>
          </p:cNvSpPr>
          <p:nvPr/>
        </p:nvSpPr>
        <p:spPr bwMode="auto">
          <a:xfrm flipV="1">
            <a:off x="107950" y="6237288"/>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p:sp>
        <p:nvSpPr>
          <p:cNvPr id="61" name="TextBox 60"/>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62" name="Text Box 62"/>
              <p:cNvSpPr txBox="1">
                <a:spLocks noChangeArrowheads="1"/>
              </p:cNvSpPr>
              <p:nvPr/>
            </p:nvSpPr>
            <p:spPr bwMode="auto">
              <a:xfrm>
                <a:off x="251520" y="817548"/>
                <a:ext cx="8662781"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14:m>
                  <m:oMath xmlns:m="http://schemas.openxmlformats.org/officeDocument/2006/math">
                    <m:sSup>
                      <m:sSupPr>
                        <m:ctrlPr>
                          <a:rPr lang="en-GB" altLang="en-US" sz="2800" b="1" i="1" smtClean="0">
                            <a:solidFill>
                              <a:schemeClr val="tx1"/>
                            </a:solidFill>
                            <a:latin typeface="Cambria Math" panose="02040503050406030204" pitchFamily="18" charset="0"/>
                            <a:cs typeface="Times New Roman" pitchFamily="18" charset="0"/>
                          </a:rPr>
                        </m:ctrlPr>
                      </m:sSupPr>
                      <m:e>
                        <m:r>
                          <a:rPr lang="en-GB" altLang="en-US" sz="2800" b="1" i="1" smtClean="0">
                            <a:solidFill>
                              <a:schemeClr val="tx1"/>
                            </a:solidFill>
                            <a:latin typeface="Cambria Math" panose="02040503050406030204" pitchFamily="18" charset="0"/>
                            <a:cs typeface="Times New Roman" pitchFamily="18" charset="0"/>
                          </a:rPr>
                          <m:t>𝒆</m:t>
                        </m:r>
                      </m:e>
                      <m:sup>
                        <m:r>
                          <a:rPr lang="en-GB" altLang="en-US" sz="2800" b="1" i="1" smtClean="0">
                            <a:solidFill>
                              <a:schemeClr val="tx1"/>
                            </a:solidFill>
                            <a:latin typeface="Cambria Math" panose="02040503050406030204" pitchFamily="18" charset="0"/>
                            <a:cs typeface="Times New Roman" pitchFamily="18" charset="0"/>
                          </a:rPr>
                          <m:t>+</m:t>
                        </m:r>
                      </m:sup>
                    </m:sSup>
                    <m:r>
                      <a:rPr lang="en-GB" altLang="en-US" sz="2800" b="1" i="1" smtClean="0">
                        <a:solidFill>
                          <a:schemeClr val="tx1"/>
                        </a:solidFill>
                        <a:latin typeface="Cambria Math" panose="02040503050406030204" pitchFamily="18" charset="0"/>
                        <a:cs typeface="Times New Roman" pitchFamily="18" charset="0"/>
                      </a:rPr>
                      <m:t>𝒑</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m:t>
                    </m:r>
                    <m:sSup>
                      <m:sSupPr>
                        <m:ctrlPr>
                          <a:rPr lang="en-GB" altLang="en-US" sz="2800" b="1" i="1">
                            <a:latin typeface="Cambria Math" panose="02040503050406030204" pitchFamily="18" charset="0"/>
                            <a:cs typeface="Times New Roman" pitchFamily="18" charset="0"/>
                          </a:rPr>
                        </m:ctrlPr>
                      </m:sSupPr>
                      <m:e>
                        <m:r>
                          <a:rPr lang="en-GB" altLang="en-US" sz="2800" b="1">
                            <a:latin typeface="Cambria Math" panose="02040503050406030204" pitchFamily="18" charset="0"/>
                            <a:cs typeface="Times New Roman" pitchFamily="18" charset="0"/>
                          </a:rPr>
                          <m:t>𝒆</m:t>
                        </m:r>
                      </m:e>
                      <m:sup>
                        <m:r>
                          <a:rPr lang="en-GB" altLang="en-US" sz="2800" b="1">
                            <a:latin typeface="Cambria Math" panose="02040503050406030204" pitchFamily="18" charset="0"/>
                            <a:cs typeface="Times New Roman" pitchFamily="18" charset="0"/>
                          </a:rPr>
                          <m:t>+</m:t>
                        </m:r>
                      </m:sup>
                    </m:sSup>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𝑿</m:t>
                    </m:r>
                  </m:oMath>
                </a14:m>
                <a:r>
                  <a:rPr lang="en-GB" altLang="en-US" sz="2800" dirty="0" smtClean="0"/>
                  <a:t> </a:t>
                </a:r>
                <a:r>
                  <a:rPr lang="en-GB" altLang="en-US" sz="2800" i="0" dirty="0" smtClean="0"/>
                  <a:t>first collisions </a:t>
                </a:r>
                <a14:m>
                  <m:oMath xmlns:m="http://schemas.openxmlformats.org/officeDocument/2006/math">
                    <m:r>
                      <a:rPr lang="en-GB" altLang="en-US" sz="2800" i="1" smtClean="0">
                        <a:latin typeface="Cambria Math" panose="02040503050406030204" pitchFamily="18" charset="0"/>
                        <a:ea typeface="Cambria Math" panose="02040503050406030204" pitchFamily="18" charset="0"/>
                      </a:rPr>
                      <m:t>→</m:t>
                    </m:r>
                  </m:oMath>
                </a14:m>
                <a:r>
                  <a:rPr lang="en-GB" altLang="en-US" sz="2800" i="0" dirty="0" smtClean="0"/>
                  <a:t> first data 1992</a:t>
                </a:r>
                <a:endParaRPr lang="en-GB" altLang="en-US" sz="2800" i="0" dirty="0"/>
              </a:p>
            </p:txBody>
          </p:sp>
        </mc:Choice>
        <mc:Fallback xmlns="">
          <p:sp>
            <p:nvSpPr>
              <p:cNvPr id="62" name="Text Box 62"/>
              <p:cNvSpPr txBox="1">
                <a:spLocks noRot="1" noChangeAspect="1" noMove="1" noResize="1" noEditPoints="1" noAdjustHandles="1" noChangeArrowheads="1" noChangeShapeType="1" noTextEdit="1"/>
              </p:cNvSpPr>
              <p:nvPr/>
            </p:nvSpPr>
            <p:spPr bwMode="auto">
              <a:xfrm>
                <a:off x="251520" y="817548"/>
                <a:ext cx="8662781" cy="523220"/>
              </a:xfrm>
              <a:prstGeom prst="rect">
                <a:avLst/>
              </a:prstGeom>
              <a:blipFill>
                <a:blip r:embed="rId10"/>
                <a:stretch>
                  <a:fillRect l="-1407" t="-11628"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60" name="Group 82"/>
          <p:cNvGrpSpPr>
            <a:grpSpLocks/>
          </p:cNvGrpSpPr>
          <p:nvPr/>
        </p:nvGrpSpPr>
        <p:grpSpPr bwMode="auto">
          <a:xfrm rot="21479763">
            <a:off x="2017038" y="5133318"/>
            <a:ext cx="71438" cy="504825"/>
            <a:chOff x="2065" y="2065"/>
            <a:chExt cx="192" cy="672"/>
          </a:xfrm>
        </p:grpSpPr>
        <p:sp>
          <p:nvSpPr>
            <p:cNvPr id="63" name="Arc 83"/>
            <p:cNvSpPr>
              <a:spLocks/>
            </p:cNvSpPr>
            <p:nvPr/>
          </p:nvSpPr>
          <p:spPr bwMode="auto">
            <a:xfrm rot="-5400000">
              <a:off x="2017" y="2497"/>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4" name="Arc 84"/>
            <p:cNvSpPr>
              <a:spLocks/>
            </p:cNvSpPr>
            <p:nvPr/>
          </p:nvSpPr>
          <p:spPr bwMode="auto">
            <a:xfrm rot="-5400000">
              <a:off x="2161" y="2448"/>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 name="Arc 85"/>
            <p:cNvSpPr>
              <a:spLocks/>
            </p:cNvSpPr>
            <p:nvPr/>
          </p:nvSpPr>
          <p:spPr bwMode="auto">
            <a:xfrm rot="-5400000">
              <a:off x="2017" y="2401"/>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6" name="Arc 86"/>
            <p:cNvSpPr>
              <a:spLocks/>
            </p:cNvSpPr>
            <p:nvPr/>
          </p:nvSpPr>
          <p:spPr bwMode="auto">
            <a:xfrm rot="-5400000">
              <a:off x="2161" y="2352"/>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7" name="Arc 87"/>
            <p:cNvSpPr>
              <a:spLocks/>
            </p:cNvSpPr>
            <p:nvPr/>
          </p:nvSpPr>
          <p:spPr bwMode="auto">
            <a:xfrm rot="-5400000">
              <a:off x="2017" y="2305"/>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8" name="Arc 88"/>
            <p:cNvSpPr>
              <a:spLocks/>
            </p:cNvSpPr>
            <p:nvPr/>
          </p:nvSpPr>
          <p:spPr bwMode="auto">
            <a:xfrm rot="-5400000">
              <a:off x="2161" y="2256"/>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9" name="Arc 89"/>
            <p:cNvSpPr>
              <a:spLocks/>
            </p:cNvSpPr>
            <p:nvPr/>
          </p:nvSpPr>
          <p:spPr bwMode="auto">
            <a:xfrm rot="-5400000">
              <a:off x="2017" y="2209"/>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0" name="Arc 90"/>
            <p:cNvSpPr>
              <a:spLocks/>
            </p:cNvSpPr>
            <p:nvPr/>
          </p:nvSpPr>
          <p:spPr bwMode="auto">
            <a:xfrm rot="-5400000">
              <a:off x="2161" y="2160"/>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1" name="Arc 91"/>
            <p:cNvSpPr>
              <a:spLocks/>
            </p:cNvSpPr>
            <p:nvPr/>
          </p:nvSpPr>
          <p:spPr bwMode="auto">
            <a:xfrm rot="-5400000">
              <a:off x="2017" y="259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2" name="Arc 92"/>
            <p:cNvSpPr>
              <a:spLocks/>
            </p:cNvSpPr>
            <p:nvPr/>
          </p:nvSpPr>
          <p:spPr bwMode="auto">
            <a:xfrm rot="-5400000">
              <a:off x="2161" y="2544"/>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3" name="Arc 93"/>
            <p:cNvSpPr>
              <a:spLocks/>
            </p:cNvSpPr>
            <p:nvPr/>
          </p:nvSpPr>
          <p:spPr bwMode="auto">
            <a:xfrm rot="-5400000">
              <a:off x="2017" y="211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74" name="Group 82"/>
          <p:cNvGrpSpPr>
            <a:grpSpLocks/>
          </p:cNvGrpSpPr>
          <p:nvPr/>
        </p:nvGrpSpPr>
        <p:grpSpPr bwMode="auto">
          <a:xfrm rot="21479763">
            <a:off x="3267621" y="5133318"/>
            <a:ext cx="71438" cy="504825"/>
            <a:chOff x="2065" y="2065"/>
            <a:chExt cx="192" cy="672"/>
          </a:xfrm>
        </p:grpSpPr>
        <p:sp>
          <p:nvSpPr>
            <p:cNvPr id="75" name="Arc 83"/>
            <p:cNvSpPr>
              <a:spLocks/>
            </p:cNvSpPr>
            <p:nvPr/>
          </p:nvSpPr>
          <p:spPr bwMode="auto">
            <a:xfrm rot="-5400000">
              <a:off x="2017" y="2497"/>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6" name="Arc 84"/>
            <p:cNvSpPr>
              <a:spLocks/>
            </p:cNvSpPr>
            <p:nvPr/>
          </p:nvSpPr>
          <p:spPr bwMode="auto">
            <a:xfrm rot="-5400000">
              <a:off x="2161" y="2448"/>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7" name="Arc 85"/>
            <p:cNvSpPr>
              <a:spLocks/>
            </p:cNvSpPr>
            <p:nvPr/>
          </p:nvSpPr>
          <p:spPr bwMode="auto">
            <a:xfrm rot="-5400000">
              <a:off x="2017" y="2401"/>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8" name="Arc 86"/>
            <p:cNvSpPr>
              <a:spLocks/>
            </p:cNvSpPr>
            <p:nvPr/>
          </p:nvSpPr>
          <p:spPr bwMode="auto">
            <a:xfrm rot="-5400000">
              <a:off x="2161" y="2352"/>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79" name="Arc 87"/>
            <p:cNvSpPr>
              <a:spLocks/>
            </p:cNvSpPr>
            <p:nvPr/>
          </p:nvSpPr>
          <p:spPr bwMode="auto">
            <a:xfrm rot="-5400000">
              <a:off x="2017" y="2305"/>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0" name="Arc 88"/>
            <p:cNvSpPr>
              <a:spLocks/>
            </p:cNvSpPr>
            <p:nvPr/>
          </p:nvSpPr>
          <p:spPr bwMode="auto">
            <a:xfrm rot="-5400000">
              <a:off x="2161" y="2256"/>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1" name="Arc 89"/>
            <p:cNvSpPr>
              <a:spLocks/>
            </p:cNvSpPr>
            <p:nvPr/>
          </p:nvSpPr>
          <p:spPr bwMode="auto">
            <a:xfrm rot="-5400000">
              <a:off x="2017" y="2209"/>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2" name="Arc 90"/>
            <p:cNvSpPr>
              <a:spLocks/>
            </p:cNvSpPr>
            <p:nvPr/>
          </p:nvSpPr>
          <p:spPr bwMode="auto">
            <a:xfrm rot="-5400000">
              <a:off x="2161" y="2160"/>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3" name="Arc 91"/>
            <p:cNvSpPr>
              <a:spLocks/>
            </p:cNvSpPr>
            <p:nvPr/>
          </p:nvSpPr>
          <p:spPr bwMode="auto">
            <a:xfrm rot="-5400000">
              <a:off x="2017" y="259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4" name="Arc 92"/>
            <p:cNvSpPr>
              <a:spLocks/>
            </p:cNvSpPr>
            <p:nvPr/>
          </p:nvSpPr>
          <p:spPr bwMode="auto">
            <a:xfrm rot="-5400000">
              <a:off x="2161" y="2544"/>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5" name="Arc 93"/>
            <p:cNvSpPr>
              <a:spLocks/>
            </p:cNvSpPr>
            <p:nvPr/>
          </p:nvSpPr>
          <p:spPr bwMode="auto">
            <a:xfrm rot="-5400000">
              <a:off x="2017" y="211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pic>
        <p:nvPicPr>
          <p:cNvPr id="25613" name="Picture 75" descr="scale_of_structure_of_matter"/>
          <p:cNvPicPr>
            <a:picLocks noChangeAspect="1" noChangeArrowheads="1"/>
          </p:cNvPicPr>
          <p:nvPr/>
        </p:nvPicPr>
        <p:blipFill>
          <a:blip r:embed="rId11">
            <a:extLst>
              <a:ext uri="{28A0092B-C50C-407E-A947-70E740481C1C}">
                <a14:useLocalDpi xmlns:a14="http://schemas.microsoft.com/office/drawing/2010/main" val="0"/>
              </a:ext>
            </a:extLst>
          </a:blip>
          <a:srcRect l="20930" t="71980" r="18605" b="5957"/>
          <a:stretch>
            <a:fillRect/>
          </a:stretch>
        </p:blipFill>
        <p:spPr bwMode="auto">
          <a:xfrm>
            <a:off x="1785938" y="5617046"/>
            <a:ext cx="503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 name="Group 82"/>
          <p:cNvGrpSpPr>
            <a:grpSpLocks/>
          </p:cNvGrpSpPr>
          <p:nvPr/>
        </p:nvGrpSpPr>
        <p:grpSpPr bwMode="auto">
          <a:xfrm rot="21479763">
            <a:off x="741613" y="5118924"/>
            <a:ext cx="71438" cy="504825"/>
            <a:chOff x="2065" y="2065"/>
            <a:chExt cx="192" cy="672"/>
          </a:xfrm>
        </p:grpSpPr>
        <p:sp>
          <p:nvSpPr>
            <p:cNvPr id="87" name="Arc 83"/>
            <p:cNvSpPr>
              <a:spLocks/>
            </p:cNvSpPr>
            <p:nvPr/>
          </p:nvSpPr>
          <p:spPr bwMode="auto">
            <a:xfrm rot="-5400000">
              <a:off x="2017" y="2497"/>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8" name="Arc 84"/>
            <p:cNvSpPr>
              <a:spLocks/>
            </p:cNvSpPr>
            <p:nvPr/>
          </p:nvSpPr>
          <p:spPr bwMode="auto">
            <a:xfrm rot="-5400000">
              <a:off x="2161" y="2448"/>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89" name="Arc 85"/>
            <p:cNvSpPr>
              <a:spLocks/>
            </p:cNvSpPr>
            <p:nvPr/>
          </p:nvSpPr>
          <p:spPr bwMode="auto">
            <a:xfrm rot="-5400000">
              <a:off x="2017" y="2401"/>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0" name="Arc 86"/>
            <p:cNvSpPr>
              <a:spLocks/>
            </p:cNvSpPr>
            <p:nvPr/>
          </p:nvSpPr>
          <p:spPr bwMode="auto">
            <a:xfrm rot="-5400000">
              <a:off x="2161" y="2352"/>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1" name="Arc 87"/>
            <p:cNvSpPr>
              <a:spLocks/>
            </p:cNvSpPr>
            <p:nvPr/>
          </p:nvSpPr>
          <p:spPr bwMode="auto">
            <a:xfrm rot="-5400000">
              <a:off x="2017" y="2305"/>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2" name="Arc 88"/>
            <p:cNvSpPr>
              <a:spLocks/>
            </p:cNvSpPr>
            <p:nvPr/>
          </p:nvSpPr>
          <p:spPr bwMode="auto">
            <a:xfrm rot="-5400000">
              <a:off x="2161" y="2256"/>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3" name="Arc 89"/>
            <p:cNvSpPr>
              <a:spLocks/>
            </p:cNvSpPr>
            <p:nvPr/>
          </p:nvSpPr>
          <p:spPr bwMode="auto">
            <a:xfrm rot="-5400000">
              <a:off x="2017" y="2209"/>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4" name="Arc 90"/>
            <p:cNvSpPr>
              <a:spLocks/>
            </p:cNvSpPr>
            <p:nvPr/>
          </p:nvSpPr>
          <p:spPr bwMode="auto">
            <a:xfrm rot="-5400000">
              <a:off x="2161" y="2160"/>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5" name="Arc 91"/>
            <p:cNvSpPr>
              <a:spLocks/>
            </p:cNvSpPr>
            <p:nvPr/>
          </p:nvSpPr>
          <p:spPr bwMode="auto">
            <a:xfrm rot="-5400000">
              <a:off x="2017" y="259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6" name="Arc 92"/>
            <p:cNvSpPr>
              <a:spLocks/>
            </p:cNvSpPr>
            <p:nvPr/>
          </p:nvSpPr>
          <p:spPr bwMode="auto">
            <a:xfrm rot="-5400000">
              <a:off x="2161" y="2544"/>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97" name="Arc 93"/>
            <p:cNvSpPr>
              <a:spLocks/>
            </p:cNvSpPr>
            <p:nvPr/>
          </p:nvSpPr>
          <p:spPr bwMode="auto">
            <a:xfrm rot="-5400000">
              <a:off x="2017" y="211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2" name="Rectangle 1"/>
          <p:cNvSpPr/>
          <p:nvPr/>
        </p:nvSpPr>
        <p:spPr bwMode="auto">
          <a:xfrm>
            <a:off x="834362" y="5309695"/>
            <a:ext cx="509383"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pic>
        <p:nvPicPr>
          <p:cNvPr id="25614" name="Picture 76" descr="scale_of_structure_of_matter"/>
          <p:cNvPicPr>
            <a:picLocks noChangeAspect="1" noChangeArrowheads="1"/>
          </p:cNvPicPr>
          <p:nvPr/>
        </p:nvPicPr>
        <p:blipFill>
          <a:blip r:embed="rId11">
            <a:extLst>
              <a:ext uri="{28A0092B-C50C-407E-A947-70E740481C1C}">
                <a14:useLocalDpi xmlns:a14="http://schemas.microsoft.com/office/drawing/2010/main" val="0"/>
              </a:ext>
            </a:extLst>
          </a:blip>
          <a:srcRect l="20930" t="71980" r="18605" b="5957"/>
          <a:stretch>
            <a:fillRect/>
          </a:stretch>
        </p:blipFill>
        <p:spPr bwMode="auto">
          <a:xfrm>
            <a:off x="538163" y="5617046"/>
            <a:ext cx="503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8" name="Text Box 109"/>
              <p:cNvSpPr txBox="1">
                <a:spLocks noChangeArrowheads="1"/>
              </p:cNvSpPr>
              <p:nvPr/>
            </p:nvSpPr>
            <p:spPr bwMode="auto">
              <a:xfrm>
                <a:off x="7251217" y="1568847"/>
                <a:ext cx="1663084" cy="5132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14:m>
                  <m:oMathPara xmlns:m="http://schemas.openxmlformats.org/officeDocument/2006/math">
                    <m:oMathParaPr>
                      <m:jc m:val="centerGroup"/>
                    </m:oMathParaPr>
                    <m:oMath xmlns:m="http://schemas.openxmlformats.org/officeDocument/2006/math">
                      <m:sSub>
                        <m:sSubPr>
                          <m:ctrlPr>
                            <a:rPr lang="en-GB" sz="2800" b="1" i="1" smtClean="0">
                              <a:latin typeface="Cambria Math" panose="02040503050406030204" pitchFamily="18" charset="0"/>
                            </a:rPr>
                          </m:ctrlPr>
                        </m:sSubPr>
                        <m:e>
                          <m:r>
                            <a:rPr lang="en-GB" sz="2800" b="1" i="0" smtClean="0">
                              <a:latin typeface="Cambria Math" panose="02040503050406030204" pitchFamily="18" charset="0"/>
                            </a:rPr>
                            <m:t>𝐇</m:t>
                          </m:r>
                        </m:e>
                        <m:sub>
                          <m:r>
                            <a:rPr lang="en-GB" sz="2800" b="1" i="1" smtClean="0">
                              <a:latin typeface="Cambria Math" panose="02040503050406030204" pitchFamily="18" charset="0"/>
                            </a:rPr>
                            <m:t>𝟏</m:t>
                          </m:r>
                        </m:sub>
                      </m:sSub>
                      <m:r>
                        <a:rPr lang="en-GB" sz="2800" b="1" i="1" smtClean="0">
                          <a:latin typeface="Cambria Math" panose="02040503050406030204" pitchFamily="18" charset="0"/>
                        </a:rPr>
                        <m:t> </m:t>
                      </m:r>
                      <m:r>
                        <a:rPr lang="en-GB" sz="2800" b="1" i="1" smtClean="0">
                          <a:latin typeface="Cambria Math" panose="02040503050406030204" pitchFamily="18" charset="0"/>
                        </a:rPr>
                        <m:t>𝟏𝟗𝟗𝟑</m:t>
                      </m:r>
                    </m:oMath>
                  </m:oMathPara>
                </a14:m>
                <a:endParaRPr lang="en-GB" altLang="en-US" sz="2800" b="1" i="0" baseline="-25000" dirty="0">
                  <a:cs typeface="Times New Roman" pitchFamily="18" charset="0"/>
                </a:endParaRPr>
              </a:p>
            </p:txBody>
          </p:sp>
        </mc:Choice>
        <mc:Fallback xmlns="">
          <p:sp>
            <p:nvSpPr>
              <p:cNvPr id="98" name="Text Box 109"/>
              <p:cNvSpPr txBox="1">
                <a:spLocks noRot="1" noChangeAspect="1" noMove="1" noResize="1" noEditPoints="1" noAdjustHandles="1" noChangeArrowheads="1" noChangeShapeType="1" noTextEdit="1"/>
              </p:cNvSpPr>
              <p:nvPr/>
            </p:nvSpPr>
            <p:spPr bwMode="auto">
              <a:xfrm>
                <a:off x="7251217" y="1568847"/>
                <a:ext cx="1663084" cy="513282"/>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25619" name="Picture 94" descr="scale_of_structure_of_matter"/>
          <p:cNvPicPr>
            <a:picLocks noChangeAspect="1" noChangeArrowheads="1"/>
          </p:cNvPicPr>
          <p:nvPr/>
        </p:nvPicPr>
        <p:blipFill>
          <a:blip r:embed="rId11">
            <a:extLst>
              <a:ext uri="{28A0092B-C50C-407E-A947-70E740481C1C}">
                <a14:useLocalDpi xmlns:a14="http://schemas.microsoft.com/office/drawing/2010/main" val="0"/>
              </a:ext>
            </a:extLst>
          </a:blip>
          <a:srcRect l="20930" t="71980" r="18605" b="5957"/>
          <a:stretch>
            <a:fillRect/>
          </a:stretch>
        </p:blipFill>
        <p:spPr bwMode="auto">
          <a:xfrm>
            <a:off x="3009900" y="5617046"/>
            <a:ext cx="5032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AutoShape 63"/>
          <p:cNvSpPr>
            <a:spLocks noChangeArrowheads="1"/>
          </p:cNvSpPr>
          <p:nvPr/>
        </p:nvSpPr>
        <p:spPr bwMode="auto">
          <a:xfrm flipV="1">
            <a:off x="335905" y="2780928"/>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p:spTree>
    <p:extLst>
      <p:ext uri="{BB962C8B-B14F-4D97-AF65-F5344CB8AC3E}">
        <p14:creationId xmlns:p14="http://schemas.microsoft.com/office/powerpoint/2010/main" val="1685787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467544" y="4587358"/>
                <a:ext cx="3249287" cy="713850"/>
              </a:xfrm>
              <a:prstGeom prst="rect">
                <a:avLst/>
              </a:prstGeom>
              <a:solidFill>
                <a:schemeClr val="bg1"/>
              </a:solidFill>
            </p:spPr>
            <p:txBody>
              <a:bodyPr wrap="none">
                <a:spAutoFit/>
              </a:bodyPr>
              <a:lstStyle/>
              <a:p>
                <a14:m>
                  <m:oMath xmlns:m="http://schemas.openxmlformats.org/officeDocument/2006/math">
                    <m:r>
                      <a:rPr lang="en-GB" altLang="en-US" sz="2400" b="0" i="1">
                        <a:solidFill>
                          <a:schemeClr val="tx1"/>
                        </a:solidFill>
                        <a:latin typeface="Cambria Math" panose="02040503050406030204" pitchFamily="18" charset="0"/>
                        <a:ea typeface="Cambria Math" panose="02040503050406030204" pitchFamily="18" charset="0"/>
                      </a:rPr>
                      <m:t>𝑦</m:t>
                    </m:r>
                    <m:r>
                      <a:rPr lang="en-GB" sz="2400" b="0" i="1">
                        <a:solidFill>
                          <a:schemeClr val="tx1"/>
                        </a:solidFill>
                        <a:latin typeface="Cambria Math" panose="02040503050406030204" pitchFamily="18" charset="0"/>
                      </a:rPr>
                      <m:t>=</m:t>
                    </m:r>
                    <m:f>
                      <m:fPr>
                        <m:ctrlPr>
                          <a:rPr lang="en-GB" sz="2400" i="1">
                            <a:solidFill>
                              <a:schemeClr val="tx1"/>
                            </a:solidFill>
                            <a:latin typeface="Cambria Math" panose="02040503050406030204" pitchFamily="18" charset="0"/>
                          </a:rPr>
                        </m:ctrlPr>
                      </m:fPr>
                      <m:num>
                        <m:sSup>
                          <m:sSupPr>
                            <m:ctrlPr>
                              <a:rPr lang="en-GB" sz="2400" i="1">
                                <a:solidFill>
                                  <a:schemeClr val="tx1"/>
                                </a:solidFill>
                                <a:latin typeface="Cambria Math" panose="02040503050406030204" pitchFamily="18" charset="0"/>
                              </a:rPr>
                            </m:ctrlPr>
                          </m:sSupPr>
                          <m:e>
                            <m:r>
                              <a:rPr lang="en-GB" sz="2400" b="0" i="1">
                                <a:solidFill>
                                  <a:schemeClr val="tx1"/>
                                </a:solidFill>
                                <a:latin typeface="Cambria Math" panose="02040503050406030204" pitchFamily="18" charset="0"/>
                              </a:rPr>
                              <m:t>𝑄</m:t>
                            </m:r>
                          </m:e>
                          <m:sup>
                            <m:r>
                              <a:rPr lang="en-GB" sz="2400" b="0" i="1">
                                <a:solidFill>
                                  <a:schemeClr val="tx1"/>
                                </a:solidFill>
                                <a:latin typeface="Cambria Math" panose="02040503050406030204" pitchFamily="18" charset="0"/>
                              </a:rPr>
                              <m:t>2</m:t>
                            </m:r>
                          </m:sup>
                        </m:sSup>
                      </m:num>
                      <m:den>
                        <m:r>
                          <a:rPr lang="en-GB" altLang="en-US" sz="2400" b="0" i="1">
                            <a:solidFill>
                              <a:schemeClr val="tx1"/>
                            </a:solidFill>
                            <a:latin typeface="Cambria Math" panose="02040503050406030204" pitchFamily="18" charset="0"/>
                          </a:rPr>
                          <m:t>𝑥𝑠</m:t>
                        </m:r>
                      </m:den>
                    </m:f>
                  </m:oMath>
                </a14:m>
                <a:r>
                  <a:rPr lang="en-GB" sz="2400" dirty="0" smtClean="0"/>
                  <a:t> </a:t>
                </a:r>
                <a14:m>
                  <m:oMath xmlns:m="http://schemas.openxmlformats.org/officeDocument/2006/math">
                    <m:r>
                      <a:rPr lang="en-GB" sz="2400" b="0" i="1">
                        <a:solidFill>
                          <a:schemeClr val="tx1"/>
                        </a:solidFill>
                        <a:latin typeface="Cambria Math" panose="02040503050406030204" pitchFamily="18" charset="0"/>
                      </a:rPr>
                      <m:t>=1−</m:t>
                    </m:r>
                    <m:f>
                      <m:fPr>
                        <m:ctrlPr>
                          <a:rPr lang="en-GB" sz="2400" i="1">
                            <a:solidFill>
                              <a:schemeClr val="tx1"/>
                            </a:solidFill>
                            <a:latin typeface="Cambria Math" panose="02040503050406030204" pitchFamily="18" charset="0"/>
                          </a:rPr>
                        </m:ctrlPr>
                      </m:fPr>
                      <m:num>
                        <m:sSubSup>
                          <m:sSubSupPr>
                            <m:ctrlPr>
                              <a:rPr lang="en-GB" sz="2400" i="1">
                                <a:solidFill>
                                  <a:schemeClr val="tx1"/>
                                </a:solidFill>
                                <a:latin typeface="Cambria Math" panose="02040503050406030204" pitchFamily="18" charset="0"/>
                              </a:rPr>
                            </m:ctrlPr>
                          </m:sSubSupPr>
                          <m:e>
                            <m:r>
                              <a:rPr lang="en-GB" sz="2400" b="0" i="1">
                                <a:solidFill>
                                  <a:schemeClr val="tx1"/>
                                </a:solidFill>
                                <a:latin typeface="Cambria Math" panose="02040503050406030204" pitchFamily="18" charset="0"/>
                              </a:rPr>
                              <m:t>𝐸</m:t>
                            </m:r>
                          </m:e>
                          <m:sub>
                            <m:r>
                              <a:rPr lang="en-GB" sz="2400" b="0" i="1">
                                <a:solidFill>
                                  <a:schemeClr val="tx1"/>
                                </a:solidFill>
                                <a:latin typeface="Cambria Math" panose="02040503050406030204" pitchFamily="18" charset="0"/>
                              </a:rPr>
                              <m:t>𝑒</m:t>
                            </m:r>
                          </m:sub>
                          <m:sup>
                            <m:r>
                              <a:rPr lang="en-GB" sz="2400" b="0" i="1">
                                <a:solidFill>
                                  <a:schemeClr val="tx1"/>
                                </a:solidFill>
                                <a:latin typeface="Cambria Math" panose="02040503050406030204" pitchFamily="18" charset="0"/>
                              </a:rPr>
                              <m:t>′</m:t>
                            </m:r>
                          </m:sup>
                        </m:sSubSup>
                      </m:num>
                      <m:den>
                        <m:sSub>
                          <m:sSubPr>
                            <m:ctrlPr>
                              <a:rPr lang="en-GB" sz="2400" i="1">
                                <a:solidFill>
                                  <a:schemeClr val="tx1"/>
                                </a:solidFill>
                                <a:latin typeface="Cambria Math" panose="02040503050406030204" pitchFamily="18" charset="0"/>
                              </a:rPr>
                            </m:ctrlPr>
                          </m:sSubPr>
                          <m:e>
                            <m:r>
                              <a:rPr lang="en-GB" sz="2400" b="0" i="1">
                                <a:solidFill>
                                  <a:schemeClr val="tx1"/>
                                </a:solidFill>
                                <a:latin typeface="Cambria Math" panose="02040503050406030204" pitchFamily="18" charset="0"/>
                              </a:rPr>
                              <m:t>𝐸</m:t>
                            </m:r>
                          </m:e>
                          <m:sub>
                            <m:r>
                              <m:rPr>
                                <m:sty m:val="p"/>
                              </m:rPr>
                              <a:rPr lang="en-GB" sz="2400" b="0" i="1">
                                <a:solidFill>
                                  <a:schemeClr val="tx1"/>
                                </a:solidFill>
                                <a:latin typeface="Cambria Math" panose="02040503050406030204" pitchFamily="18" charset="0"/>
                              </a:rPr>
                              <m:t>e</m:t>
                            </m:r>
                          </m:sub>
                        </m:sSub>
                      </m:den>
                    </m:f>
                    <m:func>
                      <m:funcPr>
                        <m:ctrlPr>
                          <a:rPr lang="en-GB" sz="2400" i="1">
                            <a:solidFill>
                              <a:schemeClr val="tx1"/>
                            </a:solidFill>
                            <a:latin typeface="Cambria Math" panose="02040503050406030204" pitchFamily="18" charset="0"/>
                          </a:rPr>
                        </m:ctrlPr>
                      </m:funcPr>
                      <m:fName>
                        <m:sSup>
                          <m:sSupPr>
                            <m:ctrlPr>
                              <a:rPr lang="en-GB" sz="2400" i="1">
                                <a:solidFill>
                                  <a:schemeClr val="tx1"/>
                                </a:solidFill>
                                <a:latin typeface="Cambria Math" panose="02040503050406030204" pitchFamily="18" charset="0"/>
                              </a:rPr>
                            </m:ctrlPr>
                          </m:sSupPr>
                          <m:e>
                            <m:r>
                              <m:rPr>
                                <m:sty m:val="p"/>
                              </m:rPr>
                              <a:rPr lang="en-GB" sz="2400" b="0" i="0">
                                <a:solidFill>
                                  <a:schemeClr val="tx1"/>
                                </a:solidFill>
                                <a:latin typeface="Cambria Math" panose="02040503050406030204" pitchFamily="18" charset="0"/>
                              </a:rPr>
                              <m:t>sin</m:t>
                            </m:r>
                          </m:e>
                          <m:sup>
                            <m:r>
                              <a:rPr lang="en-GB" sz="2400" b="0" i="1">
                                <a:solidFill>
                                  <a:schemeClr val="tx1"/>
                                </a:solidFill>
                                <a:latin typeface="Cambria Math" panose="02040503050406030204" pitchFamily="18" charset="0"/>
                              </a:rPr>
                              <m:t>2</m:t>
                            </m:r>
                          </m:sup>
                        </m:sSup>
                      </m:fName>
                      <m:e>
                        <m:f>
                          <m:fPr>
                            <m:ctrlPr>
                              <a:rPr lang="en-GB" sz="2400" i="1">
                                <a:solidFill>
                                  <a:schemeClr val="tx1"/>
                                </a:solidFill>
                                <a:latin typeface="Cambria Math" panose="02040503050406030204" pitchFamily="18" charset="0"/>
                              </a:rPr>
                            </m:ctrlPr>
                          </m:fPr>
                          <m:num>
                            <m:sSub>
                              <m:sSubPr>
                                <m:ctrlPr>
                                  <a:rPr lang="en-GB" sz="2400" i="1">
                                    <a:solidFill>
                                      <a:schemeClr val="tx1"/>
                                    </a:solidFill>
                                    <a:latin typeface="Cambria Math" panose="02040503050406030204" pitchFamily="18" charset="0"/>
                                  </a:rPr>
                                </m:ctrlPr>
                              </m:sSubPr>
                              <m:e>
                                <m:r>
                                  <a:rPr lang="en-GB" sz="2400" b="0" i="1">
                                    <a:solidFill>
                                      <a:schemeClr val="tx1"/>
                                    </a:solidFill>
                                    <a:latin typeface="Cambria Math" panose="02040503050406030204" pitchFamily="18" charset="0"/>
                                    <a:ea typeface="Cambria Math" panose="02040503050406030204" pitchFamily="18" charset="0"/>
                                  </a:rPr>
                                  <m:t>𝜃</m:t>
                                </m:r>
                              </m:e>
                              <m:sub>
                                <m:r>
                                  <m:rPr>
                                    <m:sty m:val="p"/>
                                  </m:rPr>
                                  <a:rPr lang="en-GB" sz="2400" b="0" i="1">
                                    <a:solidFill>
                                      <a:schemeClr val="tx1"/>
                                    </a:solidFill>
                                    <a:latin typeface="Cambria Math" panose="02040503050406030204" pitchFamily="18" charset="0"/>
                                    <a:ea typeface="Cambria Math" panose="02040503050406030204" pitchFamily="18" charset="0"/>
                                  </a:rPr>
                                  <m:t>ep</m:t>
                                </m:r>
                              </m:sub>
                            </m:sSub>
                          </m:num>
                          <m:den>
                            <m:r>
                              <a:rPr lang="en-GB" sz="2400" b="0" i="1">
                                <a:solidFill>
                                  <a:schemeClr val="tx1"/>
                                </a:solidFill>
                                <a:latin typeface="Cambria Math" panose="02040503050406030204" pitchFamily="18" charset="0"/>
                              </a:rPr>
                              <m:t>2</m:t>
                            </m:r>
                          </m:den>
                        </m:f>
                      </m:e>
                    </m:func>
                  </m:oMath>
                </a14:m>
                <a:endParaRPr lang="en-GB" sz="2400" dirty="0"/>
              </a:p>
            </p:txBody>
          </p:sp>
        </mc:Choice>
        <mc:Fallback xmlns="">
          <p:sp>
            <p:nvSpPr>
              <p:cNvPr id="7" name="Rectangle 6"/>
              <p:cNvSpPr>
                <a:spLocks noRot="1" noChangeAspect="1" noMove="1" noResize="1" noEditPoints="1" noAdjustHandles="1" noChangeArrowheads="1" noChangeShapeType="1" noTextEdit="1"/>
              </p:cNvSpPr>
              <p:nvPr/>
            </p:nvSpPr>
            <p:spPr>
              <a:xfrm>
                <a:off x="467544" y="4587358"/>
                <a:ext cx="3249287" cy="71385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5492" name="Rectangle 4"/>
              <p:cNvSpPr>
                <a:spLocks noGrp="1" noChangeArrowheads="1"/>
              </p:cNvSpPr>
              <p:nvPr>
                <p:ph type="title"/>
              </p:nvPr>
            </p:nvSpPr>
            <p:spPr>
              <a:xfrm>
                <a:off x="1043608" y="170396"/>
                <a:ext cx="6805836" cy="666316"/>
              </a:xfrm>
            </p:spPr>
            <p:txBody>
              <a:bodyPr/>
              <a:lstStyle/>
              <a:p>
                <a:pPr eaLnBrk="1" hangingPunct="1">
                  <a:defRPr/>
                </a:pPr>
                <a:r>
                  <a:rPr lang="en-US" dirty="0" smtClean="0">
                    <a:latin typeface="Comic Sans MS" pitchFamily="66" charset="0"/>
                  </a:rPr>
                  <a:t>Low </a:t>
                </a:r>
                <a14:m>
                  <m:oMath xmlns:m="http://schemas.openxmlformats.org/officeDocument/2006/math">
                    <m:sSub>
                      <m:sSubPr>
                        <m:ctrlPr>
                          <a:rPr lang="en-US" b="1" i="1" smtClean="0">
                            <a:solidFill>
                              <a:schemeClr val="accent2"/>
                            </a:solidFill>
                            <a:latin typeface="Cambria Math" panose="02040503050406030204" pitchFamily="18" charset="0"/>
                          </a:rPr>
                        </m:ctrlPr>
                      </m:sSubPr>
                      <m:e>
                        <m:r>
                          <a:rPr lang="en-GB" b="1">
                            <a:solidFill>
                              <a:schemeClr val="accent2"/>
                            </a:solidFill>
                            <a:latin typeface="Cambria Math" panose="02040503050406030204" pitchFamily="18" charset="0"/>
                          </a:rPr>
                          <m:t>𝒙</m:t>
                        </m:r>
                      </m:e>
                      <m:sub>
                        <m:r>
                          <a:rPr lang="en-GB" b="1">
                            <a:solidFill>
                              <a:schemeClr val="accent2"/>
                            </a:solidFill>
                            <a:latin typeface="Cambria Math" panose="02040503050406030204" pitchFamily="18" charset="0"/>
                          </a:rPr>
                          <m:t>𝐁𝐣</m:t>
                        </m:r>
                      </m:sub>
                    </m:sSub>
                  </m:oMath>
                </a14:m>
                <a:r>
                  <a:rPr lang="en-US" dirty="0" smtClean="0">
                    <a:latin typeface="Comic Sans MS" pitchFamily="66" charset="0"/>
                  </a:rPr>
                  <a:t> … and the high </a:t>
                </a:r>
                <a14:m>
                  <m:oMath xmlns:m="http://schemas.openxmlformats.org/officeDocument/2006/math">
                    <m:r>
                      <a:rPr lang="en-GB" b="1" i="1" smtClean="0">
                        <a:latin typeface="Cambria Math" panose="02040503050406030204" pitchFamily="18" charset="0"/>
                      </a:rPr>
                      <m:t>𝒚</m:t>
                    </m:r>
                  </m:oMath>
                </a14:m>
                <a:r>
                  <a:rPr lang="en-US" b="1" dirty="0" smtClean="0">
                    <a:latin typeface="Comic Sans MS" pitchFamily="66" charset="0"/>
                  </a:rPr>
                  <a:t> </a:t>
                </a:r>
                <a:r>
                  <a:rPr lang="en-US" dirty="0" smtClean="0">
                    <a:latin typeface="Comic Sans MS" pitchFamily="66" charset="0"/>
                  </a:rPr>
                  <a:t>struggle</a:t>
                </a:r>
              </a:p>
            </p:txBody>
          </p:sp>
        </mc:Choice>
        <mc:Fallback xmlns="">
          <p:sp>
            <p:nvSpPr>
              <p:cNvPr id="575492" name="Rectangle 4"/>
              <p:cNvSpPr>
                <a:spLocks noGrp="1" noRot="1" noChangeAspect="1" noMove="1" noResize="1" noEditPoints="1" noAdjustHandles="1" noChangeArrowheads="1" noChangeShapeType="1" noTextEdit="1"/>
              </p:cNvSpPr>
              <p:nvPr>
                <p:ph type="title"/>
              </p:nvPr>
            </p:nvSpPr>
            <p:spPr>
              <a:xfrm>
                <a:off x="1043608" y="170396"/>
                <a:ext cx="6805836" cy="666316"/>
              </a:xfrm>
              <a:blipFill>
                <a:blip r:embed="rId3"/>
                <a:stretch>
                  <a:fillRect l="-441" t="-6944"/>
                </a:stretch>
              </a:blipFill>
            </p:spPr>
            <p:txBody>
              <a:bodyPr/>
              <a:lstStyle/>
              <a:p>
                <a:r>
                  <a:rPr lang="en-GB">
                    <a:noFill/>
                  </a:rPr>
                  <a:t> </a:t>
                </a:r>
              </a:p>
            </p:txBody>
          </p:sp>
        </mc:Fallback>
      </mc:AlternateContent>
      <p:sp>
        <p:nvSpPr>
          <p:cNvPr id="61" name="TextBox 60"/>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3" name="TextBox 2"/>
              <p:cNvSpPr txBox="1"/>
              <p:nvPr/>
            </p:nvSpPr>
            <p:spPr>
              <a:xfrm>
                <a:off x="200410" y="5589240"/>
                <a:ext cx="4155566" cy="992708"/>
              </a:xfrm>
              <a:prstGeom prst="rect">
                <a:avLst/>
              </a:prstGeom>
              <a:noFill/>
            </p:spPr>
            <p:txBody>
              <a:bodyPr wrap="square" rtlCol="0">
                <a:spAutoFit/>
              </a:bodyPr>
              <a:lstStyle/>
              <a:p>
                <a14:m>
                  <m:oMath xmlns:m="http://schemas.openxmlformats.org/officeDocument/2006/math">
                    <m:sSub>
                      <m:sSubPr>
                        <m:ctrlP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ctrlPr>
                      </m:sSubPr>
                      <m:e>
                        <m:r>
                          <a:rPr lang="en-GB" altLang="en-US" sz="2800" b="1">
                            <a:solidFill>
                              <a:schemeClr val="tx1"/>
                            </a:solidFill>
                            <a:latin typeface="Cambria Math" panose="02040503050406030204" pitchFamily="18" charset="0"/>
                            <a:ea typeface="Cambria Math" panose="02040503050406030204" pitchFamily="18" charset="0"/>
                            <a:cs typeface="Times New Roman" pitchFamily="18" charset="0"/>
                          </a:rPr>
                          <m:t>𝑷</m:t>
                        </m:r>
                      </m:e>
                      <m:sub>
                        <m:r>
                          <a:rPr lang="en-GB" altLang="en-US" sz="2800" b="1" i="1">
                            <a:solidFill>
                              <a:schemeClr val="tx1"/>
                            </a:solidFill>
                            <a:latin typeface="Cambria Math" panose="02040503050406030204" pitchFamily="18" charset="0"/>
                            <a:ea typeface="Cambria Math" panose="02040503050406030204" pitchFamily="18" charset="0"/>
                            <a:cs typeface="Times New Roman" pitchFamily="18" charset="0"/>
                          </a:rPr>
                          <m:t>𝒆</m:t>
                        </m:r>
                      </m:sub>
                    </m:sSub>
                    <m:r>
                      <a:rPr lang="en-GB" altLang="en-US" sz="2800" b="1" i="1">
                        <a:solidFill>
                          <a:schemeClr val="tx1"/>
                        </a:solidFill>
                        <a:latin typeface="Cambria Math" panose="02040503050406030204" pitchFamily="18" charset="0"/>
                        <a:ea typeface="Cambria Math" panose="02040503050406030204" pitchFamily="18" charset="0"/>
                        <a:cs typeface="Times New Roman" pitchFamily="18" charset="0"/>
                      </a:rPr>
                      <m:t>=</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𝟐𝟕</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𝟔</m:t>
                    </m:r>
                  </m:oMath>
                </a14:m>
                <a:r>
                  <a:rPr lang="en-GB" altLang="en-US" sz="2800" b="1" i="1" dirty="0" smtClean="0">
                    <a:solidFill>
                      <a:schemeClr val="tx1"/>
                    </a:solidFill>
                    <a:latin typeface="Cambria Math" panose="02040503050406030204" pitchFamily="18" charset="0"/>
                    <a:ea typeface="Cambria Math" panose="02040503050406030204" pitchFamily="18" charset="0"/>
                    <a:cs typeface="Times New Roman" pitchFamily="18" charset="0"/>
                  </a:rPr>
                  <a:t> </a:t>
                </a:r>
                <a:r>
                  <a:rPr lang="en-GB" altLang="en-US" sz="2800" dirty="0" smtClean="0">
                    <a:solidFill>
                      <a:schemeClr val="tx1"/>
                    </a:solidFill>
                    <a:latin typeface="+mj-lt"/>
                    <a:ea typeface="Cambria Math" panose="02040503050406030204" pitchFamily="18" charset="0"/>
                    <a:cs typeface="Times New Roman" pitchFamily="18" charset="0"/>
                  </a:rPr>
                  <a:t>GeV</a:t>
                </a:r>
              </a:p>
              <a:p>
                <a14:m>
                  <m:oMath xmlns:m="http://schemas.openxmlformats.org/officeDocument/2006/math">
                    <m:sSub>
                      <m:sSubPr>
                        <m:ctrlPr>
                          <a:rPr lang="en-GB" altLang="en-US" sz="2800" b="1" i="1">
                            <a:solidFill>
                              <a:schemeClr val="tx1"/>
                            </a:solidFill>
                            <a:latin typeface="Cambria Math" panose="02040503050406030204" pitchFamily="18" charset="0"/>
                            <a:ea typeface="Cambria Math" panose="02040503050406030204" pitchFamily="18" charset="0"/>
                            <a:cs typeface="Times New Roman" pitchFamily="18" charset="0"/>
                          </a:rPr>
                        </m:ctrlPr>
                      </m:sSubPr>
                      <m:e>
                        <m:r>
                          <a:rPr lang="en-GB" altLang="en-US" sz="2800" b="1" i="1">
                            <a:solidFill>
                              <a:schemeClr val="tx1"/>
                            </a:solidFill>
                            <a:latin typeface="Cambria Math" panose="02040503050406030204" pitchFamily="18" charset="0"/>
                            <a:ea typeface="Cambria Math" panose="02040503050406030204" pitchFamily="18" charset="0"/>
                            <a:cs typeface="Times New Roman" pitchFamily="18" charset="0"/>
                          </a:rPr>
                          <m:t>𝑷</m:t>
                        </m:r>
                      </m:e>
                      <m:sub>
                        <m:r>
                          <a:rPr lang="en-GB" altLang="en-US" sz="2800" b="1">
                            <a:solidFill>
                              <a:schemeClr val="tx1"/>
                            </a:solidFill>
                            <a:latin typeface="Cambria Math" panose="02040503050406030204" pitchFamily="18" charset="0"/>
                            <a:ea typeface="Cambria Math" panose="02040503050406030204" pitchFamily="18" charset="0"/>
                            <a:cs typeface="Times New Roman" pitchFamily="18" charset="0"/>
                          </a:rPr>
                          <m:t>𝐩</m:t>
                        </m:r>
                      </m:sub>
                    </m:sSub>
                    <m:r>
                      <a:rPr lang="en-GB" altLang="en-US" sz="2800" b="1" i="1">
                        <a:solidFill>
                          <a:schemeClr val="tx1"/>
                        </a:solidFill>
                        <a:latin typeface="Cambria Math" panose="02040503050406030204" pitchFamily="18" charset="0"/>
                        <a:ea typeface="Cambria Math" panose="02040503050406030204" pitchFamily="18" charset="0"/>
                        <a:cs typeface="Times New Roman" pitchFamily="18" charset="0"/>
                      </a:rPr>
                      <m:t>=</m:t>
                    </m:r>
                    <m:r>
                      <a:rPr lang="en-GB" altLang="en-US" sz="2800" b="1" i="1">
                        <a:solidFill>
                          <a:schemeClr val="tx1"/>
                        </a:solidFill>
                        <a:latin typeface="Cambria Math" panose="02040503050406030204" pitchFamily="18" charset="0"/>
                        <a:ea typeface="Cambria Math" panose="02040503050406030204" pitchFamily="18" charset="0"/>
                        <a:cs typeface="Times New Roman" pitchFamily="18" charset="0"/>
                      </a:rPr>
                      <m:t>𝟗𝟐𝟎</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GB" altLang="en-US" sz="2800" b="1" i="1">
                        <a:solidFill>
                          <a:schemeClr val="tx1"/>
                        </a:solidFill>
                        <a:latin typeface="Cambria Math" panose="02040503050406030204" pitchFamily="18" charset="0"/>
                        <a:ea typeface="Cambria Math" panose="02040503050406030204" pitchFamily="18" charset="0"/>
                        <a:cs typeface="Times New Roman" pitchFamily="18" charset="0"/>
                      </a:rPr>
                      <m:t> </m:t>
                    </m:r>
                    <m:r>
                      <a:rPr lang="en-GB" altLang="en-US" sz="2800" b="1" i="1">
                        <a:solidFill>
                          <a:schemeClr val="tx1"/>
                        </a:solidFill>
                        <a:latin typeface="Cambria Math" panose="02040503050406030204" pitchFamily="18" charset="0"/>
                        <a:ea typeface="Cambria Math" panose="02040503050406030204" pitchFamily="18" charset="0"/>
                        <a:cs typeface="Times New Roman" pitchFamily="18" charset="0"/>
                      </a:rPr>
                      <m:t>𝟓𝟕𝟓</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 </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𝟒𝟔𝟎</m:t>
                    </m:r>
                  </m:oMath>
                </a14:m>
                <a:r>
                  <a:rPr lang="en-GB" altLang="en-US" sz="2800" dirty="0">
                    <a:solidFill>
                      <a:schemeClr val="tx1"/>
                    </a:solidFill>
                  </a:rPr>
                  <a:t> GeV</a:t>
                </a:r>
                <a:endParaRPr lang="en-GB"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200410" y="5589240"/>
                <a:ext cx="4155566" cy="992708"/>
              </a:xfrm>
              <a:prstGeom prst="rect">
                <a:avLst/>
              </a:prstGeom>
              <a:blipFill>
                <a:blip r:embed="rId4"/>
                <a:stretch>
                  <a:fillRect t="-6135" b="-1227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 Box 62"/>
              <p:cNvSpPr txBox="1">
                <a:spLocks noChangeArrowheads="1"/>
              </p:cNvSpPr>
              <p:nvPr/>
            </p:nvSpPr>
            <p:spPr bwMode="auto">
              <a:xfrm>
                <a:off x="8384" y="908720"/>
                <a:ext cx="9028112" cy="14561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US" altLang="en-US" sz="2800" i="0" dirty="0"/>
                  <a:t>l</a:t>
                </a:r>
                <a:r>
                  <a:rPr lang="en-US" sz="2800" i="0" dirty="0" smtClean="0"/>
                  <a:t>ow</a:t>
                </a:r>
                <a:r>
                  <a:rPr lang="en-US" sz="2800" dirty="0" smtClean="0"/>
                  <a:t> </a:t>
                </a:r>
                <a14:m>
                  <m:oMath xmlns:m="http://schemas.openxmlformats.org/officeDocument/2006/math">
                    <m:sSub>
                      <m:sSubPr>
                        <m:ctrlPr>
                          <a:rPr lang="en-US" sz="2800" b="1" i="1">
                            <a:latin typeface="Cambria Math" panose="02040503050406030204" pitchFamily="18" charset="0"/>
                          </a:rPr>
                        </m:ctrlPr>
                      </m:sSubPr>
                      <m:e>
                        <m:r>
                          <a:rPr lang="en-GB" sz="2800" b="1">
                            <a:latin typeface="Cambria Math" panose="02040503050406030204" pitchFamily="18" charset="0"/>
                          </a:rPr>
                          <m:t>𝒙</m:t>
                        </m:r>
                      </m:e>
                      <m:sub>
                        <m:r>
                          <a:rPr lang="en-GB" sz="2800" b="1">
                            <a:latin typeface="Cambria Math" panose="02040503050406030204" pitchFamily="18" charset="0"/>
                          </a:rPr>
                          <m:t>𝐁𝐣</m:t>
                        </m:r>
                      </m:sub>
                    </m:sSub>
                  </m:oMath>
                </a14:m>
                <a:r>
                  <a:rPr lang="en-US" sz="2800" dirty="0"/>
                  <a:t>: </a:t>
                </a:r>
                <a14:m>
                  <m:oMath xmlns:m="http://schemas.openxmlformats.org/officeDocument/2006/math">
                    <m:sSub>
                      <m:sSubPr>
                        <m:ctrlPr>
                          <a:rPr lang="en-US" sz="2800" b="1" i="1">
                            <a:latin typeface="Cambria Math" panose="02040503050406030204" pitchFamily="18" charset="0"/>
                          </a:rPr>
                        </m:ctrlPr>
                      </m:sSubPr>
                      <m:e>
                        <m:r>
                          <a:rPr lang="en-GB" sz="2800" b="1">
                            <a:latin typeface="Cambria Math" panose="02040503050406030204" pitchFamily="18" charset="0"/>
                          </a:rPr>
                          <m:t>𝑭</m:t>
                        </m:r>
                      </m:e>
                      <m:sub>
                        <m:r>
                          <a:rPr lang="en-GB" sz="2800" b="1" i="0">
                            <a:latin typeface="Cambria Math" panose="02040503050406030204" pitchFamily="18" charset="0"/>
                          </a:rPr>
                          <m:t>𝟐</m:t>
                        </m:r>
                      </m:sub>
                    </m:sSub>
                    <m:d>
                      <m:dPr>
                        <m:ctrlPr>
                          <a:rPr lang="en-US" sz="2800" b="1" i="1">
                            <a:latin typeface="Cambria Math" panose="02040503050406030204" pitchFamily="18" charset="0"/>
                          </a:rPr>
                        </m:ctrlPr>
                      </m:dPr>
                      <m:e>
                        <m:sSub>
                          <m:sSubPr>
                            <m:ctrlPr>
                              <a:rPr lang="en-US" sz="2800" b="1" i="1">
                                <a:latin typeface="Cambria Math" panose="02040503050406030204" pitchFamily="18" charset="0"/>
                              </a:rPr>
                            </m:ctrlPr>
                          </m:sSubPr>
                          <m:e>
                            <m:r>
                              <a:rPr lang="en-GB" sz="2800" b="1">
                                <a:latin typeface="Cambria Math" panose="02040503050406030204" pitchFamily="18" charset="0"/>
                              </a:rPr>
                              <m:t>𝒙</m:t>
                            </m:r>
                          </m:e>
                          <m:sub>
                            <m:r>
                              <a:rPr lang="en-GB" sz="2800" b="1" i="0">
                                <a:latin typeface="Cambria Math" panose="02040503050406030204" pitchFamily="18" charset="0"/>
                              </a:rPr>
                              <m:t>𝐁𝐣</m:t>
                            </m:r>
                          </m:sub>
                        </m:sSub>
                        <m:r>
                          <a:rPr lang="en-GB" sz="2800" b="1">
                            <a:latin typeface="Cambria Math" panose="02040503050406030204" pitchFamily="18" charset="0"/>
                          </a:rPr>
                          <m:t>,</m:t>
                        </m:r>
                        <m:sSup>
                          <m:sSupPr>
                            <m:ctrlPr>
                              <a:rPr lang="en-GB" sz="2800" b="1" i="1">
                                <a:latin typeface="Cambria Math" panose="02040503050406030204" pitchFamily="18" charset="0"/>
                              </a:rPr>
                            </m:ctrlPr>
                          </m:sSupPr>
                          <m:e>
                            <m:r>
                              <a:rPr lang="en-GB" sz="2800" b="1">
                                <a:latin typeface="Cambria Math" panose="02040503050406030204" pitchFamily="18" charset="0"/>
                              </a:rPr>
                              <m:t>𝑸</m:t>
                            </m:r>
                          </m:e>
                          <m:sup>
                            <m:r>
                              <a:rPr lang="en-GB" sz="2800" b="1">
                                <a:latin typeface="Cambria Math" panose="02040503050406030204" pitchFamily="18" charset="0"/>
                              </a:rPr>
                              <m:t>𝟐</m:t>
                            </m:r>
                          </m:sup>
                        </m:sSup>
                      </m:e>
                    </m:d>
                  </m:oMath>
                </a14:m>
                <a:endParaRPr lang="en-GB" altLang="en-US" sz="2800" i="0" dirty="0" smtClean="0"/>
              </a:p>
              <a:p>
                <a:r>
                  <a:rPr lang="en-GB" altLang="en-US" sz="2800" i="0" dirty="0"/>
                  <a:t> </a:t>
                </a:r>
                <a:r>
                  <a:rPr lang="en-GB" altLang="en-US" sz="2800" i="0" dirty="0" smtClean="0"/>
                  <a:t> </a:t>
                </a:r>
                <a:r>
                  <a:rPr lang="en-GB" altLang="en-US" sz="2800" b="1" i="0" dirty="0" smtClean="0">
                    <a:solidFill>
                      <a:srgbClr val="FF0000"/>
                    </a:solidFill>
                  </a:rPr>
                  <a:t>-</a:t>
                </a:r>
                <a:r>
                  <a:rPr lang="en-GB" altLang="en-US" sz="2800" i="0" dirty="0" smtClean="0"/>
                  <a:t> “reduced” </a:t>
                </a:r>
              </a:p>
              <a:p>
                <a:r>
                  <a:rPr lang="en-GB" altLang="en-US" sz="2800" i="0" dirty="0"/>
                  <a:t> </a:t>
                </a:r>
                <a:r>
                  <a:rPr lang="en-GB" altLang="en-US" sz="2800" i="0" dirty="0" smtClean="0"/>
                  <a:t>    cross-section</a:t>
                </a:r>
                <a:endParaRPr lang="en-GB" altLang="en-US" sz="2800" i="0" dirty="0"/>
              </a:p>
            </p:txBody>
          </p:sp>
        </mc:Choice>
        <mc:Fallback xmlns="">
          <p:sp>
            <p:nvSpPr>
              <p:cNvPr id="9" name="Text Box 62"/>
              <p:cNvSpPr txBox="1">
                <a:spLocks noRot="1" noChangeAspect="1" noMove="1" noResize="1" noEditPoints="1" noAdjustHandles="1" noChangeArrowheads="1" noChangeShapeType="1" noTextEdit="1"/>
              </p:cNvSpPr>
              <p:nvPr/>
            </p:nvSpPr>
            <p:spPr bwMode="auto">
              <a:xfrm>
                <a:off x="8384" y="908720"/>
                <a:ext cx="9028112" cy="1456104"/>
              </a:xfrm>
              <a:prstGeom prst="rect">
                <a:avLst/>
              </a:prstGeom>
              <a:blipFill>
                <a:blip r:embed="rId5"/>
                <a:stretch>
                  <a:fillRect l="-1350" t="-2510" b="-108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5" name="Picture 4"/>
          <p:cNvPicPr>
            <a:picLocks noChangeAspect="1"/>
          </p:cNvPicPr>
          <p:nvPr/>
        </p:nvPicPr>
        <p:blipFill>
          <a:blip r:embed="rId6"/>
          <a:stretch>
            <a:fillRect/>
          </a:stretch>
        </p:blipFill>
        <p:spPr>
          <a:xfrm>
            <a:off x="4208957" y="1034492"/>
            <a:ext cx="4935044" cy="5823508"/>
          </a:xfrm>
          <a:prstGeom prst="rect">
            <a:avLst/>
          </a:prstGeom>
        </p:spPr>
      </p:pic>
      <p:pic>
        <p:nvPicPr>
          <p:cNvPr id="2" name="Picture 1"/>
          <p:cNvPicPr>
            <a:picLocks noChangeAspect="1"/>
          </p:cNvPicPr>
          <p:nvPr/>
        </p:nvPicPr>
        <p:blipFill rotWithShape="1">
          <a:blip r:embed="rId7"/>
          <a:srcRect r="69313" b="10226"/>
          <a:stretch/>
        </p:blipFill>
        <p:spPr>
          <a:xfrm>
            <a:off x="467544" y="2463379"/>
            <a:ext cx="1378083" cy="632128"/>
          </a:xfrm>
          <a:prstGeom prst="rect">
            <a:avLst/>
          </a:prstGeom>
        </p:spPr>
      </p:pic>
      <p:pic>
        <p:nvPicPr>
          <p:cNvPr id="4" name="Picture 3"/>
          <p:cNvPicPr>
            <a:picLocks noChangeAspect="1"/>
          </p:cNvPicPr>
          <p:nvPr/>
        </p:nvPicPr>
        <p:blipFill rotWithShape="1">
          <a:blip r:embed="rId8"/>
          <a:srcRect t="-1" r="53717" b="-8324"/>
          <a:stretch/>
        </p:blipFill>
        <p:spPr>
          <a:xfrm>
            <a:off x="477474" y="3095506"/>
            <a:ext cx="3024337" cy="792088"/>
          </a:xfrm>
          <a:prstGeom prst="rect">
            <a:avLst/>
          </a:prstGeom>
        </p:spPr>
      </p:pic>
      <p:pic>
        <p:nvPicPr>
          <p:cNvPr id="12" name="Picture 11"/>
          <p:cNvPicPr>
            <a:picLocks noChangeAspect="1"/>
          </p:cNvPicPr>
          <p:nvPr/>
        </p:nvPicPr>
        <p:blipFill rotWithShape="1">
          <a:blip r:embed="rId8"/>
          <a:srcRect l="45053"/>
          <a:stretch/>
        </p:blipFill>
        <p:spPr>
          <a:xfrm>
            <a:off x="477475" y="3815586"/>
            <a:ext cx="3590496" cy="731219"/>
          </a:xfrm>
          <a:prstGeom prst="rect">
            <a:avLst/>
          </a:prstGeom>
        </p:spPr>
      </p:pic>
      <p:sp>
        <p:nvSpPr>
          <p:cNvPr id="10" name="Line 18"/>
          <p:cNvSpPr>
            <a:spLocks noChangeShapeType="1"/>
          </p:cNvSpPr>
          <p:nvPr/>
        </p:nvSpPr>
        <p:spPr bwMode="auto">
          <a:xfrm flipV="1">
            <a:off x="3851920" y="3156910"/>
            <a:ext cx="2016224" cy="6754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 name="Line 18"/>
          <p:cNvSpPr>
            <a:spLocks noChangeShapeType="1"/>
          </p:cNvSpPr>
          <p:nvPr/>
        </p:nvSpPr>
        <p:spPr bwMode="auto">
          <a:xfrm>
            <a:off x="4134660" y="4234903"/>
            <a:ext cx="797381" cy="58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 name="Oval 5"/>
          <p:cNvSpPr/>
          <p:nvPr/>
        </p:nvSpPr>
        <p:spPr bwMode="auto">
          <a:xfrm>
            <a:off x="1691680" y="3687515"/>
            <a:ext cx="2442980" cy="914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14" name="Line 18"/>
          <p:cNvSpPr>
            <a:spLocks noChangeShapeType="1"/>
          </p:cNvSpPr>
          <p:nvPr/>
        </p:nvSpPr>
        <p:spPr bwMode="auto">
          <a:xfrm flipV="1">
            <a:off x="3557921" y="3284982"/>
            <a:ext cx="1158096" cy="47549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 name="Line 18"/>
          <p:cNvSpPr>
            <a:spLocks noChangeShapeType="1"/>
          </p:cNvSpPr>
          <p:nvPr/>
        </p:nvSpPr>
        <p:spPr bwMode="auto">
          <a:xfrm flipV="1">
            <a:off x="4067971" y="3156908"/>
            <a:ext cx="2937079" cy="80194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170654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62" name="Text Box 62"/>
              <p:cNvSpPr txBox="1">
                <a:spLocks noChangeArrowheads="1"/>
              </p:cNvSpPr>
              <p:nvPr/>
            </p:nvSpPr>
            <p:spPr bwMode="auto">
              <a:xfrm>
                <a:off x="207447" y="908720"/>
                <a:ext cx="6884833" cy="5943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i="0" dirty="0" smtClean="0">
                    <a:latin typeface="+mj-lt"/>
                    <a:cs typeface="Times New Roman" pitchFamily="18" charset="0"/>
                  </a:rPr>
                  <a:t>high </a:t>
                </a:r>
                <a14:m>
                  <m:oMath xmlns:m="http://schemas.openxmlformats.org/officeDocument/2006/math">
                    <m:r>
                      <a:rPr lang="en-GB" altLang="en-US" sz="2800" b="1" i="1" smtClean="0">
                        <a:latin typeface="Cambria Math" panose="02040503050406030204" pitchFamily="18" charset="0"/>
                        <a:cs typeface="Times New Roman" pitchFamily="18" charset="0"/>
                      </a:rPr>
                      <m:t>𝒚</m:t>
                    </m:r>
                    <m:r>
                      <a:rPr lang="en-GB" altLang="en-US" sz="2800" b="1" i="1" smtClean="0">
                        <a:latin typeface="Cambria Math" panose="02040503050406030204" pitchFamily="18" charset="0"/>
                        <a:ea typeface="Cambria Math" panose="02040503050406030204" pitchFamily="18" charset="0"/>
                        <a:cs typeface="Times New Roman" pitchFamily="18" charset="0"/>
                      </a:rPr>
                      <m:t>≤</m:t>
                    </m:r>
                    <m:r>
                      <a:rPr lang="en-GB" altLang="en-US" sz="2800" b="1" i="1" smtClean="0">
                        <a:latin typeface="Cambria Math" panose="02040503050406030204" pitchFamily="18" charset="0"/>
                        <a:ea typeface="Cambria Math" panose="02040503050406030204" pitchFamily="18" charset="0"/>
                        <a:cs typeface="Times New Roman" pitchFamily="18" charset="0"/>
                      </a:rPr>
                      <m:t>𝟎</m:t>
                    </m:r>
                    <m:r>
                      <a:rPr lang="en-GB" altLang="en-US" sz="2800" b="1" i="1" smtClean="0">
                        <a:latin typeface="Cambria Math" panose="02040503050406030204" pitchFamily="18" charset="0"/>
                        <a:ea typeface="Cambria Math" panose="02040503050406030204" pitchFamily="18" charset="0"/>
                        <a:cs typeface="Times New Roman" pitchFamily="18" charset="0"/>
                      </a:rPr>
                      <m:t>.</m:t>
                    </m:r>
                    <m:r>
                      <a:rPr lang="en-GB" altLang="en-US" sz="2800" b="1" i="1" smtClean="0">
                        <a:latin typeface="Cambria Math" panose="02040503050406030204" pitchFamily="18" charset="0"/>
                        <a:ea typeface="Cambria Math" panose="02040503050406030204" pitchFamily="18" charset="0"/>
                        <a:cs typeface="Times New Roman" pitchFamily="18" charset="0"/>
                      </a:rPr>
                      <m:t>𝟖𝟓</m:t>
                    </m:r>
                    <m:r>
                      <a:rPr lang="en-GB" altLang="en-US" sz="2800" b="1" i="1" smtClean="0">
                        <a:latin typeface="Cambria Math" panose="02040503050406030204" pitchFamily="18" charset="0"/>
                        <a:ea typeface="Cambria Math" panose="02040503050406030204" pitchFamily="18" charset="0"/>
                        <a:cs typeface="Times New Roman" pitchFamily="18" charset="0"/>
                      </a:rPr>
                      <m:t> </m:t>
                    </m:r>
                    <m:sSup>
                      <m:sSupPr>
                        <m:ctrlPr>
                          <a:rPr lang="en-GB" altLang="en-US" sz="2800" b="1" i="1" smtClean="0">
                            <a:solidFill>
                              <a:schemeClr val="tx1"/>
                            </a:solidFill>
                            <a:latin typeface="Cambria Math" panose="02040503050406030204" pitchFamily="18" charset="0"/>
                            <a:cs typeface="Times New Roman" pitchFamily="18" charset="0"/>
                          </a:rPr>
                        </m:ctrlPr>
                      </m:sSupPr>
                      <m:e>
                        <m:r>
                          <a:rPr lang="en-GB" altLang="en-US" sz="2800" b="1" i="1" smtClean="0">
                            <a:solidFill>
                              <a:schemeClr val="tx1"/>
                            </a:solidFill>
                            <a:latin typeface="Cambria Math" panose="02040503050406030204" pitchFamily="18" charset="0"/>
                            <a:cs typeface="Times New Roman" pitchFamily="18" charset="0"/>
                          </a:rPr>
                          <m:t>𝒆</m:t>
                        </m:r>
                      </m:e>
                      <m:sup>
                        <m:r>
                          <a:rPr lang="en-GB" altLang="en-US" sz="2800" b="1" i="1" smtClean="0">
                            <a:solidFill>
                              <a:schemeClr val="tx1"/>
                            </a:solidFill>
                            <a:latin typeface="Cambria Math" panose="02040503050406030204" pitchFamily="18" charset="0"/>
                            <a:cs typeface="Times New Roman" pitchFamily="18" charset="0"/>
                          </a:rPr>
                          <m:t>+</m:t>
                        </m:r>
                      </m:sup>
                    </m:sSup>
                    <m:r>
                      <a:rPr lang="en-GB" altLang="en-US" sz="2800" b="1" i="1" smtClean="0">
                        <a:solidFill>
                          <a:schemeClr val="tx1"/>
                        </a:solidFill>
                        <a:latin typeface="Cambria Math" panose="02040503050406030204" pitchFamily="18" charset="0"/>
                        <a:cs typeface="Times New Roman" pitchFamily="18" charset="0"/>
                      </a:rPr>
                      <m:t>𝒑</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m:t>
                    </m:r>
                    <m:sSup>
                      <m:sSupPr>
                        <m:ctrlPr>
                          <a:rPr lang="en-GB" altLang="en-US" sz="2800" b="1" i="1">
                            <a:latin typeface="Cambria Math" panose="02040503050406030204" pitchFamily="18" charset="0"/>
                            <a:cs typeface="Times New Roman" pitchFamily="18" charset="0"/>
                          </a:rPr>
                        </m:ctrlPr>
                      </m:sSupPr>
                      <m:e>
                        <m:r>
                          <a:rPr lang="en-GB" altLang="en-US" sz="2800" b="1">
                            <a:latin typeface="Cambria Math" panose="02040503050406030204" pitchFamily="18" charset="0"/>
                            <a:cs typeface="Times New Roman" pitchFamily="18" charset="0"/>
                          </a:rPr>
                          <m:t>𝒆</m:t>
                        </m:r>
                      </m:e>
                      <m:sup>
                        <m:r>
                          <a:rPr lang="en-GB" altLang="en-US" sz="2800" b="1">
                            <a:latin typeface="Cambria Math" panose="02040503050406030204" pitchFamily="18" charset="0"/>
                            <a:cs typeface="Times New Roman" pitchFamily="18" charset="0"/>
                          </a:rPr>
                          <m:t>+</m:t>
                        </m:r>
                      </m:sup>
                    </m:sSup>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𝑿</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m:t>
                    </m:r>
                    <m:sSub>
                      <m:sSubPr>
                        <m:ctrlPr>
                          <a:rPr lang="en-US" sz="2800" b="1" i="1">
                            <a:latin typeface="Cambria Math" panose="02040503050406030204" pitchFamily="18" charset="0"/>
                          </a:rPr>
                        </m:ctrlPr>
                      </m:sSubPr>
                      <m:e>
                        <m:r>
                          <a:rPr lang="en-GB" sz="2800" b="1">
                            <a:latin typeface="Cambria Math" panose="02040503050406030204" pitchFamily="18" charset="0"/>
                          </a:rPr>
                          <m:t>𝑭</m:t>
                        </m:r>
                      </m:e>
                      <m:sub>
                        <m:r>
                          <a:rPr lang="en-GB" sz="2800" b="1" i="0">
                            <a:latin typeface="Cambria Math" panose="02040503050406030204" pitchFamily="18" charset="0"/>
                          </a:rPr>
                          <m:t>𝐋</m:t>
                        </m:r>
                      </m:sub>
                    </m:sSub>
                    <m:d>
                      <m:dPr>
                        <m:ctrlPr>
                          <a:rPr lang="en-US" sz="2800" b="1" i="1">
                            <a:latin typeface="Cambria Math" panose="02040503050406030204" pitchFamily="18" charset="0"/>
                          </a:rPr>
                        </m:ctrlPr>
                      </m:dPr>
                      <m:e>
                        <m:sSub>
                          <m:sSubPr>
                            <m:ctrlPr>
                              <a:rPr lang="en-US" sz="2800" b="1" i="1">
                                <a:latin typeface="Cambria Math" panose="02040503050406030204" pitchFamily="18" charset="0"/>
                              </a:rPr>
                            </m:ctrlPr>
                          </m:sSubPr>
                          <m:e>
                            <m:r>
                              <a:rPr lang="en-GB" sz="2800" b="1">
                                <a:latin typeface="Cambria Math" panose="02040503050406030204" pitchFamily="18" charset="0"/>
                              </a:rPr>
                              <m:t>𝒙</m:t>
                            </m:r>
                          </m:e>
                          <m:sub>
                            <m:r>
                              <a:rPr lang="en-GB" sz="2800" b="1" i="0">
                                <a:latin typeface="Cambria Math" panose="02040503050406030204" pitchFamily="18" charset="0"/>
                              </a:rPr>
                              <m:t>𝐁𝐣</m:t>
                            </m:r>
                          </m:sub>
                        </m:sSub>
                        <m:r>
                          <a:rPr lang="en-GB" sz="2800" b="1">
                            <a:latin typeface="Cambria Math" panose="02040503050406030204" pitchFamily="18" charset="0"/>
                          </a:rPr>
                          <m:t>,</m:t>
                        </m:r>
                        <m:sSup>
                          <m:sSupPr>
                            <m:ctrlPr>
                              <a:rPr lang="en-GB" sz="2800" b="1" i="1">
                                <a:latin typeface="Cambria Math" panose="02040503050406030204" pitchFamily="18" charset="0"/>
                              </a:rPr>
                            </m:ctrlPr>
                          </m:sSupPr>
                          <m:e>
                            <m:r>
                              <a:rPr lang="en-GB" sz="2800" b="1">
                                <a:latin typeface="Cambria Math" panose="02040503050406030204" pitchFamily="18" charset="0"/>
                              </a:rPr>
                              <m:t>𝑸</m:t>
                            </m:r>
                          </m:e>
                          <m:sup>
                            <m:r>
                              <a:rPr lang="en-GB" sz="2800" b="1">
                                <a:latin typeface="Cambria Math" panose="02040503050406030204" pitchFamily="18" charset="0"/>
                              </a:rPr>
                              <m:t>𝟐</m:t>
                            </m:r>
                          </m:sup>
                        </m:sSup>
                      </m:e>
                    </m:d>
                  </m:oMath>
                </a14:m>
                <a:endParaRPr lang="en-GB" altLang="en-US" sz="2800" i="0" dirty="0"/>
              </a:p>
            </p:txBody>
          </p:sp>
        </mc:Choice>
        <mc:Fallback xmlns="">
          <p:sp>
            <p:nvSpPr>
              <p:cNvPr id="62" name="Text Box 62"/>
              <p:cNvSpPr txBox="1">
                <a:spLocks noRot="1" noChangeAspect="1" noMove="1" noResize="1" noEditPoints="1" noAdjustHandles="1" noChangeArrowheads="1" noChangeShapeType="1" noTextEdit="1"/>
              </p:cNvSpPr>
              <p:nvPr/>
            </p:nvSpPr>
            <p:spPr bwMode="auto">
              <a:xfrm>
                <a:off x="207447" y="908720"/>
                <a:ext cx="6884833" cy="594330"/>
              </a:xfrm>
              <a:prstGeom prst="rect">
                <a:avLst/>
              </a:prstGeom>
              <a:blipFill>
                <a:blip r:embed="rId2"/>
                <a:stretch>
                  <a:fillRect l="-1771" t="-6122" b="-204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2" name="Picture 1"/>
          <p:cNvPicPr>
            <a:picLocks noChangeAspect="1"/>
          </p:cNvPicPr>
          <p:nvPr/>
        </p:nvPicPr>
        <p:blipFill>
          <a:blip r:embed="rId3"/>
          <a:stretch>
            <a:fillRect/>
          </a:stretch>
        </p:blipFill>
        <p:spPr>
          <a:xfrm>
            <a:off x="2777626" y="1560365"/>
            <a:ext cx="6258870" cy="5178792"/>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251520" y="5245765"/>
                <a:ext cx="2245487" cy="1233415"/>
              </a:xfrm>
              <a:prstGeom prst="rect">
                <a:avLst/>
              </a:prstGeom>
              <a:noFill/>
            </p:spPr>
            <p:txBody>
              <a:bodyPr wrap="none" rtlCol="0">
                <a:spAutoFit/>
              </a:bodyPr>
              <a:lstStyle/>
              <a:p>
                <a14:m>
                  <m:oMath xmlns:m="http://schemas.openxmlformats.org/officeDocument/2006/math">
                    <m:sSub>
                      <m:sSubPr>
                        <m:ctrlPr>
                          <a:rPr lang="en-GB" altLang="en-US" sz="2400" b="1" i="1" smtClean="0">
                            <a:solidFill>
                              <a:schemeClr val="tx1"/>
                            </a:solidFill>
                            <a:latin typeface="Cambria Math" panose="02040503050406030204" pitchFamily="18" charset="0"/>
                            <a:ea typeface="Cambria Math" panose="02040503050406030204" pitchFamily="18" charset="0"/>
                            <a:cs typeface="Times New Roman" pitchFamily="18" charset="0"/>
                          </a:rPr>
                        </m:ctrlPr>
                      </m:sSubPr>
                      <m:e>
                        <m:r>
                          <a:rPr lang="en-GB" altLang="en-US" sz="2400" b="1">
                            <a:solidFill>
                              <a:schemeClr val="tx1"/>
                            </a:solidFill>
                            <a:latin typeface="Cambria Math" panose="02040503050406030204" pitchFamily="18" charset="0"/>
                            <a:ea typeface="Cambria Math" panose="02040503050406030204" pitchFamily="18" charset="0"/>
                            <a:cs typeface="Times New Roman" pitchFamily="18" charset="0"/>
                          </a:rPr>
                          <m:t>𝑷</m:t>
                        </m:r>
                      </m:e>
                      <m:sub>
                        <m:r>
                          <a:rPr lang="en-GB" altLang="en-US" sz="2400" b="1" i="1">
                            <a:solidFill>
                              <a:schemeClr val="tx1"/>
                            </a:solidFill>
                            <a:latin typeface="Cambria Math" panose="02040503050406030204" pitchFamily="18" charset="0"/>
                            <a:ea typeface="Cambria Math" panose="02040503050406030204" pitchFamily="18" charset="0"/>
                            <a:cs typeface="Times New Roman" pitchFamily="18" charset="0"/>
                          </a:rPr>
                          <m:t>𝒆</m:t>
                        </m:r>
                      </m:sub>
                    </m:sSub>
                    <m:r>
                      <a:rPr lang="en-GB" altLang="en-US" sz="2400" b="1" i="1">
                        <a:solidFill>
                          <a:schemeClr val="tx1"/>
                        </a:solidFill>
                        <a:latin typeface="Cambria Math" panose="02040503050406030204" pitchFamily="18" charset="0"/>
                        <a:ea typeface="Cambria Math" panose="02040503050406030204" pitchFamily="18" charset="0"/>
                        <a:cs typeface="Times New Roman" pitchFamily="18" charset="0"/>
                      </a:rPr>
                      <m:t>=</m:t>
                    </m:r>
                    <m:r>
                      <a:rPr lang="en-GB" altLang="en-US" sz="2400" b="1" i="1" smtClean="0">
                        <a:solidFill>
                          <a:schemeClr val="tx1"/>
                        </a:solidFill>
                        <a:latin typeface="Cambria Math" panose="02040503050406030204" pitchFamily="18" charset="0"/>
                        <a:ea typeface="Cambria Math" panose="02040503050406030204" pitchFamily="18" charset="0"/>
                        <a:cs typeface="Times New Roman" pitchFamily="18" charset="0"/>
                      </a:rPr>
                      <m:t>𝟐𝟕</m:t>
                    </m:r>
                    <m:r>
                      <a:rPr lang="en-GB" altLang="en-US" sz="2400" b="1"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GB" altLang="en-US" sz="2400" b="1" i="1" smtClean="0">
                        <a:solidFill>
                          <a:schemeClr val="tx1"/>
                        </a:solidFill>
                        <a:latin typeface="Cambria Math" panose="02040503050406030204" pitchFamily="18" charset="0"/>
                        <a:ea typeface="Cambria Math" panose="02040503050406030204" pitchFamily="18" charset="0"/>
                        <a:cs typeface="Times New Roman" pitchFamily="18" charset="0"/>
                      </a:rPr>
                      <m:t>𝟔</m:t>
                    </m:r>
                  </m:oMath>
                </a14:m>
                <a:r>
                  <a:rPr lang="en-GB" altLang="en-US" sz="2400" b="1" i="1" dirty="0" smtClean="0">
                    <a:solidFill>
                      <a:schemeClr val="tx1"/>
                    </a:solidFill>
                    <a:latin typeface="Cambria Math" panose="02040503050406030204" pitchFamily="18" charset="0"/>
                    <a:ea typeface="Cambria Math" panose="02040503050406030204" pitchFamily="18" charset="0"/>
                    <a:cs typeface="Times New Roman" pitchFamily="18" charset="0"/>
                  </a:rPr>
                  <a:t> </a:t>
                </a:r>
                <a:r>
                  <a:rPr lang="en-GB" altLang="en-US" sz="2400" dirty="0" smtClean="0">
                    <a:solidFill>
                      <a:schemeClr val="tx1"/>
                    </a:solidFill>
                    <a:latin typeface="+mj-lt"/>
                    <a:ea typeface="Cambria Math" panose="02040503050406030204" pitchFamily="18" charset="0"/>
                    <a:cs typeface="Times New Roman" pitchFamily="18" charset="0"/>
                  </a:rPr>
                  <a:t>GeV</a:t>
                </a:r>
              </a:p>
              <a:p>
                <a:pPr/>
                <a14:m>
                  <m:oMathPara xmlns:m="http://schemas.openxmlformats.org/officeDocument/2006/math">
                    <m:oMathParaPr>
                      <m:jc m:val="left"/>
                    </m:oMathParaPr>
                    <m:oMath xmlns:m="http://schemas.openxmlformats.org/officeDocument/2006/math">
                      <m:sSub>
                        <m:sSubPr>
                          <m:ctrlPr>
                            <a:rPr lang="en-GB" altLang="en-US" sz="2400" b="1" i="1">
                              <a:solidFill>
                                <a:schemeClr val="tx1"/>
                              </a:solidFill>
                              <a:latin typeface="Cambria Math" panose="02040503050406030204" pitchFamily="18" charset="0"/>
                              <a:ea typeface="Cambria Math" panose="02040503050406030204" pitchFamily="18" charset="0"/>
                              <a:cs typeface="Times New Roman" pitchFamily="18" charset="0"/>
                            </a:rPr>
                          </m:ctrlPr>
                        </m:sSubPr>
                        <m:e>
                          <m:r>
                            <a:rPr lang="en-GB" altLang="en-US" sz="2400" b="1" i="1">
                              <a:solidFill>
                                <a:schemeClr val="tx1"/>
                              </a:solidFill>
                              <a:latin typeface="Cambria Math" panose="02040503050406030204" pitchFamily="18" charset="0"/>
                              <a:ea typeface="Cambria Math" panose="02040503050406030204" pitchFamily="18" charset="0"/>
                              <a:cs typeface="Times New Roman" pitchFamily="18" charset="0"/>
                            </a:rPr>
                            <m:t>𝑷</m:t>
                          </m:r>
                        </m:e>
                        <m:sub>
                          <m:r>
                            <a:rPr lang="en-GB" altLang="en-US" sz="2400" b="1">
                              <a:solidFill>
                                <a:schemeClr val="tx1"/>
                              </a:solidFill>
                              <a:latin typeface="Cambria Math" panose="02040503050406030204" pitchFamily="18" charset="0"/>
                              <a:ea typeface="Cambria Math" panose="02040503050406030204" pitchFamily="18" charset="0"/>
                              <a:cs typeface="Times New Roman" pitchFamily="18" charset="0"/>
                            </a:rPr>
                            <m:t>𝐩</m:t>
                          </m:r>
                        </m:sub>
                      </m:sSub>
                      <m:r>
                        <a:rPr lang="en-GB" altLang="en-US" sz="2400" b="1" i="1">
                          <a:solidFill>
                            <a:schemeClr val="tx1"/>
                          </a:solidFill>
                          <a:latin typeface="Cambria Math" panose="02040503050406030204" pitchFamily="18" charset="0"/>
                          <a:ea typeface="Cambria Math" panose="02040503050406030204" pitchFamily="18" charset="0"/>
                          <a:cs typeface="Times New Roman" pitchFamily="18" charset="0"/>
                        </a:rPr>
                        <m:t>=</m:t>
                      </m:r>
                      <m:r>
                        <a:rPr lang="en-GB" altLang="en-US" sz="2400" b="1" i="1">
                          <a:solidFill>
                            <a:schemeClr val="tx1"/>
                          </a:solidFill>
                          <a:latin typeface="Cambria Math" panose="02040503050406030204" pitchFamily="18" charset="0"/>
                          <a:ea typeface="Cambria Math" panose="02040503050406030204" pitchFamily="18" charset="0"/>
                          <a:cs typeface="Times New Roman" pitchFamily="18" charset="0"/>
                        </a:rPr>
                        <m:t>𝟗𝟐𝟎</m:t>
                      </m:r>
                      <m:r>
                        <a:rPr lang="en-GB" altLang="en-US" sz="2400" b="1"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GB" altLang="en-US" sz="2400" b="1" i="1">
                          <a:solidFill>
                            <a:schemeClr val="tx1"/>
                          </a:solidFill>
                          <a:latin typeface="Cambria Math" panose="02040503050406030204" pitchFamily="18" charset="0"/>
                          <a:ea typeface="Cambria Math" panose="02040503050406030204" pitchFamily="18" charset="0"/>
                          <a:cs typeface="Times New Roman" pitchFamily="18" charset="0"/>
                        </a:rPr>
                        <m:t> </m:t>
                      </m:r>
                      <m:r>
                        <a:rPr lang="en-GB" altLang="en-US" sz="2400" b="1" i="1">
                          <a:solidFill>
                            <a:schemeClr val="tx1"/>
                          </a:solidFill>
                          <a:latin typeface="Cambria Math" panose="02040503050406030204" pitchFamily="18" charset="0"/>
                          <a:ea typeface="Cambria Math" panose="02040503050406030204" pitchFamily="18" charset="0"/>
                          <a:cs typeface="Times New Roman" pitchFamily="18" charset="0"/>
                        </a:rPr>
                        <m:t>𝟓𝟕𝟓</m:t>
                      </m:r>
                    </m:oMath>
                  </m:oMathPara>
                </a14:m>
                <a:endParaRPr lang="en-GB" altLang="en-US" sz="2400" b="1" i="1" dirty="0" smtClean="0">
                  <a:solidFill>
                    <a:schemeClr val="tx1"/>
                  </a:solidFill>
                  <a:latin typeface="Cambria Math" panose="02040503050406030204" pitchFamily="18" charset="0"/>
                  <a:ea typeface="Cambria Math" panose="02040503050406030204" pitchFamily="18" charset="0"/>
                  <a:cs typeface="Times New Roman" pitchFamily="18" charset="0"/>
                </a:endParaRPr>
              </a:p>
              <a:p>
                <a:r>
                  <a:rPr lang="en-GB" altLang="en-US" sz="2400" b="1" dirty="0" smtClean="0">
                    <a:solidFill>
                      <a:schemeClr val="tx1"/>
                    </a:solidFill>
                    <a:ea typeface="Cambria Math" panose="02040503050406030204" pitchFamily="18" charset="0"/>
                    <a:cs typeface="Times New Roman" pitchFamily="18" charset="0"/>
                  </a:rPr>
                  <a:t>     </a:t>
                </a:r>
                <a14:m>
                  <m:oMath xmlns:m="http://schemas.openxmlformats.org/officeDocument/2006/math">
                    <m:r>
                      <a:rPr lang="en-GB" altLang="en-US" sz="2400" b="1" i="1">
                        <a:solidFill>
                          <a:schemeClr val="tx1"/>
                        </a:solidFill>
                        <a:latin typeface="Cambria Math" panose="02040503050406030204" pitchFamily="18" charset="0"/>
                        <a:ea typeface="Cambria Math" panose="02040503050406030204" pitchFamily="18" charset="0"/>
                        <a:cs typeface="Times New Roman" pitchFamily="18" charset="0"/>
                      </a:rPr>
                      <m:t> </m:t>
                    </m:r>
                    <m:r>
                      <a:rPr lang="en-GB" altLang="en-US" sz="2400" b="1" i="1" smtClean="0">
                        <a:solidFill>
                          <a:schemeClr val="tx1"/>
                        </a:solidFill>
                        <a:latin typeface="Cambria Math" panose="02040503050406030204" pitchFamily="18" charset="0"/>
                        <a:ea typeface="Cambria Math" panose="02040503050406030204" pitchFamily="18" charset="0"/>
                        <a:cs typeface="Times New Roman" pitchFamily="18" charset="0"/>
                      </a:rPr>
                      <m:t>𝟒𝟔𝟎</m:t>
                    </m:r>
                  </m:oMath>
                </a14:m>
                <a:r>
                  <a:rPr lang="en-GB" altLang="en-US" sz="2400" dirty="0">
                    <a:solidFill>
                      <a:schemeClr val="tx1"/>
                    </a:solidFill>
                  </a:rPr>
                  <a:t> GeV</a:t>
                </a:r>
                <a:endParaRPr lang="en-GB"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251520" y="5245765"/>
                <a:ext cx="2245487" cy="1233415"/>
              </a:xfrm>
              <a:prstGeom prst="rect">
                <a:avLst/>
              </a:prstGeom>
              <a:blipFill>
                <a:blip r:embed="rId4"/>
                <a:stretch>
                  <a:fillRect l="-542" t="-3465" r="-3252" b="-10891"/>
                </a:stretch>
              </a:blipFill>
            </p:spPr>
            <p:txBody>
              <a:bodyPr/>
              <a:lstStyle/>
              <a:p>
                <a:r>
                  <a:rPr lang="en-GB">
                    <a:noFill/>
                  </a:rPr>
                  <a:t> </a:t>
                </a:r>
              </a:p>
            </p:txBody>
          </p:sp>
        </mc:Fallback>
      </mc:AlternateContent>
      <p:sp>
        <p:nvSpPr>
          <p:cNvPr id="4" name="TextBox 3"/>
          <p:cNvSpPr txBox="1"/>
          <p:nvPr/>
        </p:nvSpPr>
        <p:spPr>
          <a:xfrm>
            <a:off x="3769224" y="6381328"/>
            <a:ext cx="3035024" cy="400110"/>
          </a:xfrm>
          <a:prstGeom prst="rect">
            <a:avLst/>
          </a:prstGeom>
          <a:noFill/>
        </p:spPr>
        <p:txBody>
          <a:bodyPr wrap="square" rtlCol="0">
            <a:spAutoFit/>
          </a:bodyPr>
          <a:lstStyle/>
          <a:p>
            <a:r>
              <a:rPr lang="en-GB" sz="2000" dirty="0" smtClean="0"/>
              <a:t>NLO DGLAP</a:t>
            </a:r>
            <a:endParaRPr lang="en-GB" sz="2000" dirty="0"/>
          </a:p>
        </p:txBody>
      </p:sp>
      <p:cxnSp>
        <p:nvCxnSpPr>
          <p:cNvPr id="6" name="Straight Arrow Connector 5"/>
          <p:cNvCxnSpPr/>
          <p:nvPr/>
        </p:nvCxnSpPr>
        <p:spPr bwMode="auto">
          <a:xfrm flipH="1" flipV="1">
            <a:off x="4139952" y="5589240"/>
            <a:ext cx="432049" cy="792088"/>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 name="Text Box 8"/>
              <p:cNvSpPr txBox="1">
                <a:spLocks noChangeArrowheads="1"/>
              </p:cNvSpPr>
              <p:nvPr/>
            </p:nvSpPr>
            <p:spPr bwMode="auto">
              <a:xfrm>
                <a:off x="267493" y="1700808"/>
                <a:ext cx="2234201" cy="1384995"/>
              </a:xfrm>
              <a:prstGeom prst="rect">
                <a:avLst/>
              </a:prstGeom>
              <a:solidFill>
                <a:schemeClr val="bg1"/>
              </a:solidFill>
              <a:ln>
                <a:noFill/>
              </a:ln>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a:t>
                </a:r>
                <a:r>
                  <a:rPr lang="en-GB" altLang="en-US" sz="2800" i="0" dirty="0" smtClean="0">
                    <a:latin typeface="Times New Roman" pitchFamily="18" charset="0"/>
                    <a:cs typeface="Times New Roman" pitchFamily="18" charset="0"/>
                  </a:rPr>
                  <a:t> </a:t>
                </a:r>
                <a14:m>
                  <m:oMath xmlns:m="http://schemas.openxmlformats.org/officeDocument/2006/math">
                    <m:r>
                      <a:rPr lang="en-GB" altLang="en-US" sz="2800" b="0" i="1" smtClean="0">
                        <a:latin typeface="Cambria Math" panose="02040503050406030204" pitchFamily="18" charset="0"/>
                        <a:cs typeface="Times New Roman" pitchFamily="18" charset="0"/>
                      </a:rPr>
                      <m:t>𝑦</m:t>
                    </m:r>
                    <m:r>
                      <a:rPr lang="en-GB" altLang="en-US" sz="2800" b="0" i="1" smtClean="0">
                        <a:latin typeface="Cambria Math" panose="02040503050406030204" pitchFamily="18" charset="0"/>
                        <a:ea typeface="Cambria Math" panose="02040503050406030204" pitchFamily="18" charset="0"/>
                        <a:cs typeface="Times New Roman" pitchFamily="18" charset="0"/>
                      </a:rPr>
                      <m:t>≤</m:t>
                    </m:r>
                    <m:r>
                      <a:rPr lang="en-GB" altLang="en-US" sz="2800" b="0" i="1" smtClean="0">
                        <a:latin typeface="Cambria Math" panose="02040503050406030204" pitchFamily="18" charset="0"/>
                        <a:cs typeface="Times New Roman" pitchFamily="18" charset="0"/>
                      </a:rPr>
                      <m:t>0.35</m:t>
                    </m:r>
                  </m:oMath>
                </a14:m>
                <a:endParaRPr lang="en-GB" altLang="en-US" sz="2800" i="0" dirty="0" smtClean="0">
                  <a:latin typeface="Times New Roman" pitchFamily="18" charset="0"/>
                  <a:cs typeface="Times New Roman" pitchFamily="18" charset="0"/>
                </a:endParaRPr>
              </a:p>
              <a:p>
                <a:r>
                  <a:rPr lang="en-GB" altLang="en-US" sz="2800" dirty="0" smtClean="0"/>
                  <a:t>  </a:t>
                </a:r>
                <a14:m>
                  <m:oMath xmlns:m="http://schemas.openxmlformats.org/officeDocument/2006/math">
                    <m:sSub>
                      <m:sSubPr>
                        <m:ctrlPr>
                          <a:rPr lang="en-US" sz="2800" i="1">
                            <a:latin typeface="Cambria Math" panose="02040503050406030204" pitchFamily="18" charset="0"/>
                          </a:rPr>
                        </m:ctrlPr>
                      </m:sSubPr>
                      <m:e>
                        <m:r>
                          <a:rPr lang="en-GB" sz="2800" b="0" i="1" smtClean="0">
                            <a:latin typeface="Cambria Math" panose="02040503050406030204" pitchFamily="18" charset="0"/>
                          </a:rPr>
                          <m:t>0&lt;</m:t>
                        </m:r>
                        <m:r>
                          <a:rPr lang="en-GB" sz="2800" b="0" i="1">
                            <a:latin typeface="Cambria Math" panose="02040503050406030204" pitchFamily="18" charset="0"/>
                          </a:rPr>
                          <m:t>𝐹</m:t>
                        </m:r>
                      </m:e>
                      <m:sub>
                        <m:r>
                          <m:rPr>
                            <m:sty m:val="p"/>
                          </m:rPr>
                          <a:rPr lang="en-GB" sz="2800" b="0" i="0">
                            <a:latin typeface="Cambria Math" panose="02040503050406030204" pitchFamily="18" charset="0"/>
                          </a:rPr>
                          <m:t>L</m:t>
                        </m:r>
                      </m:sub>
                    </m:sSub>
                    <m:r>
                      <a:rPr lang="en-GB" sz="2800" b="0" i="1" smtClean="0">
                        <a:latin typeface="Cambria Math" panose="02040503050406030204" pitchFamily="18" charset="0"/>
                      </a:rPr>
                      <m:t>&lt;</m:t>
                    </m:r>
                    <m:sSub>
                      <m:sSubPr>
                        <m:ctrlPr>
                          <a:rPr lang="en-US" sz="2800" i="1">
                            <a:latin typeface="Cambria Math" panose="02040503050406030204" pitchFamily="18" charset="0"/>
                          </a:rPr>
                        </m:ctrlPr>
                      </m:sSubPr>
                      <m:e>
                        <m:r>
                          <a:rPr lang="en-GB" sz="2800" b="0" i="1">
                            <a:latin typeface="Cambria Math" panose="02040503050406030204" pitchFamily="18" charset="0"/>
                          </a:rPr>
                          <m:t>𝐹</m:t>
                        </m:r>
                      </m:e>
                      <m:sub>
                        <m:r>
                          <a:rPr lang="en-GB" sz="2800" b="0" i="1" smtClean="0">
                            <a:latin typeface="Cambria Math" panose="02040503050406030204" pitchFamily="18" charset="0"/>
                          </a:rPr>
                          <m:t>2</m:t>
                        </m:r>
                      </m:sub>
                    </m:sSub>
                  </m:oMath>
                </a14:m>
                <a:endParaRPr lang="en-GB" sz="2800" dirty="0" smtClean="0"/>
              </a:p>
              <a:p>
                <a:r>
                  <a:rPr lang="en-GB" altLang="en-US" sz="2800" i="0" dirty="0">
                    <a:solidFill>
                      <a:srgbClr val="FF6600"/>
                    </a:solidFill>
                    <a:latin typeface="Times New Roman" pitchFamily="18" charset="0"/>
                    <a:cs typeface="Times New Roman" pitchFamily="18" charset="0"/>
                  </a:rPr>
                  <a:t>-</a:t>
                </a:r>
                <a:r>
                  <a:rPr lang="en-GB" altLang="en-US" sz="2800" i="0" dirty="0">
                    <a:latin typeface="Times New Roman" pitchFamily="18" charset="0"/>
                    <a:cs typeface="Times New Roman" pitchFamily="18" charset="0"/>
                  </a:rPr>
                  <a:t> </a:t>
                </a:r>
                <a14:m>
                  <m:oMath xmlns:m="http://schemas.openxmlformats.org/officeDocument/2006/math">
                    <m:r>
                      <a:rPr lang="en-GB" altLang="en-US" sz="2800" b="0" i="1">
                        <a:latin typeface="Cambria Math" panose="02040503050406030204" pitchFamily="18" charset="0"/>
                        <a:cs typeface="Times New Roman" pitchFamily="18" charset="0"/>
                      </a:rPr>
                      <m:t>𝑦</m:t>
                    </m:r>
                    <m:r>
                      <a:rPr lang="en-GB" altLang="en-US" sz="2800" b="0" i="1" smtClean="0">
                        <a:latin typeface="Cambria Math" panose="02040503050406030204" pitchFamily="18" charset="0"/>
                        <a:ea typeface="Cambria Math" panose="02040503050406030204" pitchFamily="18" charset="0"/>
                        <a:cs typeface="Times New Roman" pitchFamily="18" charset="0"/>
                      </a:rPr>
                      <m:t>&gt;</m:t>
                    </m:r>
                    <m:r>
                      <a:rPr lang="en-GB" altLang="en-US" sz="2800" b="0" i="1">
                        <a:latin typeface="Cambria Math" panose="02040503050406030204" pitchFamily="18" charset="0"/>
                        <a:cs typeface="Times New Roman" pitchFamily="18" charset="0"/>
                      </a:rPr>
                      <m:t>0</m:t>
                    </m:r>
                    <m:r>
                      <a:rPr lang="en-GB" altLang="en-US" sz="2800" b="0">
                        <a:latin typeface="Cambria Math" panose="02040503050406030204" pitchFamily="18" charset="0"/>
                        <a:cs typeface="Times New Roman" pitchFamily="18" charset="0"/>
                      </a:rPr>
                      <m:t>.</m:t>
                    </m:r>
                    <m:r>
                      <a:rPr lang="en-GB" altLang="en-US" sz="2800" b="0" i="1">
                        <a:latin typeface="Cambria Math" panose="02040503050406030204" pitchFamily="18" charset="0"/>
                        <a:cs typeface="Times New Roman" pitchFamily="18" charset="0"/>
                      </a:rPr>
                      <m:t>35</m:t>
                    </m:r>
                  </m:oMath>
                </a14:m>
                <a:endParaRPr lang="en-GB" altLang="en-US" sz="2800" dirty="0"/>
              </a:p>
            </p:txBody>
          </p:sp>
        </mc:Choice>
        <mc:Fallback xmlns="">
          <p:sp>
            <p:nvSpPr>
              <p:cNvPr id="9" name="Text Box 8"/>
              <p:cNvSpPr txBox="1">
                <a:spLocks noRot="1" noChangeAspect="1" noMove="1" noResize="1" noEditPoints="1" noAdjustHandles="1" noChangeArrowheads="1" noChangeShapeType="1" noTextEdit="1"/>
              </p:cNvSpPr>
              <p:nvPr/>
            </p:nvSpPr>
            <p:spPr bwMode="auto">
              <a:xfrm>
                <a:off x="267493" y="1700808"/>
                <a:ext cx="2234201" cy="1384995"/>
              </a:xfrm>
              <a:prstGeom prst="rect">
                <a:avLst/>
              </a:prstGeom>
              <a:blipFill>
                <a:blip r:embed="rId6"/>
                <a:stretch>
                  <a:fillRect l="-5738" t="-4405" b="-11454"/>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4"/>
              <p:cNvSpPr>
                <a:spLocks noGrp="1" noChangeArrowheads="1"/>
              </p:cNvSpPr>
              <p:nvPr>
                <p:ph type="title"/>
              </p:nvPr>
            </p:nvSpPr>
            <p:spPr>
              <a:xfrm>
                <a:off x="2267744" y="126084"/>
                <a:ext cx="5112568" cy="616606"/>
              </a:xfrm>
            </p:spPr>
            <p:txBody>
              <a:bodyPr/>
              <a:lstStyle/>
              <a:p>
                <a:pPr eaLnBrk="1" hangingPunct="1">
                  <a:defRPr/>
                </a:pPr>
                <a:r>
                  <a:rPr lang="en-GB" dirty="0" smtClean="0">
                    <a:latin typeface="Comic Sans MS" pitchFamily="66" charset="0"/>
                  </a:rPr>
                  <a:t>High </a:t>
                </a:r>
                <a14:m>
                  <m:oMath xmlns:m="http://schemas.openxmlformats.org/officeDocument/2006/math">
                    <m:r>
                      <a:rPr lang="en-GB" b="1" i="1" smtClean="0">
                        <a:latin typeface="Cambria Math" panose="02040503050406030204" pitchFamily="18" charset="0"/>
                      </a:rPr>
                      <m:t>𝒚</m:t>
                    </m:r>
                    <m:r>
                      <a:rPr lang="en-GB" b="1" i="1" smtClean="0">
                        <a:latin typeface="Cambria Math" panose="02040503050406030204" pitchFamily="18" charset="0"/>
                        <a:ea typeface="Cambria Math" panose="02040503050406030204" pitchFamily="18" charset="0"/>
                      </a:rPr>
                      <m:t>→</m:t>
                    </m:r>
                  </m:oMath>
                </a14:m>
                <a:r>
                  <a:rPr lang="en-US" b="1" dirty="0" smtClean="0">
                    <a:latin typeface="Comic Sans MS" pitchFamily="66" charset="0"/>
                  </a:rPr>
                  <a:t> </a:t>
                </a:r>
                <a:r>
                  <a:rPr lang="en-US" dirty="0" smtClean="0">
                    <a:latin typeface="Comic Sans MS" pitchFamily="66" charset="0"/>
                  </a:rPr>
                  <a:t>L DIS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𝜸</m:t>
                        </m:r>
                      </m:e>
                      <m:sup>
                        <m:r>
                          <a:rPr lang="en-GB" b="1" i="1" smtClean="0">
                            <a:latin typeface="Cambria Math" panose="02040503050406030204" pitchFamily="18" charset="0"/>
                          </a:rPr>
                          <m:t>∗</m:t>
                        </m:r>
                      </m:sup>
                    </m:sSup>
                    <m:r>
                      <a:rPr lang="en-GB" b="1" i="0" smtClean="0">
                        <a:latin typeface="Cambria Math" panose="02040503050406030204" pitchFamily="18" charset="0"/>
                      </a:rPr>
                      <m:t> </m:t>
                    </m:r>
                  </m:oMath>
                </a14:m>
                <a:r>
                  <a:rPr lang="en-US" dirty="0" smtClean="0">
                    <a:latin typeface="Comic Sans MS" pitchFamily="66" charset="0"/>
                  </a:rPr>
                  <a:t>Probe</a:t>
                </a:r>
                <a:endParaRPr lang="en-US" b="1" dirty="0" smtClean="0">
                  <a:latin typeface="Comic Sans MS" pitchFamily="66" charset="0"/>
                </a:endParaRPr>
              </a:p>
            </p:txBody>
          </p:sp>
        </mc:Choice>
        <mc:Fallback xmlns="">
          <p:sp>
            <p:nvSpPr>
              <p:cNvPr id="12" name="Rectangle 4"/>
              <p:cNvSpPr>
                <a:spLocks noGrp="1" noRot="1" noChangeAspect="1" noMove="1" noResize="1" noEditPoints="1" noAdjustHandles="1" noChangeArrowheads="1" noChangeShapeType="1" noTextEdit="1"/>
              </p:cNvSpPr>
              <p:nvPr>
                <p:ph type="title"/>
              </p:nvPr>
            </p:nvSpPr>
            <p:spPr>
              <a:xfrm>
                <a:off x="2267744" y="126084"/>
                <a:ext cx="5112568" cy="616606"/>
              </a:xfrm>
              <a:blipFill>
                <a:blip r:embed="rId7"/>
                <a:stretch>
                  <a:fillRect l="-930" t="-6993"/>
                </a:stretch>
              </a:blipFill>
            </p:spPr>
            <p:txBody>
              <a:bodyPr/>
              <a:lstStyle/>
              <a:p>
                <a:r>
                  <a:rPr lang="en-GB">
                    <a:noFill/>
                  </a:rPr>
                  <a:t> </a:t>
                </a:r>
              </a:p>
            </p:txBody>
          </p:sp>
        </mc:Fallback>
      </mc:AlternateContent>
      <p:pic>
        <p:nvPicPr>
          <p:cNvPr id="18" name="Picture 17"/>
          <p:cNvPicPr>
            <a:picLocks noChangeAspect="1"/>
          </p:cNvPicPr>
          <p:nvPr/>
        </p:nvPicPr>
        <p:blipFill rotWithShape="1">
          <a:blip r:embed="rId8"/>
          <a:srcRect r="53711" b="7005"/>
          <a:stretch/>
        </p:blipFill>
        <p:spPr>
          <a:xfrm>
            <a:off x="251520" y="3068960"/>
            <a:ext cx="2399196" cy="871911"/>
          </a:xfrm>
          <a:prstGeom prst="rect">
            <a:avLst/>
          </a:prstGeom>
        </p:spPr>
      </p:pic>
      <p:pic>
        <p:nvPicPr>
          <p:cNvPr id="19" name="Picture 18"/>
          <p:cNvPicPr>
            <a:picLocks noChangeAspect="1"/>
          </p:cNvPicPr>
          <p:nvPr/>
        </p:nvPicPr>
        <p:blipFill rotWithShape="1">
          <a:blip r:embed="rId8"/>
          <a:srcRect l="42922" b="15360"/>
          <a:stretch/>
        </p:blipFill>
        <p:spPr>
          <a:xfrm>
            <a:off x="251520" y="3789040"/>
            <a:ext cx="2382344" cy="639049"/>
          </a:xfrm>
          <a:prstGeom prst="rect">
            <a:avLst/>
          </a:prstGeom>
        </p:spPr>
      </p:pic>
      <p:pic>
        <p:nvPicPr>
          <p:cNvPr id="15" name="Picture 14"/>
          <p:cNvPicPr>
            <a:picLocks noChangeAspect="1"/>
          </p:cNvPicPr>
          <p:nvPr/>
        </p:nvPicPr>
        <p:blipFill>
          <a:blip r:embed="rId9"/>
          <a:stretch>
            <a:fillRect/>
          </a:stretch>
        </p:blipFill>
        <p:spPr>
          <a:xfrm>
            <a:off x="782492" y="4408875"/>
            <a:ext cx="1063135" cy="748317"/>
          </a:xfrm>
          <a:prstGeom prst="rect">
            <a:avLst/>
          </a:prstGeom>
        </p:spPr>
      </p:pic>
    </p:spTree>
    <p:extLst>
      <p:ext uri="{BB962C8B-B14F-4D97-AF65-F5344CB8AC3E}">
        <p14:creationId xmlns:p14="http://schemas.microsoft.com/office/powerpoint/2010/main" val="2526729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5854" y="981074"/>
            <a:ext cx="5528146" cy="5867441"/>
          </a:xfrm>
          <a:prstGeom prst="rect">
            <a:avLst/>
          </a:prstGeom>
        </p:spPr>
      </p:pic>
      <p:sp>
        <p:nvSpPr>
          <p:cNvPr id="61" name="TextBox 60"/>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14" name="Text Box 15"/>
              <p:cNvSpPr txBox="1">
                <a:spLocks noChangeArrowheads="1"/>
              </p:cNvSpPr>
              <p:nvPr/>
            </p:nvSpPr>
            <p:spPr bwMode="auto">
              <a:xfrm>
                <a:off x="0" y="4236764"/>
                <a:ext cx="2993127" cy="20005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a:cs typeface="Times New Roman" panose="02020603050405020304" pitchFamily="18" charset="0"/>
                  </a:rPr>
                  <a:t>valence </a:t>
                </a:r>
                <a14:m>
                  <m:oMath xmlns:m="http://schemas.openxmlformats.org/officeDocument/2006/math">
                    <m:r>
                      <a:rPr lang="en-GB" altLang="en-US" sz="2800" b="1">
                        <a:latin typeface="Cambria Math" panose="02040503050406030204" pitchFamily="18" charset="0"/>
                        <a:cs typeface="Times New Roman" panose="02020603050405020304" pitchFamily="18" charset="0"/>
                      </a:rPr>
                      <m:t>𝒆</m:t>
                    </m:r>
                    <m:sSub>
                      <m:sSubPr>
                        <m:ctrlPr>
                          <a:rPr lang="en-GB" altLang="en-US" sz="2800" b="1" i="1">
                            <a:latin typeface="Cambria Math" panose="02040503050406030204" pitchFamily="18" charset="0"/>
                            <a:cs typeface="Times New Roman" panose="02020603050405020304" pitchFamily="18" charset="0"/>
                          </a:rPr>
                        </m:ctrlPr>
                      </m:sSubPr>
                      <m:e>
                        <m:r>
                          <a:rPr lang="en-GB" altLang="en-US" sz="2800" b="1">
                            <a:latin typeface="Cambria Math" panose="02040503050406030204" pitchFamily="18" charset="0"/>
                            <a:cs typeface="Times New Roman" panose="02020603050405020304" pitchFamily="18" charset="0"/>
                          </a:rPr>
                          <m:t>𝒒</m:t>
                        </m:r>
                      </m:e>
                      <m:sub>
                        <m:r>
                          <a:rPr lang="en-GB" altLang="en-US" sz="2800" b="1" i="0" smtClean="0">
                            <a:latin typeface="Cambria Math" panose="02040503050406030204" pitchFamily="18" charset="0"/>
                            <a:cs typeface="Times New Roman" panose="02020603050405020304" pitchFamily="18" charset="0"/>
                          </a:rPr>
                          <m:t>𝐯</m:t>
                        </m:r>
                      </m:sub>
                    </m:sSub>
                  </m:oMath>
                </a14:m>
                <a:endParaRPr lang="en-GB" altLang="en-US" sz="2800" b="1" i="0" dirty="0" smtClean="0">
                  <a:cs typeface="Times New Roman" panose="02020603050405020304" pitchFamily="18" charset="0"/>
                </a:endParaRPr>
              </a:p>
              <a:p>
                <a:r>
                  <a:rPr lang="en-GB" altLang="en-US" sz="2800" i="0" dirty="0" smtClean="0">
                    <a:cs typeface="Times New Roman" panose="02020603050405020304" pitchFamily="18" charset="0"/>
                  </a:rPr>
                  <a:t>  </a:t>
                </a:r>
                <a:r>
                  <a:rPr lang="en-GB" altLang="en-US" sz="2800" i="0" dirty="0">
                    <a:solidFill>
                      <a:srgbClr val="FF0000"/>
                    </a:solidFill>
                    <a:cs typeface="Times New Roman" panose="02020603050405020304" pitchFamily="18" charset="0"/>
                  </a:rPr>
                  <a:t>-</a:t>
                </a:r>
                <a:r>
                  <a:rPr lang="en-GB" altLang="en-US" sz="2800" i="0" dirty="0">
                    <a:cs typeface="Times New Roman" panose="02020603050405020304" pitchFamily="18" charset="0"/>
                  </a:rPr>
                  <a:t> resolving </a:t>
                </a:r>
                <a14:m>
                  <m:oMath xmlns:m="http://schemas.openxmlformats.org/officeDocument/2006/math">
                    <m:sSub>
                      <m:sSubPr>
                        <m:ctrlPr>
                          <a:rPr lang="en-GB" altLang="en-US" sz="2800" b="1" i="1">
                            <a:latin typeface="Cambria Math" panose="02040503050406030204" pitchFamily="18" charset="0"/>
                            <a:cs typeface="Times New Roman" panose="02020603050405020304" pitchFamily="18" charset="0"/>
                          </a:rPr>
                        </m:ctrlPr>
                      </m:sSubPr>
                      <m:e>
                        <m:r>
                          <a:rPr lang="en-GB" altLang="en-US" sz="2800" b="1">
                            <a:latin typeface="Cambria Math" panose="02040503050406030204" pitchFamily="18" charset="0"/>
                            <a:cs typeface="Times New Roman" panose="02020603050405020304" pitchFamily="18" charset="0"/>
                          </a:rPr>
                          <m:t>𝒒</m:t>
                        </m:r>
                      </m:e>
                      <m:sub>
                        <m:r>
                          <a:rPr lang="en-GB" altLang="en-US" sz="2800" b="1" i="0">
                            <a:latin typeface="Cambria Math" panose="02040503050406030204" pitchFamily="18" charset="0"/>
                            <a:cs typeface="Times New Roman" panose="02020603050405020304" pitchFamily="18" charset="0"/>
                          </a:rPr>
                          <m:t>𝐯</m:t>
                        </m:r>
                      </m:sub>
                    </m:sSub>
                  </m:oMath>
                </a14:m>
                <a:r>
                  <a:rPr lang="en-GB" altLang="en-US" sz="2800" i="0" dirty="0" smtClean="0">
                    <a:cs typeface="Times New Roman" panose="02020603050405020304" pitchFamily="18" charset="0"/>
                  </a:rPr>
                  <a:t> in</a:t>
                </a:r>
                <a:endParaRPr lang="en-GB" altLang="en-US" sz="2800" i="0" dirty="0">
                  <a:cs typeface="Times New Roman" panose="02020603050405020304" pitchFamily="18" charset="0"/>
                </a:endParaRPr>
              </a:p>
              <a:p>
                <a:r>
                  <a:rPr lang="en-GB" altLang="en-US" sz="2800" i="0" dirty="0">
                    <a:cs typeface="Times New Roman" panose="02020603050405020304" pitchFamily="18" charset="0"/>
                  </a:rPr>
                  <a:t>    the structure</a:t>
                </a:r>
              </a:p>
              <a:p>
                <a:r>
                  <a:rPr lang="en-GB" altLang="en-US" sz="2800" i="0" dirty="0">
                    <a:cs typeface="Times New Roman" panose="02020603050405020304" pitchFamily="18" charset="0"/>
                  </a:rPr>
                  <a:t>    of proton    </a:t>
                </a:r>
                <a:endParaRPr lang="el-GR" altLang="en-US" sz="2800" i="0" dirty="0"/>
              </a:p>
            </p:txBody>
          </p:sp>
        </mc:Choice>
        <mc:Fallback xmlns="">
          <p:sp>
            <p:nvSpPr>
              <p:cNvPr id="14" name="Text Box 15"/>
              <p:cNvSpPr txBox="1">
                <a:spLocks noRot="1" noChangeAspect="1" noMove="1" noResize="1" noEditPoints="1" noAdjustHandles="1" noChangeArrowheads="1" noChangeShapeType="1" noTextEdit="1"/>
              </p:cNvSpPr>
              <p:nvPr/>
            </p:nvSpPr>
            <p:spPr bwMode="auto">
              <a:xfrm>
                <a:off x="0" y="4236764"/>
                <a:ext cx="2993127" cy="2000548"/>
              </a:xfrm>
              <a:prstGeom prst="rect">
                <a:avLst/>
              </a:prstGeom>
              <a:blipFill>
                <a:blip r:embed="rId3"/>
                <a:stretch>
                  <a:fillRect l="-5092" r="-3666" b="-76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 Box 17"/>
              <p:cNvSpPr txBox="1">
                <a:spLocks noChangeArrowheads="1"/>
              </p:cNvSpPr>
              <p:nvPr/>
            </p:nvSpPr>
            <p:spPr bwMode="auto">
              <a:xfrm>
                <a:off x="20638" y="1640701"/>
                <a:ext cx="3613938" cy="25083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a:cs typeface="Times New Roman" panose="02020603050405020304" pitchFamily="18" charset="0"/>
                  </a:rPr>
                  <a:t>flavour </a:t>
                </a:r>
                <a:r>
                  <a:rPr lang="en-GB" altLang="en-US" sz="2800" i="0" dirty="0" smtClean="0">
                    <a:cs typeface="Times New Roman" panose="02020603050405020304" pitchFamily="18" charset="0"/>
                  </a:rPr>
                  <a:t>singlet </a:t>
                </a:r>
                <a14:m>
                  <m:oMath xmlns:m="http://schemas.openxmlformats.org/officeDocument/2006/math">
                    <m:r>
                      <a:rPr lang="en-GB" altLang="en-US" sz="2800" b="1" i="1" smtClean="0">
                        <a:latin typeface="Cambria Math" panose="02040503050406030204" pitchFamily="18" charset="0"/>
                        <a:cs typeface="Times New Roman" panose="02020603050405020304" pitchFamily="18" charset="0"/>
                      </a:rPr>
                      <m:t>𝒆</m:t>
                    </m:r>
                    <m:sSub>
                      <m:sSubPr>
                        <m:ctrlPr>
                          <a:rPr lang="en-GB" altLang="en-US" sz="2800" b="1" i="1" smtClean="0">
                            <a:latin typeface="Cambria Math" panose="02040503050406030204" pitchFamily="18" charset="0"/>
                            <a:cs typeface="Times New Roman" panose="02020603050405020304" pitchFamily="18" charset="0"/>
                          </a:rPr>
                        </m:ctrlPr>
                      </m:sSubPr>
                      <m:e>
                        <m:r>
                          <a:rPr lang="en-GB" altLang="en-US" sz="2800" b="1" i="1" smtClean="0">
                            <a:latin typeface="Cambria Math" panose="02040503050406030204" pitchFamily="18" charset="0"/>
                            <a:cs typeface="Times New Roman" panose="02020603050405020304" pitchFamily="18" charset="0"/>
                          </a:rPr>
                          <m:t>𝒒</m:t>
                        </m:r>
                      </m:e>
                      <m:sub>
                        <m:r>
                          <a:rPr lang="en-GB" altLang="en-US" sz="2800" b="1" i="0" smtClean="0">
                            <a:latin typeface="Cambria Math" panose="02040503050406030204" pitchFamily="18" charset="0"/>
                            <a:cs typeface="Times New Roman" panose="02020603050405020304" pitchFamily="18" charset="0"/>
                          </a:rPr>
                          <m:t>𝐬</m:t>
                        </m:r>
                      </m:sub>
                    </m:sSub>
                  </m:oMath>
                </a14:m>
                <a:endParaRPr lang="en-GB" altLang="en-US" sz="2800" b="1" i="0" dirty="0" smtClean="0">
                  <a:cs typeface="Times New Roman" panose="02020603050405020304" pitchFamily="18" charset="0"/>
                </a:endParaRPr>
              </a:p>
              <a:p>
                <a:r>
                  <a:rPr lang="en-GB" altLang="en-US" sz="2800" i="0" dirty="0" smtClean="0">
                    <a:solidFill>
                      <a:srgbClr val="FF0000"/>
                    </a:solidFill>
                  </a:rPr>
                  <a:t>  -</a:t>
                </a:r>
                <a:r>
                  <a:rPr lang="en-GB" altLang="en-US" sz="2800" i="0" dirty="0" smtClean="0"/>
                  <a:t> resolving </a:t>
                </a:r>
                <a14:m>
                  <m:oMath xmlns:m="http://schemas.openxmlformats.org/officeDocument/2006/math">
                    <m:sSub>
                      <m:sSubPr>
                        <m:ctrlPr>
                          <a:rPr lang="en-GB" altLang="en-US" sz="2800" b="1" i="1">
                            <a:latin typeface="Cambria Math" panose="02040503050406030204" pitchFamily="18" charset="0"/>
                            <a:cs typeface="Times New Roman" panose="02020603050405020304" pitchFamily="18" charset="0"/>
                          </a:rPr>
                        </m:ctrlPr>
                      </m:sSubPr>
                      <m:e>
                        <m:r>
                          <a:rPr lang="en-GB" altLang="en-US" sz="2800" b="1">
                            <a:latin typeface="Cambria Math" panose="02040503050406030204" pitchFamily="18" charset="0"/>
                            <a:cs typeface="Times New Roman" panose="02020603050405020304" pitchFamily="18" charset="0"/>
                          </a:rPr>
                          <m:t>𝒒</m:t>
                        </m:r>
                      </m:e>
                      <m:sub>
                        <m:r>
                          <a:rPr lang="en-GB" altLang="en-US" sz="2800" b="1" i="0">
                            <a:latin typeface="Cambria Math" panose="02040503050406030204" pitchFamily="18" charset="0"/>
                            <a:cs typeface="Times New Roman" panose="02020603050405020304" pitchFamily="18" charset="0"/>
                          </a:rPr>
                          <m:t>𝐬</m:t>
                        </m:r>
                      </m:sub>
                    </m:sSub>
                  </m:oMath>
                </a14:m>
                <a:r>
                  <a:rPr lang="en-GB" altLang="en-US" sz="2800" i="0" dirty="0"/>
                  <a:t> </a:t>
                </a:r>
                <a:r>
                  <a:rPr lang="en-GB" altLang="en-US" sz="2800" i="0" dirty="0" smtClean="0"/>
                  <a:t>or </a:t>
                </a:r>
                <a14:m>
                  <m:oMath xmlns:m="http://schemas.openxmlformats.org/officeDocument/2006/math">
                    <m:sSub>
                      <m:sSubPr>
                        <m:ctrlPr>
                          <a:rPr lang="en-GB" altLang="en-US" sz="2800" b="1" i="1">
                            <a:latin typeface="Cambria Math" panose="02040503050406030204" pitchFamily="18" charset="0"/>
                            <a:cs typeface="Times New Roman" panose="02020603050405020304" pitchFamily="18" charset="0"/>
                          </a:rPr>
                        </m:ctrlPr>
                      </m:sSubPr>
                      <m:e>
                        <m:acc>
                          <m:accPr>
                            <m:chr m:val="̅"/>
                            <m:ctrlPr>
                              <a:rPr lang="en-GB" altLang="en-US" sz="2800" b="1" i="1" smtClean="0">
                                <a:latin typeface="Cambria Math" panose="02040503050406030204" pitchFamily="18" charset="0"/>
                                <a:cs typeface="Times New Roman" panose="02020603050405020304" pitchFamily="18" charset="0"/>
                              </a:rPr>
                            </m:ctrlPr>
                          </m:accPr>
                          <m:e>
                            <m:r>
                              <a:rPr lang="en-GB" altLang="en-US" sz="2800" b="1" i="1" smtClean="0">
                                <a:latin typeface="Cambria Math" panose="02040503050406030204" pitchFamily="18" charset="0"/>
                                <a:cs typeface="Times New Roman" panose="02020603050405020304" pitchFamily="18" charset="0"/>
                              </a:rPr>
                              <m:t>𝒒</m:t>
                            </m:r>
                          </m:e>
                        </m:acc>
                      </m:e>
                      <m:sub>
                        <m:r>
                          <a:rPr lang="en-GB" altLang="en-US" sz="2800" b="1" i="0">
                            <a:latin typeface="Cambria Math" panose="02040503050406030204" pitchFamily="18" charset="0"/>
                            <a:cs typeface="Times New Roman" panose="02020603050405020304" pitchFamily="18" charset="0"/>
                          </a:rPr>
                          <m:t>𝐬</m:t>
                        </m:r>
                      </m:sub>
                    </m:sSub>
                  </m:oMath>
                </a14:m>
                <a:endParaRPr lang="en-GB" altLang="en-US" sz="2800" i="0" dirty="0" smtClean="0"/>
              </a:p>
              <a:p>
                <a:r>
                  <a:rPr lang="en-GB" altLang="en-US" sz="2800" i="0" dirty="0" smtClean="0"/>
                  <a:t>    in the </a:t>
                </a:r>
                <a:r>
                  <a:rPr lang="en-GB" altLang="en-US" sz="2800" i="0" dirty="0"/>
                  <a:t>structure</a:t>
                </a:r>
              </a:p>
              <a:p>
                <a:pPr algn="ctr" eaLnBrk="1" hangingPunct="1">
                  <a:spcAft>
                    <a:spcPts val="600"/>
                  </a:spcAft>
                </a:pPr>
                <a14:m>
                  <m:oMath xmlns:m="http://schemas.openxmlformats.org/officeDocument/2006/math">
                    <m:r>
                      <a:rPr lang="en-GB" altLang="en-US" sz="2800" b="1" i="1" smtClean="0">
                        <a:latin typeface="Cambria Math" panose="02040503050406030204" pitchFamily="18" charset="0"/>
                        <a:cs typeface="Times New Roman" panose="02020603050405020304" pitchFamily="18" charset="0"/>
                      </a:rPr>
                      <m:t>𝒈</m:t>
                    </m:r>
                    <m:r>
                      <a:rPr lang="en-GB" altLang="en-US" sz="2800" b="1"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altLang="en-US" sz="2800" b="1" i="1">
                            <a:latin typeface="Cambria Math" panose="02040503050406030204" pitchFamily="18" charset="0"/>
                            <a:cs typeface="Times New Roman" panose="02020603050405020304" pitchFamily="18" charset="0"/>
                          </a:rPr>
                        </m:ctrlPr>
                      </m:sSubPr>
                      <m:e>
                        <m:r>
                          <a:rPr lang="en-GB" altLang="en-US" sz="2800" b="1">
                            <a:latin typeface="Cambria Math" panose="02040503050406030204" pitchFamily="18" charset="0"/>
                            <a:cs typeface="Times New Roman" panose="02020603050405020304" pitchFamily="18" charset="0"/>
                          </a:rPr>
                          <m:t>𝒒</m:t>
                        </m:r>
                      </m:e>
                      <m:sub>
                        <m:r>
                          <a:rPr lang="en-GB" altLang="en-US" sz="2800" b="1" i="0">
                            <a:latin typeface="Cambria Math" panose="02040503050406030204" pitchFamily="18" charset="0"/>
                            <a:cs typeface="Times New Roman" panose="02020603050405020304" pitchFamily="18" charset="0"/>
                          </a:rPr>
                          <m:t>𝐬</m:t>
                        </m:r>
                      </m:sub>
                    </m:sSub>
                    <m:sSub>
                      <m:sSubPr>
                        <m:ctrlPr>
                          <a:rPr lang="en-GB" altLang="en-US" sz="2800" b="1" i="1">
                            <a:latin typeface="Cambria Math" panose="02040503050406030204" pitchFamily="18" charset="0"/>
                            <a:cs typeface="Times New Roman" panose="02020603050405020304" pitchFamily="18" charset="0"/>
                          </a:rPr>
                        </m:ctrlPr>
                      </m:sSubPr>
                      <m:e>
                        <m:acc>
                          <m:accPr>
                            <m:chr m:val="̅"/>
                            <m:ctrlPr>
                              <a:rPr lang="en-GB" altLang="en-US" sz="2800" b="1" i="1">
                                <a:latin typeface="Cambria Math" panose="02040503050406030204" pitchFamily="18" charset="0"/>
                                <a:cs typeface="Times New Roman" panose="02020603050405020304" pitchFamily="18" charset="0"/>
                              </a:rPr>
                            </m:ctrlPr>
                          </m:accPr>
                          <m:e>
                            <m:r>
                              <a:rPr lang="en-GB" altLang="en-US" sz="2800" b="1">
                                <a:latin typeface="Cambria Math" panose="02040503050406030204" pitchFamily="18" charset="0"/>
                                <a:cs typeface="Times New Roman" panose="02020603050405020304" pitchFamily="18" charset="0"/>
                              </a:rPr>
                              <m:t>𝒒</m:t>
                            </m:r>
                          </m:e>
                        </m:acc>
                      </m:e>
                      <m:sub>
                        <m:r>
                          <a:rPr lang="en-GB" altLang="en-US" sz="2800" b="1" i="0">
                            <a:latin typeface="Cambria Math" panose="02040503050406030204" pitchFamily="18" charset="0"/>
                            <a:cs typeface="Times New Roman" panose="02020603050405020304" pitchFamily="18" charset="0"/>
                          </a:rPr>
                          <m:t>𝐬</m:t>
                        </m:r>
                      </m:sub>
                    </m:sSub>
                  </m:oMath>
                </a14:m>
                <a:r>
                  <a:rPr lang="en-GB" altLang="en-US" sz="2800" i="0" dirty="0" smtClean="0"/>
                  <a:t> </a:t>
                </a:r>
              </a:p>
              <a:p>
                <a:pPr eaLnBrk="1" hangingPunct="1"/>
                <a:r>
                  <a:rPr lang="en-GB" altLang="en-US" sz="2800" i="0" dirty="0"/>
                  <a:t> </a:t>
                </a:r>
                <a:r>
                  <a:rPr lang="en-GB" altLang="en-US" sz="2800" i="0" dirty="0" smtClean="0"/>
                  <a:t>   of </a:t>
                </a:r>
                <a:r>
                  <a:rPr lang="en-GB" altLang="en-US" sz="2800" i="0" dirty="0"/>
                  <a:t>QCD </a:t>
                </a:r>
                <a:r>
                  <a:rPr lang="en-GB" altLang="en-US" sz="2800" i="0" dirty="0" smtClean="0"/>
                  <a:t>field</a:t>
                </a:r>
                <a:endParaRPr lang="el-GR" altLang="en-US" sz="2800" dirty="0"/>
              </a:p>
            </p:txBody>
          </p:sp>
        </mc:Choice>
        <mc:Fallback xmlns="">
          <p:sp>
            <p:nvSpPr>
              <p:cNvPr id="16" name="Text Box 17"/>
              <p:cNvSpPr txBox="1">
                <a:spLocks noRot="1" noChangeAspect="1" noMove="1" noResize="1" noEditPoints="1" noAdjustHandles="1" noChangeArrowheads="1" noChangeShapeType="1" noTextEdit="1"/>
              </p:cNvSpPr>
              <p:nvPr/>
            </p:nvSpPr>
            <p:spPr bwMode="auto">
              <a:xfrm>
                <a:off x="20638" y="1640701"/>
                <a:ext cx="3613938" cy="2508379"/>
              </a:xfrm>
              <a:prstGeom prst="rect">
                <a:avLst/>
              </a:prstGeom>
              <a:blipFill>
                <a:blip r:embed="rId4"/>
                <a:stretch>
                  <a:fillRect l="-4216" b="-58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7" name="Line 18"/>
          <p:cNvSpPr>
            <a:spLocks noChangeShapeType="1"/>
          </p:cNvSpPr>
          <p:nvPr/>
        </p:nvSpPr>
        <p:spPr bwMode="auto">
          <a:xfrm flipV="1">
            <a:off x="2968626" y="4725143"/>
            <a:ext cx="1171326" cy="31658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0" name="Line 19"/>
          <p:cNvSpPr>
            <a:spLocks noChangeShapeType="1"/>
          </p:cNvSpPr>
          <p:nvPr/>
        </p:nvSpPr>
        <p:spPr bwMode="auto">
          <a:xfrm flipV="1">
            <a:off x="3085084" y="2976609"/>
            <a:ext cx="1126876" cy="30837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3" name="Rectangle 4"/>
          <p:cNvSpPr>
            <a:spLocks noGrp="1" noChangeArrowheads="1"/>
          </p:cNvSpPr>
          <p:nvPr>
            <p:ph type="title"/>
          </p:nvPr>
        </p:nvSpPr>
        <p:spPr>
          <a:xfrm>
            <a:off x="2555776" y="53763"/>
            <a:ext cx="3888432" cy="676814"/>
          </a:xfrm>
        </p:spPr>
        <p:txBody>
          <a:bodyPr/>
          <a:lstStyle/>
          <a:p>
            <a:pPr eaLnBrk="1" hangingPunct="1">
              <a:defRPr/>
            </a:pPr>
            <a:r>
              <a:rPr lang="en-US" dirty="0" smtClean="0"/>
              <a:t>Proton Structure</a:t>
            </a:r>
            <a:endParaRPr lang="en-US" dirty="0" smtClean="0">
              <a:latin typeface="Comic Sans MS" pitchFamily="66" charset="0"/>
            </a:endParaRPr>
          </a:p>
        </p:txBody>
      </p:sp>
      <p:pic>
        <p:nvPicPr>
          <p:cNvPr id="12" name="Picture 11"/>
          <p:cNvPicPr>
            <a:picLocks noChangeAspect="1"/>
          </p:cNvPicPr>
          <p:nvPr/>
        </p:nvPicPr>
        <p:blipFill rotWithShape="1">
          <a:blip r:embed="rId5"/>
          <a:srcRect l="53488" b="11011"/>
          <a:stretch/>
        </p:blipFill>
        <p:spPr>
          <a:xfrm>
            <a:off x="853014" y="876038"/>
            <a:ext cx="2475469" cy="680754"/>
          </a:xfrm>
          <a:prstGeom prst="rect">
            <a:avLst/>
          </a:prstGeom>
        </p:spPr>
      </p:pic>
      <p:pic>
        <p:nvPicPr>
          <p:cNvPr id="15" name="Picture 14"/>
          <p:cNvPicPr>
            <a:picLocks noChangeAspect="1"/>
          </p:cNvPicPr>
          <p:nvPr/>
        </p:nvPicPr>
        <p:blipFill rotWithShape="1">
          <a:blip r:embed="rId5"/>
          <a:srcRect r="88372" b="27190"/>
          <a:stretch/>
        </p:blipFill>
        <p:spPr>
          <a:xfrm>
            <a:off x="251520" y="867308"/>
            <a:ext cx="637920" cy="574128"/>
          </a:xfrm>
          <a:prstGeom prst="rect">
            <a:avLst/>
          </a:prstGeom>
        </p:spPr>
      </p:pic>
      <p:sp>
        <p:nvSpPr>
          <p:cNvPr id="3" name="TextBox 2"/>
          <p:cNvSpPr txBox="1"/>
          <p:nvPr/>
        </p:nvSpPr>
        <p:spPr>
          <a:xfrm rot="20681815">
            <a:off x="3076150" y="3099997"/>
            <a:ext cx="1218603" cy="830997"/>
          </a:xfrm>
          <a:prstGeom prst="rect">
            <a:avLst/>
          </a:prstGeom>
          <a:noFill/>
        </p:spPr>
        <p:txBody>
          <a:bodyPr wrap="none" rtlCol="0">
            <a:spAutoFit/>
          </a:bodyPr>
          <a:lstStyle/>
          <a:p>
            <a:r>
              <a:rPr lang="en-GB" sz="2400" dirty="0"/>
              <a:t>p</a:t>
            </a:r>
            <a:r>
              <a:rPr lang="en-GB" sz="2400" dirty="0" smtClean="0"/>
              <a:t>roton </a:t>
            </a:r>
          </a:p>
          <a:p>
            <a:r>
              <a:rPr lang="en-GB" sz="2400" dirty="0" smtClean="0"/>
              <a:t>mass</a:t>
            </a:r>
            <a:endParaRPr lang="en-GB" sz="2400" dirty="0"/>
          </a:p>
        </p:txBody>
      </p:sp>
      <p:sp>
        <p:nvSpPr>
          <p:cNvPr id="18" name="TextBox 17"/>
          <p:cNvSpPr txBox="1"/>
          <p:nvPr/>
        </p:nvSpPr>
        <p:spPr>
          <a:xfrm rot="20781754">
            <a:off x="2884456" y="4875057"/>
            <a:ext cx="1601993" cy="830997"/>
          </a:xfrm>
          <a:prstGeom prst="rect">
            <a:avLst/>
          </a:prstGeom>
          <a:noFill/>
        </p:spPr>
        <p:txBody>
          <a:bodyPr wrap="square" rtlCol="0">
            <a:spAutoFit/>
          </a:bodyPr>
          <a:lstStyle/>
          <a:p>
            <a:r>
              <a:rPr lang="en-GB" sz="2400" dirty="0"/>
              <a:t>p</a:t>
            </a:r>
            <a:r>
              <a:rPr lang="en-GB" sz="2400" dirty="0" smtClean="0"/>
              <a:t>roton </a:t>
            </a:r>
          </a:p>
          <a:p>
            <a:r>
              <a:rPr lang="en-GB" sz="2400" dirty="0" smtClean="0"/>
              <a:t>chemistry</a:t>
            </a:r>
            <a:endParaRPr lang="en-GB" sz="2400" dirty="0"/>
          </a:p>
        </p:txBody>
      </p:sp>
      <mc:AlternateContent xmlns:mc="http://schemas.openxmlformats.org/markup-compatibility/2006" xmlns:a14="http://schemas.microsoft.com/office/drawing/2010/main">
        <mc:Choice Requires="a14">
          <p:sp>
            <p:nvSpPr>
              <p:cNvPr id="4" name="TextBox 3"/>
              <p:cNvSpPr txBox="1"/>
              <p:nvPr/>
            </p:nvSpPr>
            <p:spPr>
              <a:xfrm>
                <a:off x="7853797" y="5717359"/>
                <a:ext cx="966675" cy="375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tx1"/>
                          </a:solidFill>
                          <a:latin typeface="Cambria Math" panose="02040503050406030204" pitchFamily="18" charset="0"/>
                        </a:rPr>
                        <m:t>𝑥</m:t>
                      </m:r>
                      <m:sSub>
                        <m:sSubPr>
                          <m:ctrlPr>
                            <a:rPr lang="en-GB" sz="2400" b="0" i="1" smtClean="0">
                              <a:solidFill>
                                <a:schemeClr val="tx1"/>
                              </a:solidFill>
                              <a:latin typeface="Cambria Math" panose="02040503050406030204" pitchFamily="18" charset="0"/>
                            </a:rPr>
                          </m:ctrlPr>
                        </m:sSubPr>
                        <m:e>
                          <m:acc>
                            <m:accPr>
                              <m:chr m:val="̃"/>
                              <m:ctrlPr>
                                <a:rPr lang="en-GB" sz="2400" b="0" i="1" smtClean="0">
                                  <a:solidFill>
                                    <a:schemeClr val="tx1"/>
                                  </a:solidFill>
                                  <a:latin typeface="Cambria Math" panose="02040503050406030204" pitchFamily="18" charset="0"/>
                                </a:rPr>
                              </m:ctrlPr>
                            </m:accPr>
                            <m:e>
                              <m:r>
                                <a:rPr lang="en-GB" sz="2400" b="0" i="1" smtClean="0">
                                  <a:solidFill>
                                    <a:schemeClr val="tx1"/>
                                  </a:solidFill>
                                  <a:latin typeface="Cambria Math" panose="02040503050406030204" pitchFamily="18" charset="0"/>
                                </a:rPr>
                                <m:t>𝐹</m:t>
                              </m:r>
                            </m:e>
                          </m:acc>
                        </m:e>
                        <m:sub>
                          <m:r>
                            <a:rPr lang="en-GB" sz="2400" b="0" i="1" smtClean="0">
                              <a:solidFill>
                                <a:schemeClr val="tx1"/>
                              </a:solidFill>
                              <a:latin typeface="Cambria Math" panose="02040503050406030204" pitchFamily="18" charset="0"/>
                            </a:rPr>
                            <m:t>3</m:t>
                          </m:r>
                        </m:sub>
                      </m:sSub>
                      <m:sSubSup>
                        <m:sSubSupPr>
                          <m:ctrlPr>
                            <a:rPr lang="en-GB" sz="2400" b="0" i="1" smtClean="0">
                              <a:solidFill>
                                <a:schemeClr val="tx1"/>
                              </a:solidFill>
                              <a:latin typeface="Cambria Math" panose="02040503050406030204" pitchFamily="18" charset="0"/>
                            </a:rPr>
                          </m:ctrlPr>
                        </m:sSubSupPr>
                        <m:e>
                          <m:r>
                            <a:rPr lang="en-GB" sz="2400" i="1" dirty="0">
                              <a:latin typeface="Cambria Math" panose="02040503050406030204" pitchFamily="18" charset="0"/>
                              <a:ea typeface="Cambria Math" panose="02040503050406030204" pitchFamily="18" charset="0"/>
                            </a:rPr>
                            <m:t>↕</m:t>
                          </m:r>
                        </m:e>
                        <m:sub>
                          <m:r>
                            <a:rPr lang="en-GB" sz="2400" b="0" i="1" smtClean="0">
                              <a:solidFill>
                                <a:schemeClr val="tx1"/>
                              </a:solidFill>
                              <a:latin typeface="Cambria Math" panose="02040503050406030204" pitchFamily="18" charset="0"/>
                            </a:rPr>
                            <m:t>+</m:t>
                          </m:r>
                        </m:sub>
                        <m:sup>
                          <m:r>
                            <a:rPr lang="en-GB" sz="2400" b="0" i="1" smtClean="0">
                              <a:solidFill>
                                <a:schemeClr val="tx1"/>
                              </a:solidFill>
                              <a:latin typeface="Cambria Math" panose="02040503050406030204" pitchFamily="18" charset="0"/>
                            </a:rPr>
                            <m:t>−</m:t>
                          </m:r>
                        </m:sup>
                      </m:sSubSup>
                    </m:oMath>
                  </m:oMathPara>
                </a14:m>
                <a:endParaRPr lang="en-GB"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7853797" y="5717359"/>
                <a:ext cx="966675" cy="375937"/>
              </a:xfrm>
              <a:prstGeom prst="rect">
                <a:avLst/>
              </a:prstGeom>
              <a:blipFill>
                <a:blip r:embed="rId6"/>
                <a:stretch>
                  <a:fillRect l="-2516" t="-22581" r="-1258" b="-20968"/>
                </a:stretch>
              </a:blipFill>
            </p:spPr>
            <p:txBody>
              <a:bodyPr/>
              <a:lstStyle/>
              <a:p>
                <a:r>
                  <a:rPr lang="en-GB">
                    <a:noFill/>
                  </a:rPr>
                  <a:t> </a:t>
                </a:r>
              </a:p>
            </p:txBody>
          </p:sp>
        </mc:Fallback>
      </mc:AlternateContent>
    </p:spTree>
    <p:extLst>
      <p:ext uri="{BB962C8B-B14F-4D97-AF65-F5344CB8AC3E}">
        <p14:creationId xmlns:p14="http://schemas.microsoft.com/office/powerpoint/2010/main" val="9411076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
        <p:nvSpPr>
          <p:cNvPr id="12" name="Rectangle 4"/>
          <p:cNvSpPr>
            <a:spLocks noGrp="1" noChangeArrowheads="1"/>
          </p:cNvSpPr>
          <p:nvPr>
            <p:ph type="title"/>
          </p:nvPr>
        </p:nvSpPr>
        <p:spPr>
          <a:xfrm>
            <a:off x="1979712" y="53762"/>
            <a:ext cx="5378780" cy="782637"/>
          </a:xfrm>
        </p:spPr>
        <p:txBody>
          <a:bodyPr/>
          <a:lstStyle/>
          <a:p>
            <a:pPr eaLnBrk="1" hangingPunct="1">
              <a:defRPr/>
            </a:pPr>
            <a:r>
              <a:rPr lang="en-GB" dirty="0" smtClean="0"/>
              <a:t>Proton Mass and Chemistry</a:t>
            </a:r>
            <a:endParaRPr lang="en-US" dirty="0" smtClean="0">
              <a:latin typeface="Comic Sans MS" pitchFamily="66" charset="0"/>
            </a:endParaRPr>
          </a:p>
        </p:txBody>
      </p:sp>
      <p:pic>
        <p:nvPicPr>
          <p:cNvPr id="11" name="Picture 10" descr="DIS"/>
          <p:cNvPicPr>
            <a:picLocks noChangeAspect="1" noChangeArrowheads="1"/>
          </p:cNvPicPr>
          <p:nvPr/>
        </p:nvPicPr>
        <p:blipFill>
          <a:blip r:embed="rId2"/>
          <a:srcRect l="8380" r="11459"/>
          <a:stretch>
            <a:fillRect/>
          </a:stretch>
        </p:blipFill>
        <p:spPr bwMode="auto">
          <a:xfrm>
            <a:off x="3707904" y="4005064"/>
            <a:ext cx="1795462" cy="2333625"/>
          </a:xfrm>
          <a:prstGeom prst="rect">
            <a:avLst/>
          </a:prstGeom>
          <a:noFill/>
          <a:effectLst>
            <a:outerShdw dist="107763" dir="2700000" algn="ctr" rotWithShape="0">
              <a:srgbClr val="808080">
                <a:alpha val="50000"/>
              </a:srgbClr>
            </a:outerShdw>
          </a:effectLst>
        </p:spPr>
      </p:pic>
      <p:sp>
        <p:nvSpPr>
          <p:cNvPr id="15" name="Line 11"/>
          <p:cNvSpPr>
            <a:spLocks noChangeShapeType="1"/>
          </p:cNvSpPr>
          <p:nvPr/>
        </p:nvSpPr>
        <p:spPr bwMode="auto">
          <a:xfrm>
            <a:off x="6778501" y="5390952"/>
            <a:ext cx="381000" cy="914400"/>
          </a:xfrm>
          <a:prstGeom prst="line">
            <a:avLst/>
          </a:prstGeom>
          <a:noFill/>
          <a:ln w="38100">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pic>
        <p:nvPicPr>
          <p:cNvPr id="18" name="Picture 12" descr="DIS"/>
          <p:cNvPicPr>
            <a:picLocks noChangeAspect="1" noChangeArrowheads="1"/>
          </p:cNvPicPr>
          <p:nvPr/>
        </p:nvPicPr>
        <p:blipFill>
          <a:blip r:embed="rId2">
            <a:extLst>
              <a:ext uri="{28A0092B-C50C-407E-A947-70E740481C1C}">
                <a14:useLocalDpi xmlns:a14="http://schemas.microsoft.com/office/drawing/2010/main" val="0"/>
              </a:ext>
            </a:extLst>
          </a:blip>
          <a:srcRect l="43614" t="62790" b="16280"/>
          <a:stretch>
            <a:fillRect/>
          </a:stretch>
        </p:blipFill>
        <p:spPr bwMode="auto">
          <a:xfrm>
            <a:off x="7165975" y="5311577"/>
            <a:ext cx="12969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IS"/>
          <p:cNvPicPr>
            <a:picLocks noChangeAspect="1" noChangeArrowheads="1"/>
          </p:cNvPicPr>
          <p:nvPr/>
        </p:nvPicPr>
        <p:blipFill>
          <a:blip r:embed="rId2"/>
          <a:srcRect l="16002"/>
          <a:stretch>
            <a:fillRect/>
          </a:stretch>
        </p:blipFill>
        <p:spPr bwMode="auto">
          <a:xfrm>
            <a:off x="6253039" y="4076502"/>
            <a:ext cx="1798637" cy="2232025"/>
          </a:xfrm>
          <a:prstGeom prst="rect">
            <a:avLst/>
          </a:prstGeom>
          <a:noFill/>
          <a:effectLst>
            <a:outerShdw dist="107763" dir="2700000" algn="ctr" rotWithShape="0">
              <a:srgbClr val="808080">
                <a:alpha val="50000"/>
              </a:srgbClr>
            </a:outerShdw>
          </a:effectLst>
        </p:spPr>
      </p:pic>
      <p:grpSp>
        <p:nvGrpSpPr>
          <p:cNvPr id="23" name="Group 16"/>
          <p:cNvGrpSpPr>
            <a:grpSpLocks/>
          </p:cNvGrpSpPr>
          <p:nvPr/>
        </p:nvGrpSpPr>
        <p:grpSpPr bwMode="auto">
          <a:xfrm rot="5279763">
            <a:off x="7423820" y="5313958"/>
            <a:ext cx="211138" cy="914400"/>
            <a:chOff x="2065" y="2065"/>
            <a:chExt cx="192" cy="672"/>
          </a:xfrm>
        </p:grpSpPr>
        <p:sp>
          <p:nvSpPr>
            <p:cNvPr id="24" name="Arc 17"/>
            <p:cNvSpPr>
              <a:spLocks/>
            </p:cNvSpPr>
            <p:nvPr/>
          </p:nvSpPr>
          <p:spPr bwMode="auto">
            <a:xfrm rot="-5400000">
              <a:off x="2017" y="2497"/>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 name="Arc 18"/>
            <p:cNvSpPr>
              <a:spLocks/>
            </p:cNvSpPr>
            <p:nvPr/>
          </p:nvSpPr>
          <p:spPr bwMode="auto">
            <a:xfrm rot="-5400000">
              <a:off x="2161" y="2448"/>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 name="Arc 19"/>
            <p:cNvSpPr>
              <a:spLocks/>
            </p:cNvSpPr>
            <p:nvPr/>
          </p:nvSpPr>
          <p:spPr bwMode="auto">
            <a:xfrm rot="-5400000">
              <a:off x="2017" y="2401"/>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 name="Arc 20"/>
            <p:cNvSpPr>
              <a:spLocks/>
            </p:cNvSpPr>
            <p:nvPr/>
          </p:nvSpPr>
          <p:spPr bwMode="auto">
            <a:xfrm rot="-5400000">
              <a:off x="2161" y="2352"/>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8" name="Arc 21"/>
            <p:cNvSpPr>
              <a:spLocks/>
            </p:cNvSpPr>
            <p:nvPr/>
          </p:nvSpPr>
          <p:spPr bwMode="auto">
            <a:xfrm rot="-5400000">
              <a:off x="2017" y="2305"/>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9" name="Arc 22"/>
            <p:cNvSpPr>
              <a:spLocks/>
            </p:cNvSpPr>
            <p:nvPr/>
          </p:nvSpPr>
          <p:spPr bwMode="auto">
            <a:xfrm rot="-5400000">
              <a:off x="2161" y="2256"/>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0" name="Arc 23"/>
            <p:cNvSpPr>
              <a:spLocks/>
            </p:cNvSpPr>
            <p:nvPr/>
          </p:nvSpPr>
          <p:spPr bwMode="auto">
            <a:xfrm rot="-5400000">
              <a:off x="2017" y="2209"/>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1" name="Arc 24"/>
            <p:cNvSpPr>
              <a:spLocks/>
            </p:cNvSpPr>
            <p:nvPr/>
          </p:nvSpPr>
          <p:spPr bwMode="auto">
            <a:xfrm rot="-5400000">
              <a:off x="2161" y="2160"/>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 name="Arc 25"/>
            <p:cNvSpPr>
              <a:spLocks/>
            </p:cNvSpPr>
            <p:nvPr/>
          </p:nvSpPr>
          <p:spPr bwMode="auto">
            <a:xfrm rot="-5400000">
              <a:off x="2017" y="259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3" name="Arc 26"/>
            <p:cNvSpPr>
              <a:spLocks/>
            </p:cNvSpPr>
            <p:nvPr/>
          </p:nvSpPr>
          <p:spPr bwMode="auto">
            <a:xfrm rot="-5400000">
              <a:off x="2161" y="2544"/>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4" name="Arc 27"/>
            <p:cNvSpPr>
              <a:spLocks/>
            </p:cNvSpPr>
            <p:nvPr/>
          </p:nvSpPr>
          <p:spPr bwMode="auto">
            <a:xfrm rot="-5400000">
              <a:off x="2017" y="211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pic>
        <p:nvPicPr>
          <p:cNvPr id="36" name="Picture 31" descr="scale_of_structure_of_matter"/>
          <p:cNvPicPr>
            <a:picLocks noChangeAspect="1" noChangeArrowheads="1"/>
          </p:cNvPicPr>
          <p:nvPr/>
        </p:nvPicPr>
        <p:blipFill>
          <a:blip r:embed="rId3">
            <a:extLst>
              <a:ext uri="{28A0092B-C50C-407E-A947-70E740481C1C}">
                <a14:useLocalDpi xmlns:a14="http://schemas.microsoft.com/office/drawing/2010/main" val="0"/>
              </a:ext>
            </a:extLst>
          </a:blip>
          <a:srcRect l="20930" t="71980" r="18605" b="5957"/>
          <a:stretch>
            <a:fillRect/>
          </a:stretch>
        </p:blipFill>
        <p:spPr bwMode="auto">
          <a:xfrm>
            <a:off x="4500066" y="5865614"/>
            <a:ext cx="5032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3"/>
          <p:cNvSpPr>
            <a:spLocks noChangeArrowheads="1"/>
          </p:cNvSpPr>
          <p:nvPr/>
        </p:nvSpPr>
        <p:spPr bwMode="auto">
          <a:xfrm>
            <a:off x="3995241" y="4940102"/>
            <a:ext cx="6429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800"/>
              <a:t>Q</a:t>
            </a:r>
            <a:r>
              <a:rPr lang="en-GB" altLang="en-US" sz="2800" b="1" i="0" baseline="30000"/>
              <a:t>2</a:t>
            </a:r>
          </a:p>
        </p:txBody>
      </p:sp>
      <p:pic>
        <p:nvPicPr>
          <p:cNvPr id="38" name="Picture 36" descr="scale_of_structure_of_matter"/>
          <p:cNvPicPr>
            <a:picLocks noChangeAspect="1" noChangeArrowheads="1"/>
          </p:cNvPicPr>
          <p:nvPr/>
        </p:nvPicPr>
        <p:blipFill>
          <a:blip r:embed="rId3">
            <a:extLst>
              <a:ext uri="{28A0092B-C50C-407E-A947-70E740481C1C}">
                <a14:useLocalDpi xmlns:a14="http://schemas.microsoft.com/office/drawing/2010/main" val="0"/>
              </a:ext>
            </a:extLst>
          </a:blip>
          <a:srcRect l="20930" t="71980" r="18605" b="5957"/>
          <a:stretch>
            <a:fillRect/>
          </a:stretch>
        </p:blipFill>
        <p:spPr bwMode="auto">
          <a:xfrm>
            <a:off x="6783264" y="5876727"/>
            <a:ext cx="5032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7"/>
          <p:cNvSpPr txBox="1">
            <a:spLocks noChangeArrowheads="1"/>
          </p:cNvSpPr>
          <p:nvPr/>
        </p:nvSpPr>
        <p:spPr bwMode="auto">
          <a:xfrm>
            <a:off x="5579690" y="4582914"/>
            <a:ext cx="5508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r>
              <a:rPr lang="en-GB" altLang="en-US" sz="6000" i="0"/>
              <a:t>+</a:t>
            </a:r>
            <a:endParaRPr lang="en-US" altLang="en-US" sz="6000" i="0"/>
          </a:p>
        </p:txBody>
      </p:sp>
      <p:sp>
        <p:nvSpPr>
          <p:cNvPr id="40" name="Text Box 38"/>
          <p:cNvSpPr txBox="1">
            <a:spLocks noChangeArrowheads="1"/>
          </p:cNvSpPr>
          <p:nvPr/>
        </p:nvSpPr>
        <p:spPr bwMode="auto">
          <a:xfrm>
            <a:off x="8172450" y="4582914"/>
            <a:ext cx="10652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r>
              <a:rPr lang="en-GB" altLang="en-US" sz="6000" i="0"/>
              <a:t>+…</a:t>
            </a:r>
            <a:endParaRPr lang="en-US" altLang="en-US" sz="6000" i="0"/>
          </a:p>
        </p:txBody>
      </p:sp>
      <p:pic>
        <p:nvPicPr>
          <p:cNvPr id="41" name="Picture 40" descr="dis_ladder"/>
          <p:cNvPicPr>
            <a:picLocks noChangeAspect="1" noChangeArrowheads="1"/>
          </p:cNvPicPr>
          <p:nvPr/>
        </p:nvPicPr>
        <p:blipFill>
          <a:blip r:embed="rId4"/>
          <a:srcRect t="10951" b="27272"/>
          <a:stretch>
            <a:fillRect/>
          </a:stretch>
        </p:blipFill>
        <p:spPr bwMode="auto">
          <a:xfrm>
            <a:off x="3779912" y="1124744"/>
            <a:ext cx="1752600" cy="2016125"/>
          </a:xfrm>
          <a:prstGeom prst="rect">
            <a:avLst/>
          </a:prstGeom>
          <a:noFill/>
          <a:ln>
            <a:noFill/>
          </a:ln>
          <a:effectLst>
            <a:outerShdw dist="107763" dir="2700000" algn="ctr" rotWithShape="0">
              <a:srgbClr val="808080">
                <a:alpha val="50000"/>
              </a:srgbClr>
            </a:outerShdw>
          </a:effectLst>
        </p:spPr>
      </p:pic>
      <p:pic>
        <p:nvPicPr>
          <p:cNvPr id="42" name="Picture 41" descr="DIS"/>
          <p:cNvPicPr>
            <a:picLocks noChangeAspect="1" noChangeArrowheads="1"/>
          </p:cNvPicPr>
          <p:nvPr/>
        </p:nvPicPr>
        <p:blipFill>
          <a:blip r:embed="rId2"/>
          <a:srcRect l="8430" t="82413" r="11459"/>
          <a:stretch>
            <a:fillRect/>
          </a:stretch>
        </p:blipFill>
        <p:spPr bwMode="auto">
          <a:xfrm>
            <a:off x="3779912" y="2745581"/>
            <a:ext cx="1727200" cy="395288"/>
          </a:xfrm>
          <a:prstGeom prst="rect">
            <a:avLst/>
          </a:prstGeom>
          <a:noFill/>
          <a:effectLst>
            <a:outerShdw dist="107763" dir="2700000" algn="ctr" rotWithShape="0">
              <a:srgbClr val="808080">
                <a:alpha val="50000"/>
              </a:srgbClr>
            </a:outerShdw>
          </a:effectLst>
        </p:spPr>
      </p:pic>
      <p:pic>
        <p:nvPicPr>
          <p:cNvPr id="43" name="Picture 70" descr="dis_ladder"/>
          <p:cNvPicPr>
            <a:picLocks noChangeAspect="1" noChangeArrowheads="1"/>
          </p:cNvPicPr>
          <p:nvPr/>
        </p:nvPicPr>
        <p:blipFill>
          <a:blip r:embed="rId4"/>
          <a:srcRect t="10951" b="27272"/>
          <a:stretch>
            <a:fillRect/>
          </a:stretch>
        </p:blipFill>
        <p:spPr bwMode="auto">
          <a:xfrm>
            <a:off x="6276602" y="1124744"/>
            <a:ext cx="1752600" cy="2016125"/>
          </a:xfrm>
          <a:prstGeom prst="rect">
            <a:avLst/>
          </a:prstGeom>
          <a:noFill/>
          <a:effectLst>
            <a:outerShdw dist="107763" dir="2700000" algn="ctr" rotWithShape="0">
              <a:srgbClr val="808080">
                <a:alpha val="50000"/>
              </a:srgbClr>
            </a:outerShdw>
          </a:effectLst>
        </p:spPr>
      </p:pic>
      <p:pic>
        <p:nvPicPr>
          <p:cNvPr id="44" name="Picture 71" descr="DIS"/>
          <p:cNvPicPr>
            <a:picLocks noChangeAspect="1" noChangeArrowheads="1"/>
          </p:cNvPicPr>
          <p:nvPr/>
        </p:nvPicPr>
        <p:blipFill>
          <a:blip r:embed="rId2"/>
          <a:srcRect l="8430" t="82413" r="11459"/>
          <a:stretch>
            <a:fillRect/>
          </a:stretch>
        </p:blipFill>
        <p:spPr bwMode="auto">
          <a:xfrm>
            <a:off x="6276602" y="2745581"/>
            <a:ext cx="1727200" cy="395288"/>
          </a:xfrm>
          <a:prstGeom prst="rect">
            <a:avLst/>
          </a:prstGeom>
          <a:noFill/>
          <a:effectLst>
            <a:outerShdw dist="107763" dir="2700000" algn="ctr" rotWithShape="0">
              <a:srgbClr val="808080">
                <a:alpha val="50000"/>
              </a:srgbClr>
            </a:outerShdw>
          </a:effectLst>
        </p:spPr>
      </p:pic>
      <p:sp>
        <p:nvSpPr>
          <p:cNvPr id="46" name="Rectangle 73"/>
          <p:cNvSpPr>
            <a:spLocks noChangeArrowheads="1"/>
          </p:cNvSpPr>
          <p:nvPr/>
        </p:nvSpPr>
        <p:spPr bwMode="auto">
          <a:xfrm>
            <a:off x="3997399" y="1470819"/>
            <a:ext cx="6429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r>
              <a:rPr lang="en-GB" altLang="en-US" sz="2800"/>
              <a:t>Q</a:t>
            </a:r>
            <a:r>
              <a:rPr lang="en-GB" altLang="en-US" sz="2800" b="1" i="0" baseline="30000"/>
              <a:t>2</a:t>
            </a:r>
          </a:p>
        </p:txBody>
      </p:sp>
      <p:grpSp>
        <p:nvGrpSpPr>
          <p:cNvPr id="47" name="Group 56"/>
          <p:cNvGrpSpPr>
            <a:grpSpLocks/>
          </p:cNvGrpSpPr>
          <p:nvPr/>
        </p:nvGrpSpPr>
        <p:grpSpPr bwMode="auto">
          <a:xfrm rot="5279763">
            <a:off x="7523584" y="2205037"/>
            <a:ext cx="144462" cy="720725"/>
            <a:chOff x="2065" y="2065"/>
            <a:chExt cx="192" cy="672"/>
          </a:xfrm>
        </p:grpSpPr>
        <p:sp>
          <p:nvSpPr>
            <p:cNvPr id="48" name="Arc 57"/>
            <p:cNvSpPr>
              <a:spLocks/>
            </p:cNvSpPr>
            <p:nvPr/>
          </p:nvSpPr>
          <p:spPr bwMode="auto">
            <a:xfrm rot="-5400000">
              <a:off x="2017" y="2497"/>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9" name="Arc 58"/>
            <p:cNvSpPr>
              <a:spLocks/>
            </p:cNvSpPr>
            <p:nvPr/>
          </p:nvSpPr>
          <p:spPr bwMode="auto">
            <a:xfrm rot="-5400000">
              <a:off x="2161" y="2448"/>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0" name="Arc 59"/>
            <p:cNvSpPr>
              <a:spLocks/>
            </p:cNvSpPr>
            <p:nvPr/>
          </p:nvSpPr>
          <p:spPr bwMode="auto">
            <a:xfrm rot="-5400000">
              <a:off x="2017" y="2401"/>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1" name="Arc 60"/>
            <p:cNvSpPr>
              <a:spLocks/>
            </p:cNvSpPr>
            <p:nvPr/>
          </p:nvSpPr>
          <p:spPr bwMode="auto">
            <a:xfrm rot="-5400000">
              <a:off x="2161" y="2352"/>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2" name="Arc 61"/>
            <p:cNvSpPr>
              <a:spLocks/>
            </p:cNvSpPr>
            <p:nvPr/>
          </p:nvSpPr>
          <p:spPr bwMode="auto">
            <a:xfrm rot="-5400000">
              <a:off x="2017" y="2305"/>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3" name="Arc 62"/>
            <p:cNvSpPr>
              <a:spLocks/>
            </p:cNvSpPr>
            <p:nvPr/>
          </p:nvSpPr>
          <p:spPr bwMode="auto">
            <a:xfrm rot="-5400000">
              <a:off x="2161" y="2256"/>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4" name="Arc 63"/>
            <p:cNvSpPr>
              <a:spLocks/>
            </p:cNvSpPr>
            <p:nvPr/>
          </p:nvSpPr>
          <p:spPr bwMode="auto">
            <a:xfrm rot="-5400000">
              <a:off x="2017" y="2209"/>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 name="Arc 64"/>
            <p:cNvSpPr>
              <a:spLocks/>
            </p:cNvSpPr>
            <p:nvPr/>
          </p:nvSpPr>
          <p:spPr bwMode="auto">
            <a:xfrm rot="-5400000">
              <a:off x="2161" y="2160"/>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 name="Arc 65"/>
            <p:cNvSpPr>
              <a:spLocks/>
            </p:cNvSpPr>
            <p:nvPr/>
          </p:nvSpPr>
          <p:spPr bwMode="auto">
            <a:xfrm rot="-5400000">
              <a:off x="2017" y="259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7" name="Arc 66"/>
            <p:cNvSpPr>
              <a:spLocks/>
            </p:cNvSpPr>
            <p:nvPr/>
          </p:nvSpPr>
          <p:spPr bwMode="auto">
            <a:xfrm rot="-5400000">
              <a:off x="2161" y="2544"/>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8" name="Arc 67"/>
            <p:cNvSpPr>
              <a:spLocks/>
            </p:cNvSpPr>
            <p:nvPr/>
          </p:nvSpPr>
          <p:spPr bwMode="auto">
            <a:xfrm rot="-5400000">
              <a:off x="2017" y="211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89" name="Text Box 105"/>
          <p:cNvSpPr txBox="1">
            <a:spLocks noChangeArrowheads="1"/>
          </p:cNvSpPr>
          <p:nvPr/>
        </p:nvSpPr>
        <p:spPr bwMode="auto">
          <a:xfrm>
            <a:off x="5652591" y="1701006"/>
            <a:ext cx="5508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r>
              <a:rPr lang="en-GB" altLang="en-US" sz="6000" i="0"/>
              <a:t>+</a:t>
            </a:r>
            <a:endParaRPr lang="en-US" altLang="en-US" sz="6000" i="0"/>
          </a:p>
        </p:txBody>
      </p:sp>
      <p:sp>
        <p:nvSpPr>
          <p:cNvPr id="90" name="Text Box 106"/>
          <p:cNvSpPr txBox="1">
            <a:spLocks noChangeArrowheads="1"/>
          </p:cNvSpPr>
          <p:nvPr/>
        </p:nvSpPr>
        <p:spPr bwMode="auto">
          <a:xfrm>
            <a:off x="8125593" y="1701006"/>
            <a:ext cx="10743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pPr eaLnBrk="1" hangingPunct="1"/>
            <a:r>
              <a:rPr lang="en-GB" altLang="en-US" sz="6000" i="0" dirty="0" smtClean="0"/>
              <a:t>+…</a:t>
            </a:r>
            <a:endParaRPr lang="en-US" altLang="en-US" sz="6000" i="0" dirty="0"/>
          </a:p>
        </p:txBody>
      </p:sp>
      <p:sp>
        <p:nvSpPr>
          <p:cNvPr id="92" name="Line 111"/>
          <p:cNvSpPr>
            <a:spLocks noChangeShapeType="1"/>
          </p:cNvSpPr>
          <p:nvPr/>
        </p:nvSpPr>
        <p:spPr bwMode="auto">
          <a:xfrm flipV="1">
            <a:off x="7045201" y="5589389"/>
            <a:ext cx="20638" cy="28733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3" name="Line 112"/>
          <p:cNvSpPr>
            <a:spLocks noChangeShapeType="1"/>
          </p:cNvSpPr>
          <p:nvPr/>
        </p:nvSpPr>
        <p:spPr bwMode="auto">
          <a:xfrm flipH="1">
            <a:off x="7045201" y="5300464"/>
            <a:ext cx="1028700" cy="288925"/>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6" name="Line 118"/>
          <p:cNvSpPr>
            <a:spLocks noChangeShapeType="1"/>
          </p:cNvSpPr>
          <p:nvPr/>
        </p:nvSpPr>
        <p:spPr bwMode="auto">
          <a:xfrm flipH="1">
            <a:off x="4715966" y="5373489"/>
            <a:ext cx="792163" cy="21590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7" name="Line 119"/>
          <p:cNvSpPr>
            <a:spLocks noChangeShapeType="1"/>
          </p:cNvSpPr>
          <p:nvPr/>
        </p:nvSpPr>
        <p:spPr bwMode="auto">
          <a:xfrm flipV="1">
            <a:off x="4715966" y="5589389"/>
            <a:ext cx="20638" cy="287338"/>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101" name="Group 56"/>
          <p:cNvGrpSpPr>
            <a:grpSpLocks/>
          </p:cNvGrpSpPr>
          <p:nvPr/>
        </p:nvGrpSpPr>
        <p:grpSpPr bwMode="auto">
          <a:xfrm rot="21479763">
            <a:off x="7166240" y="2315872"/>
            <a:ext cx="144462" cy="720725"/>
            <a:chOff x="2065" y="2065"/>
            <a:chExt cx="192" cy="672"/>
          </a:xfrm>
        </p:grpSpPr>
        <p:sp>
          <p:nvSpPr>
            <p:cNvPr id="102" name="Arc 57"/>
            <p:cNvSpPr>
              <a:spLocks/>
            </p:cNvSpPr>
            <p:nvPr/>
          </p:nvSpPr>
          <p:spPr bwMode="auto">
            <a:xfrm rot="-5400000">
              <a:off x="2017" y="2497"/>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3" name="Arc 58"/>
            <p:cNvSpPr>
              <a:spLocks/>
            </p:cNvSpPr>
            <p:nvPr/>
          </p:nvSpPr>
          <p:spPr bwMode="auto">
            <a:xfrm rot="-5400000">
              <a:off x="2161" y="2448"/>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4" name="Arc 59"/>
            <p:cNvSpPr>
              <a:spLocks/>
            </p:cNvSpPr>
            <p:nvPr/>
          </p:nvSpPr>
          <p:spPr bwMode="auto">
            <a:xfrm rot="-5400000">
              <a:off x="2017" y="2401"/>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5" name="Arc 60"/>
            <p:cNvSpPr>
              <a:spLocks/>
            </p:cNvSpPr>
            <p:nvPr/>
          </p:nvSpPr>
          <p:spPr bwMode="auto">
            <a:xfrm rot="-5400000">
              <a:off x="2161" y="2352"/>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6" name="Arc 61"/>
            <p:cNvSpPr>
              <a:spLocks/>
            </p:cNvSpPr>
            <p:nvPr/>
          </p:nvSpPr>
          <p:spPr bwMode="auto">
            <a:xfrm rot="-5400000">
              <a:off x="2017" y="2305"/>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7" name="Arc 62"/>
            <p:cNvSpPr>
              <a:spLocks/>
            </p:cNvSpPr>
            <p:nvPr/>
          </p:nvSpPr>
          <p:spPr bwMode="auto">
            <a:xfrm rot="-5400000">
              <a:off x="2161" y="2256"/>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8" name="Arc 63"/>
            <p:cNvSpPr>
              <a:spLocks/>
            </p:cNvSpPr>
            <p:nvPr/>
          </p:nvSpPr>
          <p:spPr bwMode="auto">
            <a:xfrm rot="-5400000">
              <a:off x="2017" y="2209"/>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09" name="Arc 64"/>
            <p:cNvSpPr>
              <a:spLocks/>
            </p:cNvSpPr>
            <p:nvPr/>
          </p:nvSpPr>
          <p:spPr bwMode="auto">
            <a:xfrm rot="-5400000">
              <a:off x="2161" y="2160"/>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0" name="Arc 65"/>
            <p:cNvSpPr>
              <a:spLocks/>
            </p:cNvSpPr>
            <p:nvPr/>
          </p:nvSpPr>
          <p:spPr bwMode="auto">
            <a:xfrm rot="-5400000">
              <a:off x="2017" y="259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1" name="Arc 66"/>
            <p:cNvSpPr>
              <a:spLocks/>
            </p:cNvSpPr>
            <p:nvPr/>
          </p:nvSpPr>
          <p:spPr bwMode="auto">
            <a:xfrm rot="-5400000">
              <a:off x="2161" y="2544"/>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 name="Arc 67"/>
            <p:cNvSpPr>
              <a:spLocks/>
            </p:cNvSpPr>
            <p:nvPr/>
          </p:nvSpPr>
          <p:spPr bwMode="auto">
            <a:xfrm rot="-5400000">
              <a:off x="2017" y="211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pic>
        <p:nvPicPr>
          <p:cNvPr id="87" name="Picture 103" descr="scale_of_structure_of_matter"/>
          <p:cNvPicPr>
            <a:picLocks noChangeAspect="1" noChangeArrowheads="1"/>
          </p:cNvPicPr>
          <p:nvPr/>
        </p:nvPicPr>
        <p:blipFill>
          <a:blip r:embed="rId3">
            <a:extLst>
              <a:ext uri="{28A0092B-C50C-407E-A947-70E740481C1C}">
                <a14:useLocalDpi xmlns:a14="http://schemas.microsoft.com/office/drawing/2010/main" val="0"/>
              </a:ext>
            </a:extLst>
          </a:blip>
          <a:srcRect l="20930" t="71980" r="18605" b="5957"/>
          <a:stretch>
            <a:fillRect/>
          </a:stretch>
        </p:blipFill>
        <p:spPr bwMode="auto">
          <a:xfrm>
            <a:off x="6949702" y="2737644"/>
            <a:ext cx="5032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 name="Group 56"/>
          <p:cNvGrpSpPr>
            <a:grpSpLocks/>
          </p:cNvGrpSpPr>
          <p:nvPr/>
        </p:nvGrpSpPr>
        <p:grpSpPr bwMode="auto">
          <a:xfrm rot="21479763">
            <a:off x="4658302" y="2279525"/>
            <a:ext cx="144462" cy="720725"/>
            <a:chOff x="2065" y="2065"/>
            <a:chExt cx="192" cy="672"/>
          </a:xfrm>
        </p:grpSpPr>
        <p:sp>
          <p:nvSpPr>
            <p:cNvPr id="114" name="Arc 57"/>
            <p:cNvSpPr>
              <a:spLocks/>
            </p:cNvSpPr>
            <p:nvPr/>
          </p:nvSpPr>
          <p:spPr bwMode="auto">
            <a:xfrm rot="-5400000">
              <a:off x="2017" y="2497"/>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 name="Arc 58"/>
            <p:cNvSpPr>
              <a:spLocks/>
            </p:cNvSpPr>
            <p:nvPr/>
          </p:nvSpPr>
          <p:spPr bwMode="auto">
            <a:xfrm rot="-5400000">
              <a:off x="2161" y="2448"/>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6" name="Arc 59"/>
            <p:cNvSpPr>
              <a:spLocks/>
            </p:cNvSpPr>
            <p:nvPr/>
          </p:nvSpPr>
          <p:spPr bwMode="auto">
            <a:xfrm rot="-5400000">
              <a:off x="2017" y="2401"/>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7" name="Arc 60"/>
            <p:cNvSpPr>
              <a:spLocks/>
            </p:cNvSpPr>
            <p:nvPr/>
          </p:nvSpPr>
          <p:spPr bwMode="auto">
            <a:xfrm rot="-5400000">
              <a:off x="2161" y="2352"/>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8" name="Arc 61"/>
            <p:cNvSpPr>
              <a:spLocks/>
            </p:cNvSpPr>
            <p:nvPr/>
          </p:nvSpPr>
          <p:spPr bwMode="auto">
            <a:xfrm rot="-5400000">
              <a:off x="2017" y="2305"/>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9" name="Arc 62"/>
            <p:cNvSpPr>
              <a:spLocks/>
            </p:cNvSpPr>
            <p:nvPr/>
          </p:nvSpPr>
          <p:spPr bwMode="auto">
            <a:xfrm rot="-5400000">
              <a:off x="2161" y="2256"/>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0" name="Arc 63"/>
            <p:cNvSpPr>
              <a:spLocks/>
            </p:cNvSpPr>
            <p:nvPr/>
          </p:nvSpPr>
          <p:spPr bwMode="auto">
            <a:xfrm rot="-5400000">
              <a:off x="2017" y="2209"/>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1" name="Arc 64"/>
            <p:cNvSpPr>
              <a:spLocks/>
            </p:cNvSpPr>
            <p:nvPr/>
          </p:nvSpPr>
          <p:spPr bwMode="auto">
            <a:xfrm rot="-5400000">
              <a:off x="2161" y="2160"/>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2" name="Arc 65"/>
            <p:cNvSpPr>
              <a:spLocks/>
            </p:cNvSpPr>
            <p:nvPr/>
          </p:nvSpPr>
          <p:spPr bwMode="auto">
            <a:xfrm rot="-5400000">
              <a:off x="2017" y="259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3" name="Arc 66"/>
            <p:cNvSpPr>
              <a:spLocks/>
            </p:cNvSpPr>
            <p:nvPr/>
          </p:nvSpPr>
          <p:spPr bwMode="auto">
            <a:xfrm rot="-5400000">
              <a:off x="2161" y="2544"/>
              <a:ext cx="96" cy="96"/>
            </a:xfrm>
            <a:custGeom>
              <a:avLst/>
              <a:gdLst>
                <a:gd name="T0" fmla="*/ 96 w 43200"/>
                <a:gd name="T1" fmla="*/ 0 h 21600"/>
                <a:gd name="T2" fmla="*/ 0 w 43200"/>
                <a:gd name="T3" fmla="*/ 0 h 21600"/>
                <a:gd name="T4" fmla="*/ 48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24" name="Arc 67"/>
            <p:cNvSpPr>
              <a:spLocks/>
            </p:cNvSpPr>
            <p:nvPr/>
          </p:nvSpPr>
          <p:spPr bwMode="auto">
            <a:xfrm rot="-5400000">
              <a:off x="2017" y="2113"/>
              <a:ext cx="192" cy="96"/>
            </a:xfrm>
            <a:custGeom>
              <a:avLst/>
              <a:gdLst>
                <a:gd name="T0" fmla="*/ 0 w 43195"/>
                <a:gd name="T1" fmla="*/ 94 h 21600"/>
                <a:gd name="T2" fmla="*/ 192 w 43195"/>
                <a:gd name="T3" fmla="*/ 96 h 21600"/>
                <a:gd name="T4" fmla="*/ 96 w 43195"/>
                <a:gd name="T5" fmla="*/ 96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pic>
        <p:nvPicPr>
          <p:cNvPr id="88" name="Picture 104" descr="scale_of_structure_of_matter"/>
          <p:cNvPicPr>
            <a:picLocks noChangeAspect="1" noChangeArrowheads="1"/>
          </p:cNvPicPr>
          <p:nvPr/>
        </p:nvPicPr>
        <p:blipFill>
          <a:blip r:embed="rId3">
            <a:extLst>
              <a:ext uri="{28A0092B-C50C-407E-A947-70E740481C1C}">
                <a14:useLocalDpi xmlns:a14="http://schemas.microsoft.com/office/drawing/2010/main" val="0"/>
              </a:ext>
            </a:extLst>
          </a:blip>
          <a:srcRect l="20930" t="71980" r="18605" b="5957"/>
          <a:stretch>
            <a:fillRect/>
          </a:stretch>
        </p:blipFill>
        <p:spPr bwMode="auto">
          <a:xfrm>
            <a:off x="4502224" y="2709069"/>
            <a:ext cx="5032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7" name="Rectangle 28"/>
              <p:cNvSpPr>
                <a:spLocks noChangeArrowheads="1"/>
              </p:cNvSpPr>
              <p:nvPr/>
            </p:nvSpPr>
            <p:spPr bwMode="auto">
              <a:xfrm>
                <a:off x="4095970" y="5394848"/>
                <a:ext cx="646266" cy="49622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14:m>
                  <m:oMathPara xmlns:m="http://schemas.openxmlformats.org/officeDocument/2006/math">
                    <m:oMathParaPr>
                      <m:jc m:val="centerGroup"/>
                    </m:oMathParaPr>
                    <m:oMath xmlns:m="http://schemas.openxmlformats.org/officeDocument/2006/math">
                      <m:sSub>
                        <m:sSubPr>
                          <m:ctrlPr>
                            <a:rPr lang="en-GB" sz="2400" b="1" i="1">
                              <a:latin typeface="Cambria Math" panose="02040503050406030204" pitchFamily="18" charset="0"/>
                            </a:rPr>
                          </m:ctrlPr>
                        </m:sSubPr>
                        <m:e>
                          <m:r>
                            <a:rPr lang="en-GB" sz="2400" b="1">
                              <a:latin typeface="Cambria Math" panose="02040503050406030204" pitchFamily="18" charset="0"/>
                            </a:rPr>
                            <m:t>𝒙</m:t>
                          </m:r>
                        </m:e>
                        <m:sub>
                          <m:r>
                            <a:rPr lang="en-GB" sz="2400" b="1" i="0">
                              <a:latin typeface="Cambria Math" panose="02040503050406030204" pitchFamily="18" charset="0"/>
                            </a:rPr>
                            <m:t>𝐁𝐣</m:t>
                          </m:r>
                        </m:sub>
                      </m:sSub>
                    </m:oMath>
                  </m:oMathPara>
                </a14:m>
                <a:endParaRPr lang="en-GB" altLang="en-US" sz="2400" b="1" i="0" baseline="-25000" dirty="0">
                  <a:latin typeface="Times" pitchFamily="18" charset="0"/>
                </a:endParaRPr>
              </a:p>
            </p:txBody>
          </p:sp>
        </mc:Choice>
        <mc:Fallback xmlns="">
          <p:sp>
            <p:nvSpPr>
              <p:cNvPr id="137" name="Rectangle 28"/>
              <p:cNvSpPr>
                <a:spLocks noRot="1" noChangeAspect="1" noMove="1" noResize="1" noEditPoints="1" noAdjustHandles="1" noChangeArrowheads="1" noChangeShapeType="1" noTextEdit="1"/>
              </p:cNvSpPr>
              <p:nvPr/>
            </p:nvSpPr>
            <p:spPr bwMode="auto">
              <a:xfrm>
                <a:off x="4095970" y="5394848"/>
                <a:ext cx="646266" cy="496226"/>
              </a:xfrm>
              <a:prstGeom prst="rect">
                <a:avLst/>
              </a:prstGeom>
              <a:blipFill>
                <a:blip r:embed="rId5"/>
                <a:stretch>
                  <a:fillRect b="-111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8" name="Rectangle 28"/>
              <p:cNvSpPr>
                <a:spLocks noChangeArrowheads="1"/>
              </p:cNvSpPr>
              <p:nvPr/>
            </p:nvSpPr>
            <p:spPr bwMode="auto">
              <a:xfrm>
                <a:off x="4098999" y="1828529"/>
                <a:ext cx="646266" cy="49622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14:m>
                  <m:oMathPara xmlns:m="http://schemas.openxmlformats.org/officeDocument/2006/math">
                    <m:oMathParaPr>
                      <m:jc m:val="centerGroup"/>
                    </m:oMathParaPr>
                    <m:oMath xmlns:m="http://schemas.openxmlformats.org/officeDocument/2006/math">
                      <m:sSub>
                        <m:sSubPr>
                          <m:ctrlPr>
                            <a:rPr lang="en-GB" sz="2400" b="1" i="1">
                              <a:latin typeface="Cambria Math" panose="02040503050406030204" pitchFamily="18" charset="0"/>
                            </a:rPr>
                          </m:ctrlPr>
                        </m:sSubPr>
                        <m:e>
                          <m:r>
                            <a:rPr lang="en-GB" sz="2400" b="1">
                              <a:latin typeface="Cambria Math" panose="02040503050406030204" pitchFamily="18" charset="0"/>
                            </a:rPr>
                            <m:t>𝒙</m:t>
                          </m:r>
                        </m:e>
                        <m:sub>
                          <m:r>
                            <a:rPr lang="en-GB" sz="2400" b="1" i="0">
                              <a:latin typeface="Cambria Math" panose="02040503050406030204" pitchFamily="18" charset="0"/>
                            </a:rPr>
                            <m:t>𝐁𝐣</m:t>
                          </m:r>
                        </m:sub>
                      </m:sSub>
                    </m:oMath>
                  </m:oMathPara>
                </a14:m>
                <a:endParaRPr lang="en-GB" altLang="en-US" sz="2400" b="1" i="0" baseline="-25000" dirty="0">
                  <a:latin typeface="Times" pitchFamily="18" charset="0"/>
                </a:endParaRPr>
              </a:p>
            </p:txBody>
          </p:sp>
        </mc:Choice>
        <mc:Fallback xmlns="">
          <p:sp>
            <p:nvSpPr>
              <p:cNvPr id="138" name="Rectangle 28"/>
              <p:cNvSpPr>
                <a:spLocks noRot="1" noChangeAspect="1" noMove="1" noResize="1" noEditPoints="1" noAdjustHandles="1" noChangeArrowheads="1" noChangeShapeType="1" noTextEdit="1"/>
              </p:cNvSpPr>
              <p:nvPr/>
            </p:nvSpPr>
            <p:spPr bwMode="auto">
              <a:xfrm>
                <a:off x="4098999" y="1828529"/>
                <a:ext cx="646266" cy="496226"/>
              </a:xfrm>
              <a:prstGeom prst="rect">
                <a:avLst/>
              </a:prstGeom>
              <a:blipFill>
                <a:blip r:embed="rId6"/>
                <a:stretch>
                  <a:fillRect b="-111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5668735" y="3189222"/>
                <a:ext cx="2342885" cy="553998"/>
              </a:xfrm>
              <a:prstGeom prst="rect">
                <a:avLst/>
              </a:prstGeom>
              <a:noFill/>
            </p:spPr>
            <p:txBody>
              <a:bodyPr wrap="none" lIns="0" tIns="0" rIns="0" bIns="0" rtlCol="0">
                <a:spAutoFit/>
              </a:bodyPr>
              <a:lstStyle/>
              <a:p>
                <a14:m>
                  <m:oMath xmlns:m="http://schemas.openxmlformats.org/officeDocument/2006/math">
                    <m:nary>
                      <m:naryPr>
                        <m:chr m:val="∑"/>
                        <m:limLoc m:val="subSup"/>
                        <m:ctrlPr>
                          <a:rPr lang="en-GB" sz="2800" b="1" i="1" smtClean="0">
                            <a:solidFill>
                              <a:schemeClr val="tx1"/>
                            </a:solidFill>
                            <a:latin typeface="Cambria Math" panose="02040503050406030204" pitchFamily="18" charset="0"/>
                          </a:rPr>
                        </m:ctrlPr>
                      </m:naryPr>
                      <m:sub>
                        <m:sSub>
                          <m:sSubPr>
                            <m:ctrlPr>
                              <a:rPr lang="en-GB" sz="2800" b="1" i="1" smtClean="0">
                                <a:solidFill>
                                  <a:schemeClr val="tx1"/>
                                </a:solidFill>
                                <a:latin typeface="Cambria Math" panose="02040503050406030204" pitchFamily="18" charset="0"/>
                              </a:rPr>
                            </m:ctrlPr>
                          </m:sSubPr>
                          <m:e>
                            <m:r>
                              <a:rPr lang="en-GB" sz="2800" b="1" i="1" smtClean="0">
                                <a:solidFill>
                                  <a:schemeClr val="tx1"/>
                                </a:solidFill>
                                <a:latin typeface="Cambria Math" panose="02040503050406030204" pitchFamily="18" charset="0"/>
                              </a:rPr>
                              <m:t>𝒈</m:t>
                            </m:r>
                          </m:e>
                          <m:sub>
                            <m:r>
                              <a:rPr lang="en-GB" sz="2800" b="1" i="1" smtClean="0">
                                <a:solidFill>
                                  <a:schemeClr val="tx1"/>
                                </a:solidFill>
                                <a:latin typeface="Cambria Math" panose="02040503050406030204" pitchFamily="18" charset="0"/>
                              </a:rPr>
                              <m:t>𝟖</m:t>
                            </m:r>
                          </m:sub>
                        </m:sSub>
                      </m:sub>
                      <m:sup>
                        <m:r>
                          <a:rPr lang="en-GB" sz="2800" b="1" i="1" smtClean="0">
                            <a:solidFill>
                              <a:schemeClr val="tx1"/>
                            </a:solidFill>
                            <a:latin typeface="Cambria Math" panose="02040503050406030204" pitchFamily="18" charset="0"/>
                          </a:rPr>
                          <m:t> </m:t>
                        </m:r>
                      </m:sup>
                      <m:e>
                        <m:r>
                          <a:rPr lang="en-GB" sz="2800" b="1" i="1" smtClean="0">
                            <a:solidFill>
                              <a:schemeClr val="tx1"/>
                            </a:solidFill>
                            <a:latin typeface="Cambria Math" panose="02040503050406030204" pitchFamily="18" charset="0"/>
                          </a:rPr>
                          <m:t>𝒈</m:t>
                        </m:r>
                        <m:r>
                          <a:rPr lang="en-GB" sz="2800" b="1" i="1" smtClean="0">
                            <a:solidFill>
                              <a:schemeClr val="tx1"/>
                            </a:solidFill>
                            <a:latin typeface="Cambria Math" panose="02040503050406030204" pitchFamily="18" charset="0"/>
                            <a:ea typeface="Cambria Math" panose="02040503050406030204" pitchFamily="18" charset="0"/>
                          </a:rPr>
                          <m:t>→</m:t>
                        </m:r>
                      </m:e>
                    </m:nary>
                    <m:sSub>
                      <m:sSubPr>
                        <m:ctrlPr>
                          <a:rPr lang="en-GB" sz="2800" b="1" i="1" smtClean="0">
                            <a:solidFill>
                              <a:schemeClr val="tx1"/>
                            </a:solidFill>
                            <a:latin typeface="Cambria Math" panose="02040503050406030204" pitchFamily="18" charset="0"/>
                            <a:ea typeface="Cambria Math" panose="02040503050406030204" pitchFamily="18" charset="0"/>
                          </a:rPr>
                        </m:ctrlPr>
                      </m:sSubPr>
                      <m:e>
                        <m:d>
                          <m:dPr>
                            <m:ctrlPr>
                              <a:rPr lang="en-GB" sz="2800" b="1" i="1" smtClean="0">
                                <a:solidFill>
                                  <a:schemeClr val="tx1"/>
                                </a:solidFill>
                                <a:latin typeface="Cambria Math" panose="02040503050406030204" pitchFamily="18" charset="0"/>
                                <a:ea typeface="Cambria Math" panose="02040503050406030204" pitchFamily="18" charset="0"/>
                              </a:rPr>
                            </m:ctrlPr>
                          </m:dPr>
                          <m:e>
                            <m:r>
                              <a:rPr lang="en-GB" sz="2800" b="1" i="1" smtClean="0">
                                <a:solidFill>
                                  <a:schemeClr val="tx1"/>
                                </a:solidFill>
                                <a:latin typeface="Cambria Math" panose="02040503050406030204" pitchFamily="18" charset="0"/>
                                <a:ea typeface="Cambria Math" panose="02040503050406030204" pitchFamily="18" charset="0"/>
                              </a:rPr>
                              <m:t>𝒒</m:t>
                            </m:r>
                            <m:acc>
                              <m:accPr>
                                <m:chr m:val="̅"/>
                                <m:ctrlPr>
                                  <a:rPr lang="en-GB" sz="2800" b="1" i="1" smtClean="0">
                                    <a:solidFill>
                                      <a:schemeClr val="tx1"/>
                                    </a:solidFill>
                                    <a:latin typeface="Cambria Math" panose="02040503050406030204" pitchFamily="18" charset="0"/>
                                    <a:ea typeface="Cambria Math" panose="02040503050406030204" pitchFamily="18" charset="0"/>
                                  </a:rPr>
                                </m:ctrlPr>
                              </m:accPr>
                              <m:e>
                                <m:r>
                                  <a:rPr lang="en-GB" sz="2800" b="1" i="1" smtClean="0">
                                    <a:solidFill>
                                      <a:schemeClr val="tx1"/>
                                    </a:solidFill>
                                    <a:latin typeface="Cambria Math" panose="02040503050406030204" pitchFamily="18" charset="0"/>
                                    <a:ea typeface="Cambria Math" panose="02040503050406030204" pitchFamily="18" charset="0"/>
                                  </a:rPr>
                                  <m:t>𝒒</m:t>
                                </m:r>
                              </m:e>
                            </m:acc>
                          </m:e>
                        </m:d>
                      </m:e>
                      <m:sub>
                        <m:r>
                          <a:rPr lang="en-GB" sz="2800" b="1" i="0" smtClean="0">
                            <a:solidFill>
                              <a:schemeClr val="tx1"/>
                            </a:solidFill>
                            <a:latin typeface="Cambria Math" panose="02040503050406030204" pitchFamily="18" charset="0"/>
                            <a:ea typeface="Cambria Math" panose="02040503050406030204" pitchFamily="18" charset="0"/>
                          </a:rPr>
                          <m:t>𝐬</m:t>
                        </m:r>
                      </m:sub>
                    </m:sSub>
                  </m:oMath>
                </a14:m>
                <a:r>
                  <a:rPr lang="en-GB" dirty="0" smtClean="0"/>
                  <a:t> </a:t>
                </a:r>
                <a:endParaRPr lang="en-GB" dirty="0"/>
              </a:p>
            </p:txBody>
          </p:sp>
        </mc:Choice>
        <mc:Fallback xmlns="">
          <p:sp>
            <p:nvSpPr>
              <p:cNvPr id="2" name="TextBox 1"/>
              <p:cNvSpPr txBox="1">
                <a:spLocks noRot="1" noChangeAspect="1" noMove="1" noResize="1" noEditPoints="1" noAdjustHandles="1" noChangeArrowheads="1" noChangeShapeType="1" noTextEdit="1"/>
              </p:cNvSpPr>
              <p:nvPr/>
            </p:nvSpPr>
            <p:spPr>
              <a:xfrm>
                <a:off x="5668735" y="3189222"/>
                <a:ext cx="2342885" cy="553998"/>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652120" y="6382489"/>
                <a:ext cx="159191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800" b="1" i="1" smtClean="0">
                              <a:solidFill>
                                <a:schemeClr val="tx1"/>
                              </a:solidFill>
                              <a:latin typeface="Cambria Math" panose="02040503050406030204" pitchFamily="18" charset="0"/>
                            </a:rPr>
                          </m:ctrlPr>
                        </m:sSubPr>
                        <m:e>
                          <m:r>
                            <a:rPr lang="en-GB" sz="2800" b="1" i="1" smtClean="0">
                              <a:solidFill>
                                <a:schemeClr val="tx1"/>
                              </a:solidFill>
                              <a:latin typeface="Cambria Math" panose="02040503050406030204" pitchFamily="18" charset="0"/>
                            </a:rPr>
                            <m:t>𝒒</m:t>
                          </m:r>
                        </m:e>
                        <m:sub>
                          <m:r>
                            <a:rPr lang="en-GB" sz="2800" b="1" i="0" smtClean="0">
                              <a:solidFill>
                                <a:schemeClr val="tx1"/>
                              </a:solidFill>
                              <a:latin typeface="Cambria Math" panose="02040503050406030204" pitchFamily="18" charset="0"/>
                            </a:rPr>
                            <m:t>𝐯</m:t>
                          </m:r>
                        </m:sub>
                      </m:sSub>
                      <m:r>
                        <a:rPr lang="en-GB" sz="2800" b="1" i="1" smtClean="0">
                          <a:solidFill>
                            <a:schemeClr val="tx1"/>
                          </a:solidFill>
                          <a:latin typeface="Cambria Math" panose="02040503050406030204" pitchFamily="18" charset="0"/>
                        </a:rPr>
                        <m:t>=</m:t>
                      </m:r>
                      <m:r>
                        <a:rPr lang="en-GB" sz="2800" b="1" i="1" smtClean="0">
                          <a:solidFill>
                            <a:schemeClr val="tx1"/>
                          </a:solidFill>
                          <a:latin typeface="Cambria Math" panose="02040503050406030204" pitchFamily="18" charset="0"/>
                        </a:rPr>
                        <m:t>𝒖</m:t>
                      </m:r>
                      <m:r>
                        <a:rPr lang="en-GB" sz="2800" b="1" i="1" smtClean="0">
                          <a:solidFill>
                            <a:schemeClr val="tx1"/>
                          </a:solidFill>
                          <a:latin typeface="Cambria Math" panose="02040503050406030204" pitchFamily="18" charset="0"/>
                        </a:rPr>
                        <m:t>,</m:t>
                      </m:r>
                      <m:r>
                        <a:rPr lang="en-GB" sz="2800" b="1" i="1" smtClean="0">
                          <a:solidFill>
                            <a:schemeClr val="tx1"/>
                          </a:solidFill>
                          <a:latin typeface="Cambria Math" panose="02040503050406030204" pitchFamily="18" charset="0"/>
                        </a:rPr>
                        <m:t>𝒅</m:t>
                      </m:r>
                    </m:oMath>
                  </m:oMathPara>
                </a14:m>
                <a:endParaRPr lang="en-GB" sz="2800" b="1" dirty="0">
                  <a:solidFill>
                    <a:schemeClr val="tx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652120" y="6382489"/>
                <a:ext cx="1591910" cy="430887"/>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9" name="Text Box 17"/>
              <p:cNvSpPr txBox="1">
                <a:spLocks noChangeArrowheads="1"/>
              </p:cNvSpPr>
              <p:nvPr/>
            </p:nvSpPr>
            <p:spPr bwMode="auto">
              <a:xfrm>
                <a:off x="7379" y="908720"/>
                <a:ext cx="3677470" cy="25083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smtClean="0">
                    <a:cs typeface="Times New Roman" panose="02020603050405020304" pitchFamily="18" charset="0"/>
                  </a:rPr>
                  <a:t>flavour singlet </a:t>
                </a:r>
                <a14:m>
                  <m:oMath xmlns:m="http://schemas.openxmlformats.org/officeDocument/2006/math">
                    <m:r>
                      <a:rPr lang="en-GB" altLang="en-US" sz="2800" b="1" i="1" smtClean="0">
                        <a:latin typeface="Cambria Math" panose="02040503050406030204" pitchFamily="18" charset="0"/>
                        <a:cs typeface="Times New Roman" panose="02020603050405020304" pitchFamily="18" charset="0"/>
                      </a:rPr>
                      <m:t>𝒆</m:t>
                    </m:r>
                    <m:sSub>
                      <m:sSubPr>
                        <m:ctrlPr>
                          <a:rPr lang="en-GB" altLang="en-US" sz="2800" b="1" i="1" smtClean="0">
                            <a:latin typeface="Cambria Math" panose="02040503050406030204" pitchFamily="18" charset="0"/>
                            <a:cs typeface="Times New Roman" panose="02020603050405020304" pitchFamily="18" charset="0"/>
                          </a:rPr>
                        </m:ctrlPr>
                      </m:sSubPr>
                      <m:e>
                        <m:r>
                          <a:rPr lang="en-GB" altLang="en-US" sz="2800" b="1" i="1" smtClean="0">
                            <a:latin typeface="Cambria Math" panose="02040503050406030204" pitchFamily="18" charset="0"/>
                            <a:cs typeface="Times New Roman" panose="02020603050405020304" pitchFamily="18" charset="0"/>
                          </a:rPr>
                          <m:t>𝒒</m:t>
                        </m:r>
                      </m:e>
                      <m:sub>
                        <m:r>
                          <a:rPr lang="en-GB" altLang="en-US" sz="2800" b="1" i="0" smtClean="0">
                            <a:latin typeface="Cambria Math" panose="02040503050406030204" pitchFamily="18" charset="0"/>
                            <a:cs typeface="Times New Roman" panose="02020603050405020304" pitchFamily="18" charset="0"/>
                          </a:rPr>
                          <m:t>𝐬</m:t>
                        </m:r>
                      </m:sub>
                    </m:sSub>
                  </m:oMath>
                </a14:m>
                <a:endParaRPr lang="en-GB" altLang="en-US" sz="2800" b="1" i="0" dirty="0" smtClean="0">
                  <a:cs typeface="Times New Roman" panose="02020603050405020304" pitchFamily="18" charset="0"/>
                </a:endParaRPr>
              </a:p>
              <a:p>
                <a:r>
                  <a:rPr lang="en-GB" altLang="en-US" sz="2800" i="0" dirty="0" smtClean="0">
                    <a:solidFill>
                      <a:srgbClr val="FF0000"/>
                    </a:solidFill>
                  </a:rPr>
                  <a:t>  -</a:t>
                </a:r>
                <a:r>
                  <a:rPr lang="en-GB" altLang="en-US" sz="2800" i="0" dirty="0" smtClean="0"/>
                  <a:t> resolving </a:t>
                </a:r>
                <a14:m>
                  <m:oMath xmlns:m="http://schemas.openxmlformats.org/officeDocument/2006/math">
                    <m:sSub>
                      <m:sSubPr>
                        <m:ctrlPr>
                          <a:rPr lang="en-GB" altLang="en-US" sz="2800" b="1" i="1">
                            <a:latin typeface="Cambria Math" panose="02040503050406030204" pitchFamily="18" charset="0"/>
                            <a:cs typeface="Times New Roman" panose="02020603050405020304" pitchFamily="18" charset="0"/>
                          </a:rPr>
                        </m:ctrlPr>
                      </m:sSubPr>
                      <m:e>
                        <m:r>
                          <a:rPr lang="en-GB" altLang="en-US" sz="2800" b="1">
                            <a:latin typeface="Cambria Math" panose="02040503050406030204" pitchFamily="18" charset="0"/>
                            <a:cs typeface="Times New Roman" panose="02020603050405020304" pitchFamily="18" charset="0"/>
                          </a:rPr>
                          <m:t>𝒒</m:t>
                        </m:r>
                      </m:e>
                      <m:sub>
                        <m:r>
                          <a:rPr lang="en-GB" altLang="en-US" sz="2800" b="1" i="0">
                            <a:latin typeface="Cambria Math" panose="02040503050406030204" pitchFamily="18" charset="0"/>
                            <a:cs typeface="Times New Roman" panose="02020603050405020304" pitchFamily="18" charset="0"/>
                          </a:rPr>
                          <m:t>𝐬</m:t>
                        </m:r>
                      </m:sub>
                    </m:sSub>
                  </m:oMath>
                </a14:m>
                <a:r>
                  <a:rPr lang="en-GB" altLang="en-US" sz="2800" i="0" dirty="0"/>
                  <a:t> </a:t>
                </a:r>
                <a:r>
                  <a:rPr lang="en-GB" altLang="en-US" sz="2800" i="0" dirty="0" smtClean="0"/>
                  <a:t>or </a:t>
                </a:r>
                <a14:m>
                  <m:oMath xmlns:m="http://schemas.openxmlformats.org/officeDocument/2006/math">
                    <m:sSub>
                      <m:sSubPr>
                        <m:ctrlPr>
                          <a:rPr lang="en-GB" altLang="en-US" sz="2800" b="1" i="1">
                            <a:latin typeface="Cambria Math" panose="02040503050406030204" pitchFamily="18" charset="0"/>
                            <a:cs typeface="Times New Roman" panose="02020603050405020304" pitchFamily="18" charset="0"/>
                          </a:rPr>
                        </m:ctrlPr>
                      </m:sSubPr>
                      <m:e>
                        <m:acc>
                          <m:accPr>
                            <m:chr m:val="̅"/>
                            <m:ctrlPr>
                              <a:rPr lang="en-GB" altLang="en-US" sz="2800" b="1" i="1" smtClean="0">
                                <a:latin typeface="Cambria Math" panose="02040503050406030204" pitchFamily="18" charset="0"/>
                                <a:cs typeface="Times New Roman" panose="02020603050405020304" pitchFamily="18" charset="0"/>
                              </a:rPr>
                            </m:ctrlPr>
                          </m:accPr>
                          <m:e>
                            <m:r>
                              <a:rPr lang="en-GB" altLang="en-US" sz="2800" b="1" i="1" smtClean="0">
                                <a:latin typeface="Cambria Math" panose="02040503050406030204" pitchFamily="18" charset="0"/>
                                <a:cs typeface="Times New Roman" panose="02020603050405020304" pitchFamily="18" charset="0"/>
                              </a:rPr>
                              <m:t>𝒒</m:t>
                            </m:r>
                          </m:e>
                        </m:acc>
                      </m:e>
                      <m:sub>
                        <m:r>
                          <a:rPr lang="en-GB" altLang="en-US" sz="2800" b="1" i="0">
                            <a:latin typeface="Cambria Math" panose="02040503050406030204" pitchFamily="18" charset="0"/>
                            <a:cs typeface="Times New Roman" panose="02020603050405020304" pitchFamily="18" charset="0"/>
                          </a:rPr>
                          <m:t>𝐬</m:t>
                        </m:r>
                      </m:sub>
                    </m:sSub>
                  </m:oMath>
                </a14:m>
                <a:endParaRPr lang="en-GB" altLang="en-US" sz="2800" i="0" dirty="0" smtClean="0"/>
              </a:p>
              <a:p>
                <a:r>
                  <a:rPr lang="en-GB" altLang="en-US" sz="2800" i="0" dirty="0" smtClean="0"/>
                  <a:t>    in the </a:t>
                </a:r>
                <a:r>
                  <a:rPr lang="en-GB" altLang="en-US" sz="2800" i="0" dirty="0"/>
                  <a:t>structure</a:t>
                </a:r>
              </a:p>
              <a:p>
                <a:pPr algn="ctr" eaLnBrk="1" hangingPunct="1">
                  <a:spcAft>
                    <a:spcPts val="600"/>
                  </a:spcAft>
                </a:pPr>
                <a14:m>
                  <m:oMath xmlns:m="http://schemas.openxmlformats.org/officeDocument/2006/math">
                    <m:r>
                      <a:rPr lang="en-GB" altLang="en-US" sz="2800" b="1" i="1" smtClean="0">
                        <a:latin typeface="Cambria Math" panose="02040503050406030204" pitchFamily="18" charset="0"/>
                        <a:cs typeface="Times New Roman" panose="02020603050405020304" pitchFamily="18" charset="0"/>
                      </a:rPr>
                      <m:t>𝒈</m:t>
                    </m:r>
                    <m:r>
                      <a:rPr lang="en-GB" altLang="en-US" sz="2800" b="1"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altLang="en-US" sz="2800" b="1" i="1">
                            <a:latin typeface="Cambria Math" panose="02040503050406030204" pitchFamily="18" charset="0"/>
                            <a:cs typeface="Times New Roman" panose="02020603050405020304" pitchFamily="18" charset="0"/>
                          </a:rPr>
                        </m:ctrlPr>
                      </m:sSubPr>
                      <m:e>
                        <m:r>
                          <a:rPr lang="en-GB" altLang="en-US" sz="2800" b="1">
                            <a:latin typeface="Cambria Math" panose="02040503050406030204" pitchFamily="18" charset="0"/>
                            <a:cs typeface="Times New Roman" panose="02020603050405020304" pitchFamily="18" charset="0"/>
                          </a:rPr>
                          <m:t>𝒒</m:t>
                        </m:r>
                      </m:e>
                      <m:sub>
                        <m:r>
                          <a:rPr lang="en-GB" altLang="en-US" sz="2800" b="1" i="0">
                            <a:latin typeface="Cambria Math" panose="02040503050406030204" pitchFamily="18" charset="0"/>
                            <a:cs typeface="Times New Roman" panose="02020603050405020304" pitchFamily="18" charset="0"/>
                          </a:rPr>
                          <m:t>𝐬</m:t>
                        </m:r>
                      </m:sub>
                    </m:sSub>
                    <m:sSub>
                      <m:sSubPr>
                        <m:ctrlPr>
                          <a:rPr lang="en-GB" altLang="en-US" sz="2800" b="1" i="1">
                            <a:latin typeface="Cambria Math" panose="02040503050406030204" pitchFamily="18" charset="0"/>
                            <a:cs typeface="Times New Roman" panose="02020603050405020304" pitchFamily="18" charset="0"/>
                          </a:rPr>
                        </m:ctrlPr>
                      </m:sSubPr>
                      <m:e>
                        <m:acc>
                          <m:accPr>
                            <m:chr m:val="̅"/>
                            <m:ctrlPr>
                              <a:rPr lang="en-GB" altLang="en-US" sz="2800" b="1" i="1">
                                <a:latin typeface="Cambria Math" panose="02040503050406030204" pitchFamily="18" charset="0"/>
                                <a:cs typeface="Times New Roman" panose="02020603050405020304" pitchFamily="18" charset="0"/>
                              </a:rPr>
                            </m:ctrlPr>
                          </m:accPr>
                          <m:e>
                            <m:r>
                              <a:rPr lang="en-GB" altLang="en-US" sz="2800" b="1">
                                <a:latin typeface="Cambria Math" panose="02040503050406030204" pitchFamily="18" charset="0"/>
                                <a:cs typeface="Times New Roman" panose="02020603050405020304" pitchFamily="18" charset="0"/>
                              </a:rPr>
                              <m:t>𝒒</m:t>
                            </m:r>
                          </m:e>
                        </m:acc>
                      </m:e>
                      <m:sub>
                        <m:r>
                          <a:rPr lang="en-GB" altLang="en-US" sz="2800" b="1" i="0">
                            <a:latin typeface="Cambria Math" panose="02040503050406030204" pitchFamily="18" charset="0"/>
                            <a:cs typeface="Times New Roman" panose="02020603050405020304" pitchFamily="18" charset="0"/>
                          </a:rPr>
                          <m:t>𝐬</m:t>
                        </m:r>
                      </m:sub>
                    </m:sSub>
                  </m:oMath>
                </a14:m>
                <a:r>
                  <a:rPr lang="en-GB" altLang="en-US" sz="2800" i="0" dirty="0" smtClean="0"/>
                  <a:t> </a:t>
                </a:r>
              </a:p>
              <a:p>
                <a:pPr eaLnBrk="1" hangingPunct="1"/>
                <a:r>
                  <a:rPr lang="en-GB" altLang="en-US" sz="2800" i="0" dirty="0"/>
                  <a:t> </a:t>
                </a:r>
                <a:r>
                  <a:rPr lang="en-GB" altLang="en-US" sz="2800" i="0" dirty="0" smtClean="0"/>
                  <a:t>   of </a:t>
                </a:r>
                <a:r>
                  <a:rPr lang="en-GB" altLang="en-US" sz="2800" i="0" dirty="0"/>
                  <a:t>QCD </a:t>
                </a:r>
                <a:r>
                  <a:rPr lang="en-GB" altLang="en-US" sz="2800" i="0" dirty="0" smtClean="0"/>
                  <a:t>field</a:t>
                </a:r>
                <a:endParaRPr lang="el-GR" altLang="en-US" sz="2800" dirty="0"/>
              </a:p>
            </p:txBody>
          </p:sp>
        </mc:Choice>
        <mc:Fallback xmlns="">
          <p:sp>
            <p:nvSpPr>
              <p:cNvPr id="139" name="Text Box 17"/>
              <p:cNvSpPr txBox="1">
                <a:spLocks noRot="1" noChangeAspect="1" noMove="1" noResize="1" noEditPoints="1" noAdjustHandles="1" noChangeArrowheads="1" noChangeShapeType="1" noTextEdit="1"/>
              </p:cNvSpPr>
              <p:nvPr/>
            </p:nvSpPr>
            <p:spPr bwMode="auto">
              <a:xfrm>
                <a:off x="7379" y="908720"/>
                <a:ext cx="3677470" cy="2508379"/>
              </a:xfrm>
              <a:prstGeom prst="rect">
                <a:avLst/>
              </a:prstGeom>
              <a:blipFill>
                <a:blip r:embed="rId9"/>
                <a:stretch>
                  <a:fillRect l="-4146" b="-58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Text Box 15"/>
              <p:cNvSpPr txBox="1">
                <a:spLocks noChangeArrowheads="1"/>
              </p:cNvSpPr>
              <p:nvPr/>
            </p:nvSpPr>
            <p:spPr bwMode="auto">
              <a:xfrm>
                <a:off x="0" y="4005064"/>
                <a:ext cx="2993127" cy="20005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a:cs typeface="Times New Roman" panose="02020603050405020304" pitchFamily="18" charset="0"/>
                  </a:rPr>
                  <a:t>valence </a:t>
                </a:r>
                <a14:m>
                  <m:oMath xmlns:m="http://schemas.openxmlformats.org/officeDocument/2006/math">
                    <m:r>
                      <a:rPr lang="en-GB" altLang="en-US" sz="2800" b="1">
                        <a:latin typeface="Cambria Math" panose="02040503050406030204" pitchFamily="18" charset="0"/>
                        <a:cs typeface="Times New Roman" panose="02020603050405020304" pitchFamily="18" charset="0"/>
                      </a:rPr>
                      <m:t>𝒆</m:t>
                    </m:r>
                    <m:sSub>
                      <m:sSubPr>
                        <m:ctrlPr>
                          <a:rPr lang="en-GB" altLang="en-US" sz="2800" b="1" i="1">
                            <a:latin typeface="Cambria Math" panose="02040503050406030204" pitchFamily="18" charset="0"/>
                            <a:cs typeface="Times New Roman" panose="02020603050405020304" pitchFamily="18" charset="0"/>
                          </a:rPr>
                        </m:ctrlPr>
                      </m:sSubPr>
                      <m:e>
                        <m:r>
                          <a:rPr lang="en-GB" altLang="en-US" sz="2800" b="1">
                            <a:latin typeface="Cambria Math" panose="02040503050406030204" pitchFamily="18" charset="0"/>
                            <a:cs typeface="Times New Roman" panose="02020603050405020304" pitchFamily="18" charset="0"/>
                          </a:rPr>
                          <m:t>𝒒</m:t>
                        </m:r>
                      </m:e>
                      <m:sub>
                        <m:r>
                          <a:rPr lang="en-GB" altLang="en-US" sz="2800" b="1" i="0" smtClean="0">
                            <a:latin typeface="Cambria Math" panose="02040503050406030204" pitchFamily="18" charset="0"/>
                            <a:cs typeface="Times New Roman" panose="02020603050405020304" pitchFamily="18" charset="0"/>
                          </a:rPr>
                          <m:t>𝐯</m:t>
                        </m:r>
                      </m:sub>
                    </m:sSub>
                  </m:oMath>
                </a14:m>
                <a:endParaRPr lang="en-GB" altLang="en-US" sz="2800" b="1" i="0" dirty="0" smtClean="0">
                  <a:cs typeface="Times New Roman" panose="02020603050405020304" pitchFamily="18" charset="0"/>
                </a:endParaRPr>
              </a:p>
              <a:p>
                <a:r>
                  <a:rPr lang="en-GB" altLang="en-US" sz="2800" i="0" dirty="0" smtClean="0">
                    <a:cs typeface="Times New Roman" panose="02020603050405020304" pitchFamily="18" charset="0"/>
                  </a:rPr>
                  <a:t>  </a:t>
                </a:r>
                <a:r>
                  <a:rPr lang="en-GB" altLang="en-US" sz="2800" i="0" dirty="0">
                    <a:solidFill>
                      <a:srgbClr val="FF0000"/>
                    </a:solidFill>
                    <a:cs typeface="Times New Roman" panose="02020603050405020304" pitchFamily="18" charset="0"/>
                  </a:rPr>
                  <a:t>-</a:t>
                </a:r>
                <a:r>
                  <a:rPr lang="en-GB" altLang="en-US" sz="2800" i="0" dirty="0">
                    <a:cs typeface="Times New Roman" panose="02020603050405020304" pitchFamily="18" charset="0"/>
                  </a:rPr>
                  <a:t> resolving </a:t>
                </a:r>
                <a14:m>
                  <m:oMath xmlns:m="http://schemas.openxmlformats.org/officeDocument/2006/math">
                    <m:sSub>
                      <m:sSubPr>
                        <m:ctrlPr>
                          <a:rPr lang="en-GB" altLang="en-US" sz="2800" b="1" i="1">
                            <a:latin typeface="Cambria Math" panose="02040503050406030204" pitchFamily="18" charset="0"/>
                            <a:cs typeface="Times New Roman" panose="02020603050405020304" pitchFamily="18" charset="0"/>
                          </a:rPr>
                        </m:ctrlPr>
                      </m:sSubPr>
                      <m:e>
                        <m:r>
                          <a:rPr lang="en-GB" altLang="en-US" sz="2800" b="1">
                            <a:latin typeface="Cambria Math" panose="02040503050406030204" pitchFamily="18" charset="0"/>
                            <a:cs typeface="Times New Roman" panose="02020603050405020304" pitchFamily="18" charset="0"/>
                          </a:rPr>
                          <m:t>𝒒</m:t>
                        </m:r>
                      </m:e>
                      <m:sub>
                        <m:r>
                          <a:rPr lang="en-GB" altLang="en-US" sz="2800" b="1" i="0">
                            <a:latin typeface="Cambria Math" panose="02040503050406030204" pitchFamily="18" charset="0"/>
                            <a:cs typeface="Times New Roman" panose="02020603050405020304" pitchFamily="18" charset="0"/>
                          </a:rPr>
                          <m:t>𝐯</m:t>
                        </m:r>
                      </m:sub>
                    </m:sSub>
                  </m:oMath>
                </a14:m>
                <a:r>
                  <a:rPr lang="en-GB" altLang="en-US" sz="2800" i="0" dirty="0" smtClean="0">
                    <a:cs typeface="Times New Roman" panose="02020603050405020304" pitchFamily="18" charset="0"/>
                  </a:rPr>
                  <a:t> in</a:t>
                </a:r>
                <a:endParaRPr lang="en-GB" altLang="en-US" sz="2800" i="0" dirty="0">
                  <a:cs typeface="Times New Roman" panose="02020603050405020304" pitchFamily="18" charset="0"/>
                </a:endParaRPr>
              </a:p>
              <a:p>
                <a:r>
                  <a:rPr lang="en-GB" altLang="en-US" sz="2800" i="0" dirty="0">
                    <a:cs typeface="Times New Roman" panose="02020603050405020304" pitchFamily="18" charset="0"/>
                  </a:rPr>
                  <a:t>    the structure</a:t>
                </a:r>
              </a:p>
              <a:p>
                <a:r>
                  <a:rPr lang="en-GB" altLang="en-US" sz="2800" i="0" dirty="0">
                    <a:cs typeface="Times New Roman" panose="02020603050405020304" pitchFamily="18" charset="0"/>
                  </a:rPr>
                  <a:t>    of proton    </a:t>
                </a:r>
                <a:endParaRPr lang="el-GR" altLang="en-US" sz="2800" i="0" dirty="0"/>
              </a:p>
            </p:txBody>
          </p:sp>
        </mc:Choice>
        <mc:Fallback xmlns="">
          <p:sp>
            <p:nvSpPr>
              <p:cNvPr id="141" name="Text Box 15"/>
              <p:cNvSpPr txBox="1">
                <a:spLocks noRot="1" noChangeAspect="1" noMove="1" noResize="1" noEditPoints="1" noAdjustHandles="1" noChangeArrowheads="1" noChangeShapeType="1" noTextEdit="1"/>
              </p:cNvSpPr>
              <p:nvPr/>
            </p:nvSpPr>
            <p:spPr bwMode="auto">
              <a:xfrm>
                <a:off x="0" y="4005064"/>
                <a:ext cx="2993127" cy="2000548"/>
              </a:xfrm>
              <a:prstGeom prst="rect">
                <a:avLst/>
              </a:prstGeom>
              <a:blipFill>
                <a:blip r:embed="rId10"/>
                <a:stretch>
                  <a:fillRect l="-5092" r="-3666" b="-76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28926191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7945" y="1494027"/>
            <a:ext cx="5049416" cy="5247341"/>
          </a:xfrm>
          <a:prstGeom prst="rect">
            <a:avLst/>
          </a:prstGeom>
        </p:spPr>
      </p:pic>
      <p:sp>
        <p:nvSpPr>
          <p:cNvPr id="61" name="TextBox 60"/>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12" name="Rectangle 4"/>
              <p:cNvSpPr>
                <a:spLocks noGrp="1" noChangeArrowheads="1"/>
              </p:cNvSpPr>
              <p:nvPr>
                <p:ph type="title"/>
              </p:nvPr>
            </p:nvSpPr>
            <p:spPr>
              <a:xfrm>
                <a:off x="1763688" y="116632"/>
                <a:ext cx="5593712" cy="566926"/>
              </a:xfrm>
            </p:spPr>
            <p:txBody>
              <a:bodyPr/>
              <a:lstStyle/>
              <a:p>
                <a:pPr eaLnBrk="1" hangingPunct="1">
                  <a:defRPr/>
                </a:pPr>
                <a:r>
                  <a:rPr lang="en-US" dirty="0" smtClean="0"/>
                  <a:t>DGLAP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smtClean="0"/>
                  <a:t> Proton Structure</a:t>
                </a:r>
                <a:endParaRPr lang="en-US" dirty="0" smtClean="0">
                  <a:latin typeface="Comic Sans MS" pitchFamily="66" charset="0"/>
                </a:endParaRPr>
              </a:p>
            </p:txBody>
          </p:sp>
        </mc:Choice>
        <mc:Fallback xmlns="">
          <p:sp>
            <p:nvSpPr>
              <p:cNvPr id="12" name="Rectangle 4"/>
              <p:cNvSpPr>
                <a:spLocks noGrp="1" noRot="1" noChangeAspect="1" noMove="1" noResize="1" noEditPoints="1" noAdjustHandles="1" noChangeArrowheads="1" noChangeShapeType="1" noTextEdit="1"/>
              </p:cNvSpPr>
              <p:nvPr>
                <p:ph type="title"/>
              </p:nvPr>
            </p:nvSpPr>
            <p:spPr>
              <a:xfrm>
                <a:off x="1763688" y="116632"/>
                <a:ext cx="5593712" cy="566926"/>
              </a:xfrm>
              <a:blipFill>
                <a:blip r:embed="rId3"/>
                <a:stretch>
                  <a:fillRect l="-534" t="-9220"/>
                </a:stretch>
              </a:blipFill>
            </p:spPr>
            <p:txBody>
              <a:bodyPr/>
              <a:lstStyle/>
              <a:p>
                <a:r>
                  <a:rPr lang="en-GB">
                    <a:noFill/>
                  </a:rPr>
                  <a:t> </a:t>
                </a:r>
              </a:p>
            </p:txBody>
          </p:sp>
        </mc:Fallback>
      </mc:AlternateContent>
      <p:sp>
        <p:nvSpPr>
          <p:cNvPr id="95" name="Text Box 117"/>
          <p:cNvSpPr txBox="1">
            <a:spLocks noChangeArrowheads="1"/>
          </p:cNvSpPr>
          <p:nvPr/>
        </p:nvSpPr>
        <p:spPr bwMode="auto">
          <a:xfrm>
            <a:off x="20638" y="624944"/>
            <a:ext cx="9015858"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a:solidFill>
                <a:srgbClr val="FF3300"/>
              </a:solidFill>
            </a:endParaRPr>
          </a:p>
          <a:p>
            <a:pPr>
              <a:spcBef>
                <a:spcPts val="0"/>
              </a:spcBef>
              <a:spcAft>
                <a:spcPts val="60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err="1" smtClean="0">
                <a:cs typeface="Times New Roman" panose="02020603050405020304" pitchFamily="18" charset="0"/>
              </a:rPr>
              <a:t>parton</a:t>
            </a:r>
            <a:r>
              <a:rPr lang="en-GB" altLang="en-US" sz="2800" i="0" dirty="0" smtClean="0">
                <a:cs typeface="Times New Roman" panose="02020603050405020304" pitchFamily="18" charset="0"/>
              </a:rPr>
              <a:t> (momentum) probability density functions</a:t>
            </a:r>
            <a:endParaRPr lang="en-GB" altLang="en-US" sz="2800" b="1" i="0" u="sng" baseline="30000" dirty="0"/>
          </a:p>
          <a:p>
            <a:pPr eaLnBrk="1" hangingPunct="1"/>
            <a:r>
              <a:rPr lang="en-GB" altLang="en-US" sz="2800" i="0" dirty="0"/>
              <a:t>  </a:t>
            </a:r>
            <a:r>
              <a:rPr lang="en-GB" altLang="en-US" sz="2800" i="0" dirty="0" smtClean="0">
                <a:solidFill>
                  <a:srgbClr val="FF0000"/>
                </a:solidFill>
              </a:rPr>
              <a:t>- </a:t>
            </a:r>
            <a:r>
              <a:rPr lang="en-GB" altLang="en-US" sz="2800" i="0" dirty="0" smtClean="0"/>
              <a:t>QPM</a:t>
            </a:r>
          </a:p>
        </p:txBody>
      </p:sp>
      <p:pic>
        <p:nvPicPr>
          <p:cNvPr id="3" name="Picture 2"/>
          <p:cNvPicPr>
            <a:picLocks noChangeAspect="1"/>
          </p:cNvPicPr>
          <p:nvPr/>
        </p:nvPicPr>
        <p:blipFill rotWithShape="1">
          <a:blip r:embed="rId4"/>
          <a:srcRect t="-1" r="78066" b="45064"/>
          <a:stretch/>
        </p:blipFill>
        <p:spPr>
          <a:xfrm>
            <a:off x="395536" y="1916832"/>
            <a:ext cx="2160240" cy="504056"/>
          </a:xfrm>
          <a:prstGeom prst="rect">
            <a:avLst/>
          </a:prstGeom>
        </p:spPr>
      </p:pic>
      <p:pic>
        <p:nvPicPr>
          <p:cNvPr id="102" name="Picture 101"/>
          <p:cNvPicPr>
            <a:picLocks noChangeAspect="1"/>
          </p:cNvPicPr>
          <p:nvPr/>
        </p:nvPicPr>
        <p:blipFill rotWithShape="1">
          <a:blip r:embed="rId4"/>
          <a:srcRect l="22665" r="40047" b="44543"/>
          <a:stretch/>
        </p:blipFill>
        <p:spPr>
          <a:xfrm>
            <a:off x="395536" y="2416114"/>
            <a:ext cx="3672408" cy="508829"/>
          </a:xfrm>
          <a:prstGeom prst="rect">
            <a:avLst/>
          </a:prstGeom>
        </p:spPr>
      </p:pic>
      <p:pic>
        <p:nvPicPr>
          <p:cNvPr id="104" name="Picture 103"/>
          <p:cNvPicPr>
            <a:picLocks noChangeAspect="1"/>
          </p:cNvPicPr>
          <p:nvPr/>
        </p:nvPicPr>
        <p:blipFill rotWithShape="1">
          <a:blip r:embed="rId4"/>
          <a:srcRect l="60684" b="44543"/>
          <a:stretch/>
        </p:blipFill>
        <p:spPr>
          <a:xfrm>
            <a:off x="267778" y="2915396"/>
            <a:ext cx="3872174" cy="508829"/>
          </a:xfrm>
          <a:prstGeom prst="rect">
            <a:avLst/>
          </a:prstGeom>
        </p:spPr>
      </p:pic>
      <p:pic>
        <p:nvPicPr>
          <p:cNvPr id="105" name="Picture 104"/>
          <p:cNvPicPr>
            <a:picLocks noChangeAspect="1"/>
          </p:cNvPicPr>
          <p:nvPr/>
        </p:nvPicPr>
        <p:blipFill rotWithShape="1">
          <a:blip r:embed="rId4"/>
          <a:srcRect t="47609" r="78066" b="1301"/>
          <a:stretch/>
        </p:blipFill>
        <p:spPr>
          <a:xfrm>
            <a:off x="395536" y="3536303"/>
            <a:ext cx="2160240" cy="468760"/>
          </a:xfrm>
          <a:prstGeom prst="rect">
            <a:avLst/>
          </a:prstGeom>
        </p:spPr>
      </p:pic>
      <p:pic>
        <p:nvPicPr>
          <p:cNvPr id="106" name="Picture 105"/>
          <p:cNvPicPr>
            <a:picLocks noChangeAspect="1"/>
          </p:cNvPicPr>
          <p:nvPr/>
        </p:nvPicPr>
        <p:blipFill rotWithShape="1">
          <a:blip r:embed="rId4"/>
          <a:srcRect l="23396" t="47609" r="45896" b="1709"/>
          <a:stretch/>
        </p:blipFill>
        <p:spPr>
          <a:xfrm>
            <a:off x="611560" y="4044104"/>
            <a:ext cx="3024336" cy="465015"/>
          </a:xfrm>
          <a:prstGeom prst="rect">
            <a:avLst/>
          </a:prstGeom>
        </p:spPr>
      </p:pic>
      <p:pic>
        <p:nvPicPr>
          <p:cNvPr id="107" name="Picture 106"/>
          <p:cNvPicPr>
            <a:picLocks noChangeAspect="1"/>
          </p:cNvPicPr>
          <p:nvPr/>
        </p:nvPicPr>
        <p:blipFill rotWithShape="1">
          <a:blip r:embed="rId4"/>
          <a:srcRect l="53373" t="47609" r="15919" b="9149"/>
          <a:stretch/>
        </p:blipFill>
        <p:spPr>
          <a:xfrm>
            <a:off x="625500" y="4464690"/>
            <a:ext cx="3024336" cy="39675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611560" y="5013176"/>
                <a:ext cx="2515432" cy="523220"/>
              </a:xfrm>
              <a:prstGeom prst="rect">
                <a:avLst/>
              </a:prstGeom>
              <a:noFill/>
            </p:spPr>
            <p:txBody>
              <a:bodyPr wrap="none" rtlCol="0">
                <a:spAutoFit/>
              </a:bodyPr>
              <a:lstStyle/>
              <a:p>
                <a14:m>
                  <m:oMath xmlns:m="http://schemas.openxmlformats.org/officeDocument/2006/math">
                    <m:r>
                      <a:rPr lang="en-GB" altLang="en-US" sz="2800" b="0" i="1" smtClean="0">
                        <a:solidFill>
                          <a:schemeClr val="tx1"/>
                        </a:solidFill>
                        <a:latin typeface="Cambria Math" panose="02040503050406030204" pitchFamily="18" charset="0"/>
                      </a:rPr>
                      <m:t>+</m:t>
                    </m:r>
                  </m:oMath>
                </a14:m>
                <a:r>
                  <a:rPr lang="en-GB" altLang="en-US" sz="2800" dirty="0" smtClean="0">
                    <a:solidFill>
                      <a:schemeClr val="tx1"/>
                    </a:solidFill>
                  </a:rPr>
                  <a:t> NNLO QCD</a:t>
                </a:r>
                <a:endParaRPr lang="el-GR" altLang="en-US" sz="2800" dirty="0">
                  <a:solidFill>
                    <a:schemeClr val="tx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11560" y="5013176"/>
                <a:ext cx="2515432" cy="523220"/>
              </a:xfrm>
              <a:prstGeom prst="rect">
                <a:avLst/>
              </a:prstGeom>
              <a:blipFill>
                <a:blip r:embed="rId5"/>
                <a:stretch>
                  <a:fillRect t="-11628" r="-3874" b="-313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Text Box 62"/>
              <p:cNvSpPr txBox="1">
                <a:spLocks noChangeArrowheads="1"/>
              </p:cNvSpPr>
              <p:nvPr/>
            </p:nvSpPr>
            <p:spPr bwMode="auto">
              <a:xfrm>
                <a:off x="251520" y="5715253"/>
                <a:ext cx="3586623" cy="9541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14:m>
                  <m:oMath xmlns:m="http://schemas.openxmlformats.org/officeDocument/2006/math">
                    <m:r>
                      <a:rPr lang="en-GB" altLang="en-US" sz="2800" b="1" i="1" smtClean="0">
                        <a:solidFill>
                          <a:schemeClr val="tx1"/>
                        </a:solidFill>
                        <a:latin typeface="Cambria Math" panose="02040503050406030204" pitchFamily="18" charset="0"/>
                        <a:cs typeface="Times New Roman" pitchFamily="18" charset="0"/>
                      </a:rPr>
                      <m:t>&gt;</m:t>
                    </m:r>
                    <m:r>
                      <a:rPr lang="en-GB" altLang="en-US" sz="2800" b="1" i="1" smtClean="0">
                        <a:solidFill>
                          <a:schemeClr val="tx1"/>
                        </a:solidFill>
                        <a:latin typeface="Cambria Math" panose="02040503050406030204" pitchFamily="18" charset="0"/>
                        <a:cs typeface="Times New Roman" pitchFamily="18" charset="0"/>
                      </a:rPr>
                      <m:t>𝟗𝟗</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m:t>
                    </m:r>
                  </m:oMath>
                </a14:m>
                <a:r>
                  <a:rPr lang="en-GB" altLang="en-US" sz="2800" b="1" i="0" dirty="0" smtClean="0">
                    <a:solidFill>
                      <a:schemeClr val="tx1"/>
                    </a:solidFill>
                    <a:cs typeface="Times New Roman" pitchFamily="18" charset="0"/>
                  </a:rPr>
                  <a:t> </a:t>
                </a:r>
                <a:r>
                  <a:rPr lang="en-GB" altLang="en-US" sz="2800" i="0" dirty="0" smtClean="0">
                    <a:solidFill>
                      <a:schemeClr val="tx1"/>
                    </a:solidFill>
                    <a:cs typeface="Times New Roman" pitchFamily="18" charset="0"/>
                  </a:rPr>
                  <a:t>of </a:t>
                </a:r>
                <a:r>
                  <a:rPr lang="en-GB" altLang="en-US" sz="2800" b="1" i="0" dirty="0" smtClean="0">
                    <a:solidFill>
                      <a:schemeClr val="accent2"/>
                    </a:solidFill>
                    <a:cs typeface="Times New Roman" pitchFamily="18" charset="0"/>
                  </a:rPr>
                  <a:t>you</a:t>
                </a:r>
                <a:r>
                  <a:rPr lang="en-GB" altLang="en-US" sz="2800" i="0" dirty="0" smtClean="0">
                    <a:solidFill>
                      <a:schemeClr val="tx1"/>
                    </a:solidFill>
                    <a:cs typeface="Times New Roman" pitchFamily="18" charset="0"/>
                  </a:rPr>
                  <a:t> are </a:t>
                </a:r>
              </a:p>
              <a:p>
                <a:r>
                  <a:rPr lang="en-GB" altLang="en-US" sz="2800" i="0" dirty="0">
                    <a:cs typeface="Times New Roman" pitchFamily="18" charset="0"/>
                  </a:rPr>
                  <a:t> </a:t>
                </a:r>
                <a:r>
                  <a:rPr lang="en-GB" altLang="en-US" sz="2800" i="0" dirty="0" smtClean="0">
                    <a:cs typeface="Times New Roman" pitchFamily="18" charset="0"/>
                  </a:rPr>
                  <a:t>  gluons </a:t>
                </a:r>
                <a:r>
                  <a:rPr lang="en-GB" altLang="en-US" sz="2800" b="1" i="0" dirty="0" smtClean="0">
                    <a:solidFill>
                      <a:srgbClr val="FF0000"/>
                    </a:solidFill>
                    <a:cs typeface="Times New Roman" pitchFamily="18" charset="0"/>
                  </a:rPr>
                  <a:t>!</a:t>
                </a:r>
                <a:endParaRPr lang="en-GB" altLang="en-US" sz="2800" dirty="0"/>
              </a:p>
            </p:txBody>
          </p:sp>
        </mc:Choice>
        <mc:Fallback xmlns="">
          <p:sp>
            <p:nvSpPr>
              <p:cNvPr id="108" name="Text Box 62"/>
              <p:cNvSpPr txBox="1">
                <a:spLocks noRot="1" noChangeAspect="1" noMove="1" noResize="1" noEditPoints="1" noAdjustHandles="1" noChangeArrowheads="1" noChangeShapeType="1" noTextEdit="1"/>
              </p:cNvSpPr>
              <p:nvPr/>
            </p:nvSpPr>
            <p:spPr bwMode="auto">
              <a:xfrm>
                <a:off x="251520" y="5715253"/>
                <a:ext cx="3586623" cy="954107"/>
              </a:xfrm>
              <a:prstGeom prst="rect">
                <a:avLst/>
              </a:prstGeom>
              <a:blipFill>
                <a:blip r:embed="rId6"/>
                <a:stretch>
                  <a:fillRect l="-3396" t="-7051" r="-2547" b="-173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09" name="AutoShape 63"/>
          <p:cNvSpPr>
            <a:spLocks noChangeArrowheads="1"/>
          </p:cNvSpPr>
          <p:nvPr/>
        </p:nvSpPr>
        <p:spPr bwMode="auto">
          <a:xfrm flipV="1">
            <a:off x="251520" y="5661248"/>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p:sp>
        <p:nvSpPr>
          <p:cNvPr id="5" name="Oval 4"/>
          <p:cNvSpPr/>
          <p:nvPr/>
        </p:nvSpPr>
        <p:spPr bwMode="auto">
          <a:xfrm>
            <a:off x="6732241" y="2348973"/>
            <a:ext cx="576064" cy="30215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17" name="TextBox 16"/>
          <p:cNvSpPr txBox="1"/>
          <p:nvPr/>
        </p:nvSpPr>
        <p:spPr>
          <a:xfrm>
            <a:off x="4788024" y="2708920"/>
            <a:ext cx="546182" cy="1015663"/>
          </a:xfrm>
          <a:prstGeom prst="rect">
            <a:avLst/>
          </a:prstGeom>
          <a:noFill/>
        </p:spPr>
        <p:txBody>
          <a:bodyPr wrap="square" rtlCol="0">
            <a:spAutoFit/>
          </a:bodyPr>
          <a:lstStyle/>
          <a:p>
            <a:r>
              <a:rPr lang="en-GB" altLang="en-US" sz="6000" b="1" dirty="0">
                <a:solidFill>
                  <a:srgbClr val="FF0000"/>
                </a:solidFill>
              </a:rPr>
              <a:t>?</a:t>
            </a:r>
            <a:endParaRPr lang="en-GB" sz="6000" dirty="0"/>
          </a:p>
        </p:txBody>
      </p:sp>
    </p:spTree>
    <p:extLst>
      <p:ext uri="{BB962C8B-B14F-4D97-AF65-F5344CB8AC3E}">
        <p14:creationId xmlns:p14="http://schemas.microsoft.com/office/powerpoint/2010/main" val="6867255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47865" y="1016506"/>
            <a:ext cx="5688632" cy="5652854"/>
          </a:xfrm>
          <a:prstGeom prst="rect">
            <a:avLst/>
          </a:prstGeom>
        </p:spPr>
      </p:pic>
      <mc:AlternateContent xmlns:mc="http://schemas.openxmlformats.org/markup-compatibility/2006" xmlns:a14="http://schemas.microsoft.com/office/drawing/2010/main">
        <mc:Choice Requires="a14">
          <p:sp>
            <p:nvSpPr>
              <p:cNvPr id="61" name="Rectangle 4"/>
              <p:cNvSpPr>
                <a:spLocks noGrp="1" noChangeArrowheads="1"/>
              </p:cNvSpPr>
              <p:nvPr>
                <p:ph type="title"/>
              </p:nvPr>
            </p:nvSpPr>
            <p:spPr>
              <a:xfrm>
                <a:off x="2987824" y="112376"/>
                <a:ext cx="3959200" cy="580320"/>
              </a:xfrm>
            </p:spPr>
            <p:txBody>
              <a:bodyPr/>
              <a:lstStyle/>
              <a:p>
                <a:pPr algn="l" eaLnBrk="1" hangingPunct="1">
                  <a:defRPr/>
                </a:pPr>
                <a:r>
                  <a:rPr lang="en-GB" dirty="0" smtClean="0"/>
                  <a:t> </a:t>
                </a:r>
                <a:r>
                  <a:rPr lang="en-GB" dirty="0" smtClean="0">
                    <a:latin typeface="Comic Sans MS" pitchFamily="66" charset="0"/>
                  </a:rPr>
                  <a:t>Low-</a:t>
                </a:r>
                <a14:m>
                  <m:oMath xmlns:m="http://schemas.openxmlformats.org/officeDocument/2006/math">
                    <m:sSub>
                      <m:sSubPr>
                        <m:ctrlPr>
                          <a:rPr lang="en-US" b="1" i="1">
                            <a:latin typeface="Cambria Math" panose="02040503050406030204" pitchFamily="18" charset="0"/>
                          </a:rPr>
                        </m:ctrlPr>
                      </m:sSubPr>
                      <m:e>
                        <m:r>
                          <a:rPr lang="en-GB" b="1">
                            <a:latin typeface="Cambria Math" panose="02040503050406030204" pitchFamily="18" charset="0"/>
                          </a:rPr>
                          <m:t>𝒙</m:t>
                        </m:r>
                      </m:e>
                      <m:sub>
                        <m:r>
                          <a:rPr lang="en-GB" b="1">
                            <a:latin typeface="Cambria Math" panose="02040503050406030204" pitchFamily="18" charset="0"/>
                          </a:rPr>
                          <m:t>𝐁𝐣</m:t>
                        </m:r>
                      </m:sub>
                    </m:sSub>
                  </m:oMath>
                </a14:m>
                <a:r>
                  <a:rPr lang="en-GB" dirty="0" smtClean="0">
                    <a:latin typeface="Comic Sans MS" pitchFamily="66" charset="0"/>
                  </a:rPr>
                  <a:t> Conundrum</a:t>
                </a:r>
                <a:endParaRPr lang="en-US" dirty="0" smtClean="0">
                  <a:latin typeface="Comic Sans MS" pitchFamily="66" charset="0"/>
                </a:endParaRPr>
              </a:p>
            </p:txBody>
          </p:sp>
        </mc:Choice>
        <mc:Fallback xmlns="">
          <p:sp>
            <p:nvSpPr>
              <p:cNvPr id="61" name="Rectangle 4"/>
              <p:cNvSpPr>
                <a:spLocks noGrp="1" noRot="1" noChangeAspect="1" noMove="1" noResize="1" noEditPoints="1" noAdjustHandles="1" noChangeArrowheads="1" noChangeShapeType="1" noTextEdit="1"/>
              </p:cNvSpPr>
              <p:nvPr>
                <p:ph type="title"/>
              </p:nvPr>
            </p:nvSpPr>
            <p:spPr>
              <a:xfrm>
                <a:off x="2987824" y="112376"/>
                <a:ext cx="3959200" cy="580320"/>
              </a:xfrm>
              <a:blipFill>
                <a:blip r:embed="rId3"/>
                <a:stretch>
                  <a:fillRect l="-735" t="-8511"/>
                </a:stretch>
              </a:blipFill>
            </p:spPr>
            <p:txBody>
              <a:bodyPr/>
              <a:lstStyle/>
              <a:p>
                <a:r>
                  <a:rPr lang="en-GB">
                    <a:noFill/>
                  </a:rPr>
                  <a:t> </a:t>
                </a:r>
              </a:p>
            </p:txBody>
          </p:sp>
        </mc:Fallback>
      </mc:AlternateContent>
      <p:sp>
        <p:nvSpPr>
          <p:cNvPr id="7" name="TextBox 6"/>
          <p:cNvSpPr txBox="1"/>
          <p:nvPr/>
        </p:nvSpPr>
        <p:spPr>
          <a:xfrm>
            <a:off x="-36512" y="-27384"/>
            <a:ext cx="1577676" cy="400110"/>
          </a:xfrm>
          <a:prstGeom prst="rect">
            <a:avLst/>
          </a:prstGeom>
          <a:noFill/>
        </p:spPr>
        <p:txBody>
          <a:bodyPr wrap="none" rtlCol="0">
            <a:spAutoFit/>
          </a:bodyPr>
          <a:lstStyle/>
          <a:p>
            <a:r>
              <a:rPr lang="en-GB" sz="1000" dirty="0" smtClean="0"/>
              <a:t>HERA4eIC </a:t>
            </a:r>
            <a:r>
              <a:rPr lang="en-GB" sz="1000" dirty="0" err="1" smtClean="0"/>
              <a:t>Worklnshop</a:t>
            </a:r>
            <a:endParaRPr lang="en-GB" sz="1000" dirty="0" smtClean="0"/>
          </a:p>
          <a:p>
            <a:r>
              <a:rPr lang="en-GB" sz="1000" dirty="0" smtClean="0"/>
              <a:t>June 8-10 2022</a:t>
            </a:r>
            <a:endParaRPr lang="en-GB" sz="1000" dirty="0" smtClean="0">
              <a:solidFill>
                <a:schemeClr val="accent2">
                  <a:lumMod val="75000"/>
                </a:schemeClr>
              </a:solidFill>
            </a:endParaRPr>
          </a:p>
        </p:txBody>
      </p:sp>
      <mc:AlternateContent xmlns:mc="http://schemas.openxmlformats.org/markup-compatibility/2006" xmlns:a14="http://schemas.microsoft.com/office/drawing/2010/main">
        <mc:Choice Requires="a14">
          <p:sp>
            <p:nvSpPr>
              <p:cNvPr id="8" name="Text Box 117"/>
              <p:cNvSpPr txBox="1">
                <a:spLocks noChangeArrowheads="1"/>
              </p:cNvSpPr>
              <p:nvPr/>
            </p:nvSpPr>
            <p:spPr bwMode="auto">
              <a:xfrm>
                <a:off x="-36512" y="3140968"/>
                <a:ext cx="3888432" cy="18996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0"/>
                  </a:spcAft>
                </a:pPr>
                <a:r>
                  <a:rPr lang="en-GB" altLang="en-US" sz="3600" b="1" i="0" dirty="0">
                    <a:solidFill>
                      <a:srgbClr val="FF3300"/>
                    </a:solidFill>
                    <a:cs typeface="Times New Roman" panose="02020603050405020304" pitchFamily="18" charset="0"/>
                  </a:rPr>
                  <a:t>●</a:t>
                </a:r>
                <a:r>
                  <a:rPr lang="en-GB" altLang="en-US" sz="3600" i="0" dirty="0"/>
                  <a:t> </a:t>
                </a:r>
                <a:r>
                  <a:rPr lang="en-GB" altLang="en-US" sz="2800" i="0" dirty="0" smtClean="0"/>
                  <a:t>but @ </a:t>
                </a:r>
                <a14:m>
                  <m:oMath xmlns:m="http://schemas.openxmlformats.org/officeDocument/2006/math">
                    <m:sSub>
                      <m:sSubPr>
                        <m:ctrlPr>
                          <a:rPr lang="en-US" sz="2800" b="1" i="1">
                            <a:latin typeface="Cambria Math" panose="02040503050406030204" pitchFamily="18" charset="0"/>
                          </a:rPr>
                        </m:ctrlPr>
                      </m:sSubPr>
                      <m:e>
                        <m:r>
                          <a:rPr lang="en-GB" sz="2800" b="1">
                            <a:latin typeface="Cambria Math" panose="02040503050406030204" pitchFamily="18" charset="0"/>
                          </a:rPr>
                          <m:t>𝒙</m:t>
                        </m:r>
                      </m:e>
                      <m:sub>
                        <m:r>
                          <a:rPr lang="en-GB" sz="2800" b="1">
                            <a:latin typeface="Cambria Math" panose="02040503050406030204" pitchFamily="18" charset="0"/>
                          </a:rPr>
                          <m:t>𝐁𝐣</m:t>
                        </m:r>
                      </m:sub>
                    </m:sSub>
                    <m:r>
                      <a:rPr lang="en-GB" sz="2800" b="1" i="1" smtClean="0">
                        <a:latin typeface="Cambria Math" panose="02040503050406030204" pitchFamily="18" charset="0"/>
                      </a:rPr>
                      <m:t>&lt;</m:t>
                    </m:r>
                    <m:r>
                      <a:rPr lang="en-GB" sz="2800" b="1" i="1" smtClean="0">
                        <a:latin typeface="Cambria Math" panose="02040503050406030204" pitchFamily="18" charset="0"/>
                      </a:rPr>
                      <m:t>𝟎</m:t>
                    </m:r>
                    <m:r>
                      <a:rPr lang="en-GB" sz="2800" b="1" i="1" smtClean="0">
                        <a:latin typeface="Cambria Math" panose="02040503050406030204" pitchFamily="18" charset="0"/>
                      </a:rPr>
                      <m:t>.</m:t>
                    </m:r>
                    <m:r>
                      <a:rPr lang="en-GB" sz="2800" b="1" i="1" smtClean="0">
                        <a:latin typeface="Cambria Math" panose="02040503050406030204" pitchFamily="18" charset="0"/>
                      </a:rPr>
                      <m:t>𝟎𝟎𝟓</m:t>
                    </m:r>
                  </m:oMath>
                </a14:m>
                <a:endParaRPr lang="en-GB" altLang="en-US" sz="2800" i="0" dirty="0" smtClean="0"/>
              </a:p>
              <a:p>
                <a:pPr>
                  <a:spcBef>
                    <a:spcPts val="0"/>
                  </a:spcBef>
                  <a:spcAft>
                    <a:spcPts val="0"/>
                  </a:spcAft>
                </a:pPr>
                <a:r>
                  <a:rPr lang="en-GB" altLang="en-US" sz="2800" i="0" dirty="0"/>
                  <a:t> </a:t>
                </a:r>
                <a:r>
                  <a:rPr lang="en-GB" altLang="en-US" sz="2800" i="0" dirty="0" smtClean="0"/>
                  <a:t> </a:t>
                </a:r>
                <a:r>
                  <a:rPr lang="en-GB" altLang="en-US" sz="2800" b="1" i="0" dirty="0" smtClean="0">
                    <a:solidFill>
                      <a:srgbClr val="FF0000"/>
                    </a:solidFill>
                  </a:rPr>
                  <a:t>- </a:t>
                </a:r>
                <a14:m>
                  <m:oMath xmlns:m="http://schemas.openxmlformats.org/officeDocument/2006/math">
                    <m:r>
                      <m:rPr>
                        <m:sty m:val="p"/>
                      </m:rPr>
                      <a:rPr lang="en-GB" altLang="en-US" sz="2800" i="0">
                        <a:latin typeface="Cambria Math" panose="02040503050406030204" pitchFamily="18" charset="0"/>
                      </a:rPr>
                      <m:t>ln</m:t>
                    </m:r>
                    <m:f>
                      <m:fPr>
                        <m:ctrlPr>
                          <a:rPr lang="en-GB" altLang="en-US" sz="2800" b="1" i="1">
                            <a:latin typeface="Cambria Math" panose="02040503050406030204" pitchFamily="18" charset="0"/>
                          </a:rPr>
                        </m:ctrlPr>
                      </m:fPr>
                      <m:num>
                        <m:r>
                          <a:rPr lang="en-GB" altLang="en-US" sz="2800" b="1">
                            <a:latin typeface="Cambria Math" panose="02040503050406030204" pitchFamily="18" charset="0"/>
                          </a:rPr>
                          <m:t>𝟏</m:t>
                        </m:r>
                      </m:num>
                      <m:den>
                        <m:r>
                          <a:rPr lang="en-GB" altLang="en-US" sz="2800" b="1">
                            <a:latin typeface="Cambria Math" panose="02040503050406030204" pitchFamily="18" charset="0"/>
                          </a:rPr>
                          <m:t>𝒙</m:t>
                        </m:r>
                      </m:den>
                    </m:f>
                  </m:oMath>
                </a14:m>
                <a:r>
                  <a:rPr lang="en-GB" altLang="en-US" sz="2800" i="0" dirty="0" smtClean="0"/>
                  <a:t> </a:t>
                </a:r>
                <a:r>
                  <a:rPr lang="en-GB" altLang="en-US" sz="2800" b="1" i="0" dirty="0">
                    <a:solidFill>
                      <a:srgbClr val="FF0000"/>
                    </a:solidFill>
                  </a:rPr>
                  <a:t>?</a:t>
                </a:r>
                <a:endParaRPr lang="en-GB" altLang="en-US" sz="2800" i="0" dirty="0"/>
              </a:p>
              <a:p>
                <a:pPr>
                  <a:spcBef>
                    <a:spcPts val="600"/>
                  </a:spcBef>
                </a:pPr>
                <a:r>
                  <a:rPr lang="en-GB" altLang="en-US" sz="2800" i="0" dirty="0"/>
                  <a:t> </a:t>
                </a:r>
                <a:r>
                  <a:rPr lang="en-GB" altLang="en-US" sz="2800" i="0" dirty="0" smtClean="0"/>
                  <a:t> </a:t>
                </a:r>
                <a:r>
                  <a:rPr lang="en-GB" altLang="en-US" sz="2800" b="1" i="0" dirty="0" smtClean="0">
                    <a:solidFill>
                      <a:srgbClr val="FF0000"/>
                    </a:solidFill>
                  </a:rPr>
                  <a:t>- </a:t>
                </a:r>
                <a:r>
                  <a:rPr lang="en-GB" altLang="en-US" sz="2800" i="0" dirty="0" smtClean="0"/>
                  <a:t>NNLO </a:t>
                </a:r>
                <a:r>
                  <a:rPr lang="en-GB" altLang="en-US" sz="2800" b="1" i="0" dirty="0" smtClean="0">
                    <a:solidFill>
                      <a:srgbClr val="FF0000"/>
                    </a:solidFill>
                  </a:rPr>
                  <a:t>?</a:t>
                </a:r>
                <a:endParaRPr lang="en-GB" altLang="en-US" sz="2800" b="1" i="0" dirty="0">
                  <a:solidFill>
                    <a:srgbClr val="FF0000"/>
                  </a:solidFill>
                </a:endParaRPr>
              </a:p>
            </p:txBody>
          </p:sp>
        </mc:Choice>
        <mc:Fallback xmlns="">
          <p:sp>
            <p:nvSpPr>
              <p:cNvPr id="8" name="Text Box 117"/>
              <p:cNvSpPr txBox="1">
                <a:spLocks noRot="1" noChangeAspect="1" noMove="1" noResize="1" noEditPoints="1" noAdjustHandles="1" noChangeArrowheads="1" noChangeShapeType="1" noTextEdit="1"/>
              </p:cNvSpPr>
              <p:nvPr/>
            </p:nvSpPr>
            <p:spPr bwMode="auto">
              <a:xfrm>
                <a:off x="-36512" y="3140968"/>
                <a:ext cx="3888432" cy="1899623"/>
              </a:xfrm>
              <a:prstGeom prst="rect">
                <a:avLst/>
              </a:prstGeom>
              <a:blipFill>
                <a:blip r:embed="rId4"/>
                <a:stretch>
                  <a:fillRect l="-4702" b="-801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9" name="AutoShape 63"/>
          <p:cNvSpPr>
            <a:spLocks noChangeArrowheads="1"/>
          </p:cNvSpPr>
          <p:nvPr/>
        </p:nvSpPr>
        <p:spPr bwMode="auto">
          <a:xfrm flipV="1">
            <a:off x="77688" y="2132856"/>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p:sp>
        <p:nvSpPr>
          <p:cNvPr id="10" name="Text Box 62"/>
          <p:cNvSpPr txBox="1">
            <a:spLocks noChangeArrowheads="1"/>
          </p:cNvSpPr>
          <p:nvPr/>
        </p:nvSpPr>
        <p:spPr bwMode="auto">
          <a:xfrm>
            <a:off x="251520" y="5229200"/>
            <a:ext cx="31470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i="0" dirty="0" smtClean="0">
                <a:cs typeface="Times New Roman" pitchFamily="18" charset="0"/>
              </a:rPr>
              <a:t>saturation</a:t>
            </a:r>
            <a:r>
              <a:rPr lang="en-GB" altLang="en-US" sz="2800" i="0" dirty="0">
                <a:cs typeface="Times New Roman" pitchFamily="18" charset="0"/>
              </a:rPr>
              <a:t> </a:t>
            </a:r>
            <a:r>
              <a:rPr lang="en-GB" altLang="en-US" sz="2800" b="1" i="0" dirty="0" smtClean="0">
                <a:solidFill>
                  <a:srgbClr val="FF0000"/>
                </a:solidFill>
                <a:cs typeface="Times New Roman" pitchFamily="18" charset="0"/>
              </a:rPr>
              <a:t>?</a:t>
            </a:r>
            <a:endParaRPr lang="en-GB" altLang="en-US" sz="2800" i="0" dirty="0" smtClean="0">
              <a:cs typeface="Times New Roman" pitchFamily="18" charset="0"/>
            </a:endParaRPr>
          </a:p>
          <a:p>
            <a:r>
              <a:rPr lang="en-GB" altLang="en-US" sz="2800" i="0" dirty="0" smtClean="0">
                <a:latin typeface="+mj-lt"/>
                <a:cs typeface="Times New Roman" pitchFamily="18" charset="0"/>
              </a:rPr>
              <a:t>   … EMC effect </a:t>
            </a:r>
            <a:r>
              <a:rPr lang="en-GB" altLang="en-US" sz="2800" b="1" i="0" dirty="0" smtClean="0">
                <a:solidFill>
                  <a:srgbClr val="FF0000"/>
                </a:solidFill>
                <a:latin typeface="+mj-lt"/>
                <a:cs typeface="Times New Roman" pitchFamily="18" charset="0"/>
              </a:rPr>
              <a:t>?</a:t>
            </a:r>
          </a:p>
          <a:p>
            <a:r>
              <a:rPr lang="en-GB" altLang="en-US" sz="2800" i="0" dirty="0">
                <a:cs typeface="Times New Roman" pitchFamily="18" charset="0"/>
              </a:rPr>
              <a:t> </a:t>
            </a:r>
            <a:r>
              <a:rPr lang="en-GB" altLang="en-US" sz="2800" i="0" dirty="0" smtClean="0">
                <a:cs typeface="Times New Roman" pitchFamily="18" charset="0"/>
              </a:rPr>
              <a:t>  … spin crisis </a:t>
            </a:r>
            <a:r>
              <a:rPr lang="en-GB" altLang="en-US" sz="2800" b="1" i="0" dirty="0">
                <a:solidFill>
                  <a:srgbClr val="FF0000"/>
                </a:solidFill>
                <a:cs typeface="Times New Roman" pitchFamily="18" charset="0"/>
              </a:rPr>
              <a:t>?</a:t>
            </a:r>
            <a:endParaRPr lang="en-GB" altLang="en-US" sz="2800" dirty="0"/>
          </a:p>
        </p:txBody>
      </p:sp>
      <p:sp>
        <p:nvSpPr>
          <p:cNvPr id="11" name="AutoShape 63"/>
          <p:cNvSpPr>
            <a:spLocks noChangeArrowheads="1"/>
          </p:cNvSpPr>
          <p:nvPr/>
        </p:nvSpPr>
        <p:spPr bwMode="auto">
          <a:xfrm flipV="1">
            <a:off x="191889" y="5229200"/>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12" name="Text Box 117"/>
              <p:cNvSpPr txBox="1">
                <a:spLocks noChangeArrowheads="1"/>
              </p:cNvSpPr>
              <p:nvPr/>
            </p:nvSpPr>
            <p:spPr bwMode="auto">
              <a:xfrm>
                <a:off x="-70388" y="808473"/>
                <a:ext cx="3922308" cy="127727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a:cs typeface="Times New Roman" panose="02020603050405020304" pitchFamily="18" charset="0"/>
                  </a:rPr>
                  <a:t>low </a:t>
                </a:r>
                <a14:m>
                  <m:oMath xmlns:m="http://schemas.openxmlformats.org/officeDocument/2006/math">
                    <m:sSub>
                      <m:sSubPr>
                        <m:ctrlPr>
                          <a:rPr lang="en-US" sz="2800" b="1" i="1">
                            <a:latin typeface="Cambria Math" panose="02040503050406030204" pitchFamily="18" charset="0"/>
                          </a:rPr>
                        </m:ctrlPr>
                      </m:sSubPr>
                      <m:e>
                        <m:r>
                          <a:rPr lang="en-GB" sz="2800" b="1">
                            <a:latin typeface="Cambria Math" panose="02040503050406030204" pitchFamily="18" charset="0"/>
                          </a:rPr>
                          <m:t>𝒙</m:t>
                        </m:r>
                      </m:e>
                      <m:sub>
                        <m:r>
                          <a:rPr lang="en-GB" sz="2800" b="1">
                            <a:latin typeface="Cambria Math" panose="02040503050406030204" pitchFamily="18" charset="0"/>
                          </a:rPr>
                          <m:t>𝐁𝐣</m:t>
                        </m:r>
                      </m:sub>
                    </m:sSub>
                  </m:oMath>
                </a14:m>
                <a:r>
                  <a:rPr lang="en-GB" altLang="en-US" sz="2800" i="0" dirty="0" smtClean="0">
                    <a:cs typeface="Times New Roman" panose="02020603050405020304" pitchFamily="18" charset="0"/>
                  </a:rPr>
                  <a:t> H1</a:t>
                </a:r>
                <a14:m>
                  <m:oMath xmlns:m="http://schemas.openxmlformats.org/officeDocument/2006/math">
                    <m:r>
                      <a:rPr lang="en-GB" altLang="en-US" sz="2800" b="1" i="1" smtClean="0">
                        <a:latin typeface="Cambria Math" panose="02040503050406030204" pitchFamily="18" charset="0"/>
                        <a:cs typeface="Times New Roman" panose="02020603050405020304" pitchFamily="18" charset="0"/>
                      </a:rPr>
                      <m:t>=</m:t>
                    </m:r>
                  </m:oMath>
                </a14:m>
                <a:r>
                  <a:rPr lang="en-GB" altLang="en-US" sz="2800" i="0" dirty="0" smtClean="0">
                    <a:cs typeface="Times New Roman" panose="02020603050405020304" pitchFamily="18" charset="0"/>
                  </a:rPr>
                  <a:t>Zeus </a:t>
                </a:r>
                <a:endParaRPr lang="en-GB" altLang="en-US" sz="2800" b="1" i="0" dirty="0" smtClean="0">
                  <a:solidFill>
                    <a:srgbClr val="FF0000"/>
                  </a:solidFill>
                </a:endParaRPr>
              </a:p>
              <a:p>
                <a:pPr>
                  <a:spcBef>
                    <a:spcPts val="0"/>
                  </a:spcBef>
                  <a:spcAft>
                    <a:spcPts val="600"/>
                  </a:spcAft>
                </a:pPr>
                <a:r>
                  <a:rPr lang="en-GB" altLang="en-US" sz="3200" b="1" i="0" dirty="0">
                    <a:solidFill>
                      <a:srgbClr val="FF3300"/>
                    </a:solidFill>
                    <a:cs typeface="Times New Roman" panose="02020603050405020304" pitchFamily="18" charset="0"/>
                  </a:rPr>
                  <a:t>●</a:t>
                </a:r>
                <a:r>
                  <a:rPr lang="en-GB" altLang="en-US" sz="2800" i="0" dirty="0"/>
                  <a:t> NLO QCD </a:t>
                </a:r>
                <a:r>
                  <a:rPr lang="en-GB" altLang="en-US" sz="2800" i="0" dirty="0" smtClean="0"/>
                  <a:t>works</a:t>
                </a:r>
                <a:endParaRPr lang="en-GB" altLang="en-US" sz="2800" i="0" dirty="0"/>
              </a:p>
            </p:txBody>
          </p:sp>
        </mc:Choice>
        <mc:Fallback xmlns="">
          <p:sp>
            <p:nvSpPr>
              <p:cNvPr id="12" name="Text Box 117"/>
              <p:cNvSpPr txBox="1">
                <a:spLocks noRot="1" noChangeAspect="1" noMove="1" noResize="1" noEditPoints="1" noAdjustHandles="1" noChangeArrowheads="1" noChangeShapeType="1" noTextEdit="1"/>
              </p:cNvSpPr>
              <p:nvPr/>
            </p:nvSpPr>
            <p:spPr bwMode="auto">
              <a:xfrm>
                <a:off x="-70388" y="808473"/>
                <a:ext cx="3922308" cy="1277273"/>
              </a:xfrm>
              <a:prstGeom prst="rect">
                <a:avLst/>
              </a:prstGeom>
              <a:blipFill>
                <a:blip r:embed="rId5"/>
                <a:stretch>
                  <a:fillRect l="-3882" b="-148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 Box 62"/>
              <p:cNvSpPr txBox="1">
                <a:spLocks noChangeArrowheads="1"/>
              </p:cNvSpPr>
              <p:nvPr/>
            </p:nvSpPr>
            <p:spPr bwMode="auto">
              <a:xfrm>
                <a:off x="404808" y="2166605"/>
                <a:ext cx="2509405" cy="9541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14:m>
                  <m:oMath xmlns:m="http://schemas.openxmlformats.org/officeDocument/2006/math">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m:t>
                    </m:r>
                    <m:r>
                      <a:rPr lang="en-GB" altLang="en-US" sz="2800" b="1" i="1" smtClean="0">
                        <a:solidFill>
                          <a:schemeClr val="tx1"/>
                        </a:solidFill>
                        <a:latin typeface="Cambria Math" panose="02040503050406030204" pitchFamily="18" charset="0"/>
                        <a:cs typeface="Times New Roman" pitchFamily="18" charset="0"/>
                      </a:rPr>
                      <m:t>𝟗𝟗</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itchFamily="18" charset="0"/>
                      </a:rPr>
                      <m:t>%</m:t>
                    </m:r>
                  </m:oMath>
                </a14:m>
                <a:r>
                  <a:rPr lang="en-GB" altLang="en-US" sz="2800" i="0" dirty="0" smtClean="0">
                    <a:solidFill>
                      <a:schemeClr val="tx1"/>
                    </a:solidFill>
                    <a:cs typeface="Times New Roman" pitchFamily="18" charset="0"/>
                  </a:rPr>
                  <a:t> proton</a:t>
                </a:r>
              </a:p>
              <a:p>
                <a:r>
                  <a:rPr lang="en-GB" altLang="en-US" sz="2800" i="0" dirty="0">
                    <a:cs typeface="Times New Roman" pitchFamily="18" charset="0"/>
                  </a:rPr>
                  <a:t> </a:t>
                </a:r>
                <a:r>
                  <a:rPr lang="en-GB" altLang="en-US" sz="2800" i="0" dirty="0" smtClean="0">
                    <a:cs typeface="Times New Roman" pitchFamily="18" charset="0"/>
                  </a:rPr>
                  <a:t>  </a:t>
                </a:r>
                <a14:m>
                  <m:oMath xmlns:m="http://schemas.openxmlformats.org/officeDocument/2006/math">
                    <m:r>
                      <a:rPr lang="en-GB" altLang="en-US" sz="2800" b="0" i="1" smtClean="0">
                        <a:latin typeface="Cambria Math" panose="02040503050406030204" pitchFamily="18" charset="0"/>
                        <a:cs typeface="Times New Roman" pitchFamily="18" charset="0"/>
                      </a:rPr>
                      <m:t>=</m:t>
                    </m:r>
                  </m:oMath>
                </a14:m>
                <a:r>
                  <a:rPr lang="en-GB" altLang="en-US" sz="2800" i="0" dirty="0" smtClean="0">
                    <a:cs typeface="Times New Roman" pitchFamily="18" charset="0"/>
                  </a:rPr>
                  <a:t> gluons </a:t>
                </a:r>
                <a:r>
                  <a:rPr lang="en-GB" altLang="en-US" sz="2800" b="1" i="0" dirty="0" smtClean="0">
                    <a:solidFill>
                      <a:srgbClr val="FF0000"/>
                    </a:solidFill>
                    <a:cs typeface="Times New Roman" pitchFamily="18" charset="0"/>
                  </a:rPr>
                  <a:t>!</a:t>
                </a:r>
                <a:endParaRPr lang="en-GB" altLang="en-US" sz="2800" dirty="0"/>
              </a:p>
            </p:txBody>
          </p:sp>
        </mc:Choice>
        <mc:Fallback xmlns="">
          <p:sp>
            <p:nvSpPr>
              <p:cNvPr id="13" name="Text Box 62"/>
              <p:cNvSpPr txBox="1">
                <a:spLocks noRot="1" noChangeAspect="1" noMove="1" noResize="1" noEditPoints="1" noAdjustHandles="1" noChangeArrowheads="1" noChangeShapeType="1" noTextEdit="1"/>
              </p:cNvSpPr>
              <p:nvPr/>
            </p:nvSpPr>
            <p:spPr bwMode="auto">
              <a:xfrm>
                <a:off x="404808" y="2166605"/>
                <a:ext cx="2509405" cy="954107"/>
              </a:xfrm>
              <a:prstGeom prst="rect">
                <a:avLst/>
              </a:prstGeom>
              <a:blipFill>
                <a:blip r:embed="rId6"/>
                <a:stretch>
                  <a:fillRect t="-6369" r="-3398" b="-165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3784218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a:srcRect l="15461" t="8264" r="12048" b="7736"/>
          <a:stretch/>
        </p:blipFill>
        <p:spPr>
          <a:xfrm>
            <a:off x="827584" y="4709711"/>
            <a:ext cx="2016224" cy="1440160"/>
          </a:xfrm>
          <a:prstGeom prst="rect">
            <a:avLst/>
          </a:prstGeom>
        </p:spPr>
      </p:pic>
      <p:pic>
        <p:nvPicPr>
          <p:cNvPr id="12" name="Picture 11"/>
          <p:cNvPicPr>
            <a:picLocks noChangeAspect="1"/>
          </p:cNvPicPr>
          <p:nvPr/>
        </p:nvPicPr>
        <p:blipFill rotWithShape="1">
          <a:blip r:embed="rId2"/>
          <a:srcRect l="15461" t="8264" r="12048" b="7736"/>
          <a:stretch/>
        </p:blipFill>
        <p:spPr>
          <a:xfrm>
            <a:off x="3635896" y="4709711"/>
            <a:ext cx="2016224" cy="1440160"/>
          </a:xfrm>
          <a:prstGeom prst="rect">
            <a:avLst/>
          </a:prstGeom>
        </p:spPr>
      </p:pic>
      <p:pic>
        <p:nvPicPr>
          <p:cNvPr id="33" name="Picture 32"/>
          <p:cNvPicPr>
            <a:picLocks noChangeAspect="1"/>
          </p:cNvPicPr>
          <p:nvPr/>
        </p:nvPicPr>
        <p:blipFill rotWithShape="1">
          <a:blip r:embed="rId2"/>
          <a:srcRect l="50019" t="75179" r="12047" b="7737"/>
          <a:stretch/>
        </p:blipFill>
        <p:spPr>
          <a:xfrm>
            <a:off x="1763688" y="4925735"/>
            <a:ext cx="1055062" cy="292908"/>
          </a:xfrm>
          <a:prstGeom prst="rect">
            <a:avLst/>
          </a:prstGeom>
        </p:spPr>
      </p:pic>
      <p:pic>
        <p:nvPicPr>
          <p:cNvPr id="13" name="Picture 12"/>
          <p:cNvPicPr>
            <a:picLocks noChangeAspect="1"/>
          </p:cNvPicPr>
          <p:nvPr/>
        </p:nvPicPr>
        <p:blipFill rotWithShape="1">
          <a:blip r:embed="rId2"/>
          <a:srcRect l="15461" t="8264" r="12048" b="7736"/>
          <a:stretch/>
        </p:blipFill>
        <p:spPr>
          <a:xfrm>
            <a:off x="6372200" y="4709711"/>
            <a:ext cx="2016224" cy="1440160"/>
          </a:xfrm>
          <a:prstGeom prst="rect">
            <a:avLst/>
          </a:prstGeom>
        </p:spPr>
      </p:pic>
      <p:pic>
        <p:nvPicPr>
          <p:cNvPr id="22" name="Picture 21"/>
          <p:cNvPicPr>
            <a:picLocks noChangeAspect="1"/>
          </p:cNvPicPr>
          <p:nvPr/>
        </p:nvPicPr>
        <p:blipFill rotWithShape="1">
          <a:blip r:embed="rId2"/>
          <a:srcRect l="49951" t="75098" r="12049" b="7737"/>
          <a:stretch/>
        </p:blipFill>
        <p:spPr>
          <a:xfrm flipV="1">
            <a:off x="7326186" y="5578450"/>
            <a:ext cx="1056924" cy="294302"/>
          </a:xfrm>
          <a:prstGeom prst="rect">
            <a:avLst/>
          </a:prstGeom>
        </p:spPr>
      </p:pic>
      <p:sp>
        <p:nvSpPr>
          <p:cNvPr id="2" name="Title 1"/>
          <p:cNvSpPr>
            <a:spLocks noGrp="1"/>
          </p:cNvSpPr>
          <p:nvPr>
            <p:ph type="title"/>
          </p:nvPr>
        </p:nvSpPr>
        <p:spPr>
          <a:xfrm>
            <a:off x="1259632" y="197421"/>
            <a:ext cx="6696743" cy="711299"/>
          </a:xfrm>
        </p:spPr>
        <p:txBody>
          <a:bodyPr/>
          <a:lstStyle/>
          <a:p>
            <a:r>
              <a:rPr lang="en-GB" dirty="0" smtClean="0"/>
              <a:t>Elastic and Inelastic Interactions</a:t>
            </a:r>
            <a:endParaRPr lang="en-GB" dirty="0"/>
          </a:p>
        </p:txBody>
      </p:sp>
      <p:pic>
        <p:nvPicPr>
          <p:cNvPr id="5" name="Picture 4"/>
          <p:cNvPicPr>
            <a:picLocks noChangeAspect="1"/>
          </p:cNvPicPr>
          <p:nvPr/>
        </p:nvPicPr>
        <p:blipFill>
          <a:blip r:embed="rId2"/>
          <a:stretch>
            <a:fillRect/>
          </a:stretch>
        </p:blipFill>
        <p:spPr>
          <a:xfrm>
            <a:off x="3158852" y="2420888"/>
            <a:ext cx="2781300" cy="171450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4644008" y="2924944"/>
                <a:ext cx="2943755" cy="66377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rPr>
                        <m:t>𝑡</m:t>
                      </m:r>
                      <m:r>
                        <a:rPr lang="en-GB" sz="2800" b="0" i="1" smtClean="0">
                          <a:solidFill>
                            <a:schemeClr val="tx1"/>
                          </a:solidFill>
                          <a:latin typeface="Cambria Math" panose="02040503050406030204" pitchFamily="18" charset="0"/>
                        </a:rPr>
                        <m:t>=</m:t>
                      </m:r>
                      <m:sSup>
                        <m:sSupPr>
                          <m:ctrlPr>
                            <a:rPr lang="en-GB" sz="2800" i="1" smtClean="0">
                              <a:solidFill>
                                <a:schemeClr val="tx1"/>
                              </a:solidFill>
                              <a:latin typeface="Cambria Math" panose="02040503050406030204" pitchFamily="18" charset="0"/>
                            </a:rPr>
                          </m:ctrlPr>
                        </m:sSupPr>
                        <m:e>
                          <m:d>
                            <m:dPr>
                              <m:ctrlPr>
                                <a:rPr lang="en-GB" sz="2800" i="1" smtClean="0">
                                  <a:solidFill>
                                    <a:schemeClr val="tx1"/>
                                  </a:solidFill>
                                  <a:latin typeface="Cambria Math" panose="02040503050406030204" pitchFamily="18" charset="0"/>
                                </a:rPr>
                              </m:ctrlPr>
                            </m:dPr>
                            <m:e>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𝑝</m:t>
                                  </m:r>
                                </m:e>
                                <m:sub>
                                  <m:r>
                                    <a:rPr lang="en-GB" sz="2800" b="0" i="1" smtClean="0">
                                      <a:solidFill>
                                        <a:schemeClr val="tx1"/>
                                      </a:solidFill>
                                      <a:latin typeface="Cambria Math" panose="02040503050406030204" pitchFamily="18" charset="0"/>
                                    </a:rPr>
                                    <m:t>1,2</m:t>
                                  </m:r>
                                </m:sub>
                              </m:sSub>
                              <m:r>
                                <a:rPr lang="en-GB" sz="2800" b="0" i="1" smtClean="0">
                                  <a:solidFill>
                                    <a:schemeClr val="tx1"/>
                                  </a:solidFill>
                                  <a:latin typeface="Cambria Math" panose="02040503050406030204" pitchFamily="18" charset="0"/>
                                </a:rPr>
                                <m:t>−</m:t>
                              </m:r>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𝑝</m:t>
                                  </m:r>
                                </m:e>
                                <m:sub>
                                  <m:r>
                                    <a:rPr lang="en-GB" sz="2800" b="0" i="1" smtClean="0">
                                      <a:solidFill>
                                        <a:schemeClr val="tx1"/>
                                      </a:solidFill>
                                      <a:latin typeface="Cambria Math" panose="02040503050406030204" pitchFamily="18" charset="0"/>
                                    </a:rPr>
                                    <m:t>3,4</m:t>
                                  </m:r>
                                </m:sub>
                              </m:sSub>
                            </m:e>
                          </m:d>
                        </m:e>
                        <m:sup>
                          <m:r>
                            <a:rPr lang="en-GB" sz="2800" b="0" i="1" smtClean="0">
                              <a:solidFill>
                                <a:schemeClr val="tx1"/>
                              </a:solidFill>
                              <a:latin typeface="Cambria Math" panose="02040503050406030204" pitchFamily="18" charset="0"/>
                            </a:rPr>
                            <m:t>2</m:t>
                          </m:r>
                        </m:sup>
                      </m:sSup>
                    </m:oMath>
                  </m:oMathPara>
                </a14:m>
                <a:endParaRPr lang="en-GB"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4644008" y="2924944"/>
                <a:ext cx="2943755" cy="663771"/>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331640" y="3049796"/>
                <a:ext cx="2627771" cy="52322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rPr>
                        <m:t>𝑠</m:t>
                      </m:r>
                      <m:r>
                        <a:rPr lang="en-GB" sz="2800" b="0" i="1" smtClean="0">
                          <a:solidFill>
                            <a:schemeClr val="tx1"/>
                          </a:solidFill>
                          <a:latin typeface="Cambria Math" panose="02040503050406030204" pitchFamily="18" charset="0"/>
                        </a:rPr>
                        <m:t>=</m:t>
                      </m:r>
                      <m:sSup>
                        <m:sSupPr>
                          <m:ctrlPr>
                            <a:rPr lang="en-GB" sz="2800" i="1" smtClean="0">
                              <a:solidFill>
                                <a:schemeClr val="tx1"/>
                              </a:solidFill>
                              <a:latin typeface="Cambria Math" panose="02040503050406030204" pitchFamily="18" charset="0"/>
                            </a:rPr>
                          </m:ctrlPr>
                        </m:sSupPr>
                        <m:e>
                          <m:d>
                            <m:dPr>
                              <m:ctrlPr>
                                <a:rPr lang="en-GB" sz="2800" i="1" smtClean="0">
                                  <a:solidFill>
                                    <a:schemeClr val="tx1"/>
                                  </a:solidFill>
                                  <a:latin typeface="Cambria Math" panose="02040503050406030204" pitchFamily="18" charset="0"/>
                                </a:rPr>
                              </m:ctrlPr>
                            </m:dPr>
                            <m:e>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𝑝</m:t>
                                  </m:r>
                                </m:e>
                                <m:sub>
                                  <m:r>
                                    <a:rPr lang="en-GB" sz="2800" b="0" i="1" smtClean="0">
                                      <a:solidFill>
                                        <a:schemeClr val="tx1"/>
                                      </a:solidFill>
                                      <a:latin typeface="Cambria Math" panose="02040503050406030204" pitchFamily="18" charset="0"/>
                                    </a:rPr>
                                    <m:t>1</m:t>
                                  </m:r>
                                </m:sub>
                              </m:sSub>
                              <m:r>
                                <a:rPr lang="en-GB" sz="2800" b="0" i="1" smtClean="0">
                                  <a:solidFill>
                                    <a:schemeClr val="tx1"/>
                                  </a:solidFill>
                                  <a:latin typeface="Cambria Math" panose="02040503050406030204" pitchFamily="18" charset="0"/>
                                </a:rPr>
                                <m:t>+</m:t>
                              </m:r>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𝑝</m:t>
                                  </m:r>
                                </m:e>
                                <m:sub>
                                  <m:r>
                                    <a:rPr lang="en-GB" sz="2800" b="0" i="1" smtClean="0">
                                      <a:solidFill>
                                        <a:schemeClr val="tx1"/>
                                      </a:solidFill>
                                      <a:latin typeface="Cambria Math" panose="02040503050406030204" pitchFamily="18" charset="0"/>
                                    </a:rPr>
                                    <m:t>2</m:t>
                                  </m:r>
                                </m:sub>
                              </m:sSub>
                            </m:e>
                          </m:d>
                        </m:e>
                        <m:sup>
                          <m:r>
                            <a:rPr lang="en-GB" sz="2800" b="0" i="1" smtClean="0">
                              <a:solidFill>
                                <a:schemeClr val="tx1"/>
                              </a:solidFill>
                              <a:latin typeface="Cambria Math" panose="02040503050406030204" pitchFamily="18" charset="0"/>
                            </a:rPr>
                            <m:t>2</m:t>
                          </m:r>
                        </m:sup>
                      </m:sSup>
                    </m:oMath>
                  </m:oMathPara>
                </a14:m>
                <a:endParaRPr lang="en-GB"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331640" y="3049796"/>
                <a:ext cx="2627771" cy="52322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851920" y="3049796"/>
                <a:ext cx="637162" cy="52322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1</m:t>
                          </m:r>
                        </m:e>
                        <m:sub>
                          <m:r>
                            <m:rPr>
                              <m:sty m:val="p"/>
                            </m:rPr>
                            <a:rPr lang="en-GB" sz="2800" b="0" i="0" smtClean="0">
                              <a:solidFill>
                                <a:schemeClr val="tx1"/>
                              </a:solidFill>
                              <a:latin typeface="Cambria Math" panose="02040503050406030204" pitchFamily="18" charset="0"/>
                            </a:rPr>
                            <m:t>c</m:t>
                          </m:r>
                        </m:sub>
                      </m:sSub>
                    </m:oMath>
                  </m:oMathPara>
                </a14:m>
                <a:endParaRPr lang="en-GB"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3851920" y="3049796"/>
                <a:ext cx="637162" cy="52322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 Box 2059"/>
              <p:cNvSpPr txBox="1">
                <a:spLocks noChangeArrowheads="1"/>
              </p:cNvSpPr>
              <p:nvPr/>
            </p:nvSpPr>
            <p:spPr bwMode="auto">
              <a:xfrm>
                <a:off x="298470" y="3991372"/>
                <a:ext cx="9145016" cy="646331"/>
              </a:xfrm>
              <a:prstGeom prst="rect">
                <a:avLst/>
              </a:prstGeom>
              <a:noFill/>
              <a:ln w="9525">
                <a:noFill/>
                <a:miter lim="800000"/>
                <a:headEnd/>
                <a:tailEnd/>
              </a:ln>
            </p:spPr>
            <p:txBody>
              <a:bodyPr wrap="square">
                <a:spAutoFit/>
              </a:bodyPr>
              <a:lstStyle/>
              <a:p>
                <a:pPr>
                  <a:spcBef>
                    <a:spcPts val="0"/>
                  </a:spcBef>
                </a:pPr>
                <a:r>
                  <a:rPr lang="en-GB" dirty="0" smtClean="0">
                    <a:solidFill>
                      <a:srgbClr val="FF0000"/>
                    </a:solidFill>
                    <a:sym typeface="Symbol" pitchFamily="18" charset="2"/>
                  </a:rPr>
                  <a:t></a:t>
                </a:r>
                <a:r>
                  <a:rPr lang="en-GB" sz="3200" b="0" dirty="0" smtClean="0">
                    <a:solidFill>
                      <a:schemeClr val="tx1"/>
                    </a:solidFill>
                  </a:rPr>
                  <a:t> </a:t>
                </a:r>
                <a:r>
                  <a:rPr lang="en-GB" sz="2800" dirty="0" smtClean="0">
                    <a:solidFill>
                      <a:schemeClr val="tx1"/>
                    </a:solidFill>
                  </a:rPr>
                  <a:t>high energy inelastic scattering </a:t>
                </a:r>
                <a:r>
                  <a:rPr lang="en-GB" sz="2800" dirty="0" err="1" smtClean="0">
                    <a:solidFill>
                      <a:schemeClr val="tx1"/>
                    </a:solidFill>
                  </a:rPr>
                  <a:t>eg</a:t>
                </a:r>
                <a:r>
                  <a:rPr lang="en-GB" sz="2800" dirty="0" smtClean="0">
                    <a:solidFill>
                      <a:schemeClr val="tx1"/>
                    </a:solidFill>
                  </a:rPr>
                  <a:t> </a:t>
                </a:r>
                <a14:m>
                  <m:oMath xmlns:m="http://schemas.openxmlformats.org/officeDocument/2006/math">
                    <m:sSup>
                      <m:sSupPr>
                        <m:ctrlPr>
                          <a:rPr lang="en-GB" sz="2800" i="1" smtClean="0">
                            <a:solidFill>
                              <a:schemeClr val="tx1"/>
                            </a:solidFill>
                            <a:latin typeface="Cambria Math" panose="02040503050406030204" pitchFamily="18" charset="0"/>
                          </a:rPr>
                        </m:ctrlPr>
                      </m:sSupPr>
                      <m:e>
                        <m:r>
                          <a:rPr lang="en-GB" sz="2800" i="1" smtClean="0">
                            <a:solidFill>
                              <a:schemeClr val="tx1"/>
                            </a:solidFill>
                            <a:latin typeface="Cambria Math" panose="02040503050406030204" pitchFamily="18" charset="0"/>
                            <a:ea typeface="Cambria Math" panose="02040503050406030204" pitchFamily="18" charset="0"/>
                          </a:rPr>
                          <m:t>𝜋</m:t>
                        </m:r>
                      </m:e>
                      <m:sup>
                        <m:r>
                          <a:rPr lang="en-GB" sz="2800" b="0" i="1" smtClean="0">
                            <a:solidFill>
                              <a:schemeClr val="tx1"/>
                            </a:solidFill>
                            <a:latin typeface="Cambria Math" panose="02040503050406030204" pitchFamily="18" charset="0"/>
                            <a:ea typeface="Cambria Math" panose="02040503050406030204" pitchFamily="18" charset="0"/>
                          </a:rPr>
                          <m:t>−</m:t>
                        </m:r>
                      </m:sup>
                    </m:sSup>
                    <m:r>
                      <a:rPr lang="en-GB" sz="2800" b="0" i="1" smtClean="0">
                        <a:solidFill>
                          <a:schemeClr val="tx1"/>
                        </a:solidFill>
                        <a:latin typeface="Cambria Math" panose="02040503050406030204" pitchFamily="18" charset="0"/>
                      </a:rPr>
                      <m:t>𝑝</m:t>
                    </m:r>
                    <m:r>
                      <a:rPr lang="en-GB" sz="2800" b="0" i="1" smtClean="0">
                        <a:solidFill>
                          <a:schemeClr val="tx1"/>
                        </a:solidFill>
                        <a:latin typeface="Cambria Math" panose="02040503050406030204" pitchFamily="18" charset="0"/>
                        <a:ea typeface="Cambria Math" panose="02040503050406030204" pitchFamily="18" charset="0"/>
                      </a:rPr>
                      <m:t>→</m:t>
                    </m:r>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𝜋</m:t>
                        </m:r>
                      </m:e>
                      <m:sup>
                        <m:r>
                          <a:rPr lang="en-GB" sz="2800" i="1">
                            <a:solidFill>
                              <a:schemeClr val="tx1"/>
                            </a:solidFill>
                            <a:latin typeface="Cambria Math" panose="02040503050406030204" pitchFamily="18" charset="0"/>
                            <a:ea typeface="Cambria Math" panose="02040503050406030204" pitchFamily="18" charset="0"/>
                          </a:rPr>
                          <m:t>±</m:t>
                        </m:r>
                      </m:sup>
                    </m:sSup>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𝜋</m:t>
                        </m:r>
                      </m:e>
                      <m:sup>
                        <m:r>
                          <a:rPr lang="en-GB" sz="2800" b="0" i="1" smtClean="0">
                            <a:solidFill>
                              <a:schemeClr val="tx1"/>
                            </a:solidFill>
                            <a:latin typeface="Cambria Math" panose="02040503050406030204" pitchFamily="18" charset="0"/>
                            <a:ea typeface="Cambria Math" panose="02040503050406030204" pitchFamily="18" charset="0"/>
                          </a:rPr>
                          <m:t>∓</m:t>
                        </m:r>
                      </m:sup>
                    </m:sSup>
                    <m:r>
                      <a:rPr lang="en-GB" sz="2800" b="0" i="1" smtClean="0">
                        <a:solidFill>
                          <a:schemeClr val="tx1"/>
                        </a:solidFill>
                        <a:latin typeface="Cambria Math" panose="02040503050406030204" pitchFamily="18" charset="0"/>
                      </a:rPr>
                      <m:t>𝑛</m:t>
                    </m:r>
                  </m:oMath>
                </a14:m>
                <a:endParaRPr lang="en-GB" sz="2800" dirty="0">
                  <a:solidFill>
                    <a:schemeClr val="tx1"/>
                  </a:solidFill>
                </a:endParaRPr>
              </a:p>
            </p:txBody>
          </p:sp>
        </mc:Choice>
        <mc:Fallback xmlns="">
          <p:sp>
            <p:nvSpPr>
              <p:cNvPr id="10" name="Text Box 2059"/>
              <p:cNvSpPr txBox="1">
                <a:spLocks noRot="1" noChangeAspect="1" noMove="1" noResize="1" noEditPoints="1" noAdjustHandles="1" noChangeArrowheads="1" noChangeShapeType="1" noTextEdit="1"/>
              </p:cNvSpPr>
              <p:nvPr/>
            </p:nvSpPr>
            <p:spPr bwMode="auto">
              <a:xfrm>
                <a:off x="298470" y="3991372"/>
                <a:ext cx="9145016" cy="646331"/>
              </a:xfrm>
              <a:prstGeom prst="rect">
                <a:avLst/>
              </a:prstGeom>
              <a:blipFill>
                <a:blip r:embed="rId7"/>
                <a:stretch>
                  <a:fillRect l="-2067" t="-16038" b="-33962"/>
                </a:stretch>
              </a:blipFill>
              <a:ln w="9525">
                <a:noFill/>
                <a:miter lim="800000"/>
                <a:headEnd/>
                <a:tailEnd/>
              </a:ln>
            </p:spPr>
            <p:txBody>
              <a:bodyPr/>
              <a:lstStyle/>
              <a:p>
                <a:r>
                  <a:rPr lang="en-GB">
                    <a:noFill/>
                  </a:rPr>
                  <a:t> </a:t>
                </a:r>
              </a:p>
            </p:txBody>
          </p:sp>
        </mc:Fallback>
      </mc:AlternateContent>
      <p:pic>
        <p:nvPicPr>
          <p:cNvPr id="15" name="Picture 76" descr="scale_of_structure_of_matter"/>
          <p:cNvPicPr>
            <a:picLocks noChangeAspect="1" noChangeArrowheads="1"/>
          </p:cNvPicPr>
          <p:nvPr/>
        </p:nvPicPr>
        <p:blipFill>
          <a:blip r:embed="rId8" cstate="print">
            <a:extLst>
              <a:ext uri="{28A0092B-C50C-407E-A947-70E740481C1C}">
                <a14:useLocalDpi xmlns:a14="http://schemas.microsoft.com/office/drawing/2010/main" val="0"/>
              </a:ext>
            </a:extLst>
          </a:blip>
          <a:srcRect l="20930" t="71980" r="18605" b="5957"/>
          <a:stretch>
            <a:fillRect/>
          </a:stretch>
        </p:blipFill>
        <p:spPr bwMode="auto">
          <a:xfrm>
            <a:off x="4406756" y="2632269"/>
            <a:ext cx="309260" cy="2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6" descr="scale_of_structure_of_matter"/>
          <p:cNvPicPr>
            <a:picLocks noChangeAspect="1" noChangeArrowheads="1"/>
          </p:cNvPicPr>
          <p:nvPr/>
        </p:nvPicPr>
        <p:blipFill>
          <a:blip r:embed="rId8" cstate="print">
            <a:extLst>
              <a:ext uri="{28A0092B-C50C-407E-A947-70E740481C1C}">
                <a14:useLocalDpi xmlns:a14="http://schemas.microsoft.com/office/drawing/2010/main" val="0"/>
              </a:ext>
            </a:extLst>
          </a:blip>
          <a:srcRect l="20930" t="71980" r="18605" b="5957"/>
          <a:stretch>
            <a:fillRect/>
          </a:stretch>
        </p:blipFill>
        <p:spPr bwMode="auto">
          <a:xfrm>
            <a:off x="4406756" y="3573016"/>
            <a:ext cx="309260" cy="2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6" descr="scale_of_structure_of_matter"/>
          <p:cNvPicPr>
            <a:picLocks noChangeAspect="1" noChangeArrowheads="1"/>
          </p:cNvPicPr>
          <p:nvPr/>
        </p:nvPicPr>
        <p:blipFill>
          <a:blip r:embed="rId8" cstate="print">
            <a:extLst>
              <a:ext uri="{28A0092B-C50C-407E-A947-70E740481C1C}">
                <a14:useLocalDpi xmlns:a14="http://schemas.microsoft.com/office/drawing/2010/main" val="0"/>
              </a:ext>
            </a:extLst>
          </a:blip>
          <a:srcRect l="20930" t="71980" r="18605" b="5957"/>
          <a:stretch>
            <a:fillRect/>
          </a:stretch>
        </p:blipFill>
        <p:spPr bwMode="auto">
          <a:xfrm>
            <a:off x="4427984" y="4781719"/>
            <a:ext cx="309260" cy="2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6" descr="scale_of_structure_of_matter"/>
          <p:cNvPicPr>
            <a:picLocks noChangeAspect="1" noChangeArrowheads="1"/>
          </p:cNvPicPr>
          <p:nvPr/>
        </p:nvPicPr>
        <p:blipFill>
          <a:blip r:embed="rId8" cstate="print">
            <a:extLst>
              <a:ext uri="{28A0092B-C50C-407E-A947-70E740481C1C}">
                <a14:useLocalDpi xmlns:a14="http://schemas.microsoft.com/office/drawing/2010/main" val="0"/>
              </a:ext>
            </a:extLst>
          </a:blip>
          <a:srcRect l="20930" t="71980" r="18605" b="5957"/>
          <a:stretch>
            <a:fillRect/>
          </a:stretch>
        </p:blipFill>
        <p:spPr bwMode="auto">
          <a:xfrm>
            <a:off x="4427984" y="5713180"/>
            <a:ext cx="309260" cy="2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rotWithShape="1">
          <a:blip r:embed="rId9"/>
          <a:srcRect l="50019" t="75179" r="12047" b="7737"/>
          <a:stretch/>
        </p:blipFill>
        <p:spPr>
          <a:xfrm>
            <a:off x="1763688" y="4925735"/>
            <a:ext cx="1055062" cy="292908"/>
          </a:xfrm>
          <a:prstGeom prst="rect">
            <a:avLst/>
          </a:prstGeom>
        </p:spPr>
      </p:pic>
      <p:pic>
        <p:nvPicPr>
          <p:cNvPr id="20" name="Picture 76" descr="scale_of_structure_of_matter"/>
          <p:cNvPicPr>
            <a:picLocks noChangeAspect="1" noChangeArrowheads="1"/>
          </p:cNvPicPr>
          <p:nvPr/>
        </p:nvPicPr>
        <p:blipFill>
          <a:blip r:embed="rId8" cstate="print">
            <a:extLst>
              <a:ext uri="{28A0092B-C50C-407E-A947-70E740481C1C}">
                <a14:useLocalDpi xmlns:a14="http://schemas.microsoft.com/office/drawing/2010/main" val="0"/>
              </a:ext>
            </a:extLst>
          </a:blip>
          <a:srcRect l="20930" t="71980" r="18605" b="5957"/>
          <a:stretch>
            <a:fillRect/>
          </a:stretch>
        </p:blipFill>
        <p:spPr bwMode="auto">
          <a:xfrm>
            <a:off x="7164288" y="4849084"/>
            <a:ext cx="309260" cy="2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scale_of_structure_of_matter"/>
          <p:cNvPicPr>
            <a:picLocks noChangeAspect="1" noChangeArrowheads="1"/>
          </p:cNvPicPr>
          <p:nvPr/>
        </p:nvPicPr>
        <p:blipFill>
          <a:blip r:embed="rId8" cstate="print">
            <a:extLst>
              <a:ext uri="{28A0092B-C50C-407E-A947-70E740481C1C}">
                <a14:useLocalDpi xmlns:a14="http://schemas.microsoft.com/office/drawing/2010/main" val="0"/>
              </a:ext>
            </a:extLst>
          </a:blip>
          <a:srcRect l="20930" t="71980" r="18605" b="5957"/>
          <a:stretch>
            <a:fillRect/>
          </a:stretch>
        </p:blipFill>
        <p:spPr bwMode="auto">
          <a:xfrm>
            <a:off x="7164288" y="5717823"/>
            <a:ext cx="309260" cy="2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TextBox 25"/>
              <p:cNvSpPr txBox="1"/>
              <p:nvPr/>
            </p:nvSpPr>
            <p:spPr>
              <a:xfrm>
                <a:off x="3934838" y="5194603"/>
                <a:ext cx="637162" cy="52322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1</m:t>
                          </m:r>
                        </m:e>
                        <m:sub>
                          <m:r>
                            <m:rPr>
                              <m:sty m:val="p"/>
                            </m:rPr>
                            <a:rPr lang="en-GB" sz="2800" b="0" i="0" smtClean="0">
                              <a:solidFill>
                                <a:schemeClr val="tx1"/>
                              </a:solidFill>
                              <a:latin typeface="Cambria Math" panose="02040503050406030204" pitchFamily="18" charset="0"/>
                            </a:rPr>
                            <m:t>c</m:t>
                          </m:r>
                        </m:sub>
                      </m:sSub>
                    </m:oMath>
                  </m:oMathPara>
                </a14:m>
                <a:endParaRPr lang="en-GB" sz="2800" dirty="0"/>
              </a:p>
            </p:txBody>
          </p:sp>
        </mc:Choice>
        <mc:Fallback xmlns="">
          <p:sp>
            <p:nvSpPr>
              <p:cNvPr id="26" name="TextBox 25"/>
              <p:cNvSpPr txBox="1">
                <a:spLocks noRot="1" noChangeAspect="1" noMove="1" noResize="1" noEditPoints="1" noAdjustHandles="1" noChangeArrowheads="1" noChangeShapeType="1" noTextEdit="1"/>
              </p:cNvSpPr>
              <p:nvPr/>
            </p:nvSpPr>
            <p:spPr>
              <a:xfrm>
                <a:off x="3934838" y="5194603"/>
                <a:ext cx="637162" cy="52322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6608075" y="5195793"/>
                <a:ext cx="637162" cy="52322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1</m:t>
                          </m:r>
                        </m:e>
                        <m:sub>
                          <m:r>
                            <m:rPr>
                              <m:sty m:val="p"/>
                            </m:rPr>
                            <a:rPr lang="en-GB" sz="2800" b="0" i="0" smtClean="0">
                              <a:solidFill>
                                <a:schemeClr val="tx1"/>
                              </a:solidFill>
                              <a:latin typeface="Cambria Math" panose="02040503050406030204" pitchFamily="18" charset="0"/>
                            </a:rPr>
                            <m:t>c</m:t>
                          </m:r>
                        </m:sub>
                      </m:sSub>
                    </m:oMath>
                  </m:oMathPara>
                </a14:m>
                <a:endParaRPr lang="en-GB" sz="2800" dirty="0"/>
              </a:p>
            </p:txBody>
          </p:sp>
        </mc:Choice>
        <mc:Fallback xmlns="">
          <p:sp>
            <p:nvSpPr>
              <p:cNvPr id="28" name="TextBox 27"/>
              <p:cNvSpPr txBox="1">
                <a:spLocks noRot="1" noChangeAspect="1" noMove="1" noResize="1" noEditPoints="1" noAdjustHandles="1" noChangeArrowheads="1" noChangeShapeType="1" noTextEdit="1"/>
              </p:cNvSpPr>
              <p:nvPr/>
            </p:nvSpPr>
            <p:spPr>
              <a:xfrm>
                <a:off x="6608075" y="5195793"/>
                <a:ext cx="637162" cy="523220"/>
              </a:xfrm>
              <a:prstGeom prst="rect">
                <a:avLst/>
              </a:prstGeom>
              <a:blipFill>
                <a:blip r:embed="rId11"/>
                <a:stretch>
                  <a:fillRect/>
                </a:stretch>
              </a:blipFill>
            </p:spPr>
            <p:txBody>
              <a:bodyPr/>
              <a:lstStyle/>
              <a:p>
                <a:r>
                  <a:rPr lang="en-GB">
                    <a:noFill/>
                  </a:rPr>
                  <a:t> </a:t>
                </a:r>
              </a:p>
            </p:txBody>
          </p:sp>
        </mc:Fallback>
      </mc:AlternateContent>
      <p:sp>
        <p:nvSpPr>
          <p:cNvPr id="29" name="Text Box 2059"/>
          <p:cNvSpPr txBox="1">
            <a:spLocks noChangeArrowheads="1"/>
          </p:cNvSpPr>
          <p:nvPr/>
        </p:nvSpPr>
        <p:spPr bwMode="auto">
          <a:xfrm>
            <a:off x="240059" y="953302"/>
            <a:ext cx="8735888" cy="646331"/>
          </a:xfrm>
          <a:prstGeom prst="rect">
            <a:avLst/>
          </a:prstGeom>
          <a:noFill/>
          <a:ln w="9525">
            <a:noFill/>
            <a:miter lim="800000"/>
            <a:headEnd/>
            <a:tailEnd/>
          </a:ln>
        </p:spPr>
        <p:txBody>
          <a:bodyPr wrap="square">
            <a:spAutoFit/>
          </a:bodyPr>
          <a:lstStyle/>
          <a:p>
            <a:pPr>
              <a:spcBef>
                <a:spcPts val="2400"/>
              </a:spcBef>
            </a:pPr>
            <a:r>
              <a:rPr lang="en-GB" dirty="0" smtClean="0">
                <a:solidFill>
                  <a:srgbClr val="FF0000"/>
                </a:solidFill>
                <a:sym typeface="Symbol" pitchFamily="18" charset="2"/>
              </a:rPr>
              <a:t></a:t>
            </a:r>
            <a:r>
              <a:rPr lang="en-GB" dirty="0">
                <a:solidFill>
                  <a:schemeClr val="tx1"/>
                </a:solidFill>
              </a:rPr>
              <a:t> </a:t>
            </a:r>
            <a:r>
              <a:rPr lang="en-GB" sz="2800" dirty="0" smtClean="0">
                <a:solidFill>
                  <a:schemeClr val="tx1"/>
                </a:solidFill>
              </a:rPr>
              <a:t>synchrotrons: ANL, BNL, CERN 1950s to 1980s</a:t>
            </a:r>
          </a:p>
        </p:txBody>
      </p:sp>
      <mc:AlternateContent xmlns:mc="http://schemas.openxmlformats.org/markup-compatibility/2006" xmlns:a14="http://schemas.microsoft.com/office/drawing/2010/main">
        <mc:Choice Requires="a14">
          <p:sp>
            <p:nvSpPr>
              <p:cNvPr id="30" name="Text Box 2059"/>
              <p:cNvSpPr txBox="1">
                <a:spLocks noChangeArrowheads="1"/>
              </p:cNvSpPr>
              <p:nvPr/>
            </p:nvSpPr>
            <p:spPr bwMode="auto">
              <a:xfrm>
                <a:off x="323528" y="6165304"/>
                <a:ext cx="9145016" cy="646331"/>
              </a:xfrm>
              <a:prstGeom prst="rect">
                <a:avLst/>
              </a:prstGeom>
              <a:noFill/>
              <a:ln w="9525">
                <a:noFill/>
                <a:miter lim="800000"/>
                <a:headEnd/>
                <a:tailEnd/>
              </a:ln>
            </p:spPr>
            <p:txBody>
              <a:bodyPr wrap="square">
                <a:spAutoFit/>
              </a:bodyPr>
              <a:lstStyle/>
              <a:p>
                <a:pPr>
                  <a:spcBef>
                    <a:spcPts val="0"/>
                  </a:spcBef>
                </a:pPr>
                <a:r>
                  <a:rPr lang="en-GB" dirty="0" smtClean="0">
                    <a:solidFill>
                      <a:srgbClr val="FF0000"/>
                    </a:solidFill>
                    <a:sym typeface="Symbol" pitchFamily="18" charset="2"/>
                  </a:rPr>
                  <a:t></a:t>
                </a:r>
                <a:r>
                  <a:rPr lang="en-GB" sz="3200" b="0" dirty="0" smtClean="0">
                    <a:solidFill>
                      <a:schemeClr val="tx1"/>
                    </a:solidFill>
                  </a:rPr>
                  <a:t> </a:t>
                </a:r>
                <a:r>
                  <a:rPr lang="en-GB" sz="2800" dirty="0">
                    <a:solidFill>
                      <a:schemeClr val="tx1"/>
                    </a:solidFill>
                  </a:rPr>
                  <a:t>c</a:t>
                </a:r>
                <a:r>
                  <a:rPr lang="en-GB" sz="2800" dirty="0" smtClean="0">
                    <a:solidFill>
                      <a:schemeClr val="tx1"/>
                    </a:solidFill>
                  </a:rPr>
                  <a:t>olour singlet </a:t>
                </a:r>
                <a14:m>
                  <m:oMath xmlns:m="http://schemas.openxmlformats.org/officeDocument/2006/math">
                    <m:sSub>
                      <m:sSubPr>
                        <m:ctrlPr>
                          <a:rPr lang="en-GB" sz="2800" i="1">
                            <a:solidFill>
                              <a:schemeClr val="tx1"/>
                            </a:solidFill>
                            <a:latin typeface="Cambria Math" panose="02040503050406030204" pitchFamily="18" charset="0"/>
                          </a:rPr>
                        </m:ctrlPr>
                      </m:sSubPr>
                      <m:e>
                        <m:r>
                          <a:rPr lang="en-GB" sz="2800" i="1">
                            <a:solidFill>
                              <a:schemeClr val="tx1"/>
                            </a:solidFill>
                            <a:latin typeface="Cambria Math" panose="02040503050406030204" pitchFamily="18" charset="0"/>
                          </a:rPr>
                          <m:t>1</m:t>
                        </m:r>
                      </m:e>
                      <m:sub>
                        <m:r>
                          <m:rPr>
                            <m:sty m:val="p"/>
                          </m:rPr>
                          <a:rPr lang="en-GB" sz="2800">
                            <a:solidFill>
                              <a:schemeClr val="tx1"/>
                            </a:solidFill>
                            <a:latin typeface="Cambria Math" panose="02040503050406030204" pitchFamily="18" charset="0"/>
                          </a:rPr>
                          <m:t>c</m:t>
                        </m:r>
                      </m:sub>
                    </m:sSub>
                  </m:oMath>
                </a14:m>
                <a:r>
                  <a:rPr lang="en-GB" sz="2800" dirty="0" smtClean="0">
                    <a:solidFill>
                      <a:schemeClr val="tx1"/>
                    </a:solidFill>
                  </a:rPr>
                  <a:t> dynamics: </a:t>
                </a:r>
                <a14:m>
                  <m:oMath xmlns:m="http://schemas.openxmlformats.org/officeDocument/2006/math">
                    <m:r>
                      <a:rPr lang="el-GR" sz="2800" b="1" i="0" smtClean="0">
                        <a:solidFill>
                          <a:schemeClr val="tx1"/>
                        </a:solidFill>
                        <a:latin typeface="Cambria Math" panose="02040503050406030204" pitchFamily="18" charset="0"/>
                        <a:ea typeface="Cambria Math" panose="02040503050406030204" pitchFamily="18" charset="0"/>
                      </a:rPr>
                      <m:t>𝚫</m:t>
                    </m:r>
                    <m:r>
                      <a:rPr lang="en-GB" sz="2800" b="1" i="1" smtClean="0">
                        <a:solidFill>
                          <a:schemeClr val="tx1"/>
                        </a:solidFill>
                        <a:latin typeface="Cambria Math" panose="02040503050406030204" pitchFamily="18" charset="0"/>
                        <a:ea typeface="Cambria Math" panose="02040503050406030204" pitchFamily="18" charset="0"/>
                      </a:rPr>
                      <m:t>𝒕</m:t>
                    </m:r>
                    <m:r>
                      <a:rPr lang="en-GB" sz="2800" b="1" i="1" smtClean="0">
                        <a:solidFill>
                          <a:schemeClr val="tx1"/>
                        </a:solidFill>
                        <a:latin typeface="Cambria Math" panose="02040503050406030204" pitchFamily="18" charset="0"/>
                        <a:ea typeface="Cambria Math" panose="02040503050406030204" pitchFamily="18" charset="0"/>
                      </a:rPr>
                      <m:t>~</m:t>
                    </m:r>
                    <m:sSup>
                      <m:sSupPr>
                        <m:ctrlPr>
                          <a:rPr lang="en-GB" sz="2800" b="1" i="1" smtClean="0">
                            <a:solidFill>
                              <a:schemeClr val="tx1"/>
                            </a:solidFill>
                            <a:latin typeface="Cambria Math" panose="02040503050406030204" pitchFamily="18" charset="0"/>
                            <a:ea typeface="Cambria Math" panose="02040503050406030204" pitchFamily="18" charset="0"/>
                          </a:rPr>
                        </m:ctrlPr>
                      </m:sSupPr>
                      <m:e>
                        <m:r>
                          <a:rPr lang="en-GB" sz="2800" b="1" i="1" smtClean="0">
                            <a:solidFill>
                              <a:schemeClr val="tx1"/>
                            </a:solidFill>
                            <a:latin typeface="Cambria Math" panose="02040503050406030204" pitchFamily="18" charset="0"/>
                            <a:ea typeface="Cambria Math" panose="02040503050406030204" pitchFamily="18" charset="0"/>
                          </a:rPr>
                          <m:t>𝟏𝟎</m:t>
                        </m:r>
                      </m:e>
                      <m:sup>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𝟐𝟑</m:t>
                        </m:r>
                      </m:sup>
                    </m:sSup>
                  </m:oMath>
                </a14:m>
                <a:r>
                  <a:rPr lang="en-GB" sz="2800" dirty="0" smtClean="0">
                    <a:solidFill>
                      <a:schemeClr val="tx1"/>
                    </a:solidFill>
                  </a:rPr>
                  <a:t>s </a:t>
                </a:r>
                <a14:m>
                  <m:oMath xmlns:m="http://schemas.openxmlformats.org/officeDocument/2006/math">
                    <m:r>
                      <a:rPr lang="el-GR" sz="2800" b="1">
                        <a:solidFill>
                          <a:schemeClr val="tx1"/>
                        </a:solidFill>
                        <a:latin typeface="Cambria Math" panose="02040503050406030204" pitchFamily="18" charset="0"/>
                        <a:ea typeface="Cambria Math" panose="02040503050406030204" pitchFamily="18" charset="0"/>
                      </a:rPr>
                      <m:t>𝚫</m:t>
                    </m:r>
                    <m:r>
                      <a:rPr lang="en-GB" sz="2800" b="1" i="1" smtClean="0">
                        <a:solidFill>
                          <a:schemeClr val="tx1"/>
                        </a:solidFill>
                        <a:latin typeface="Cambria Math" panose="02040503050406030204" pitchFamily="18" charset="0"/>
                        <a:ea typeface="Cambria Math" panose="02040503050406030204" pitchFamily="18" charset="0"/>
                      </a:rPr>
                      <m:t>𝒙</m:t>
                    </m:r>
                    <m:r>
                      <a:rPr lang="en-GB" sz="2800" b="1" i="1">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𝟏</m:t>
                    </m:r>
                  </m:oMath>
                </a14:m>
                <a:r>
                  <a:rPr lang="en-GB" sz="2800" dirty="0" smtClean="0">
                    <a:solidFill>
                      <a:schemeClr val="tx1"/>
                    </a:solidFill>
                  </a:rPr>
                  <a:t>fm </a:t>
                </a:r>
                <a:endParaRPr lang="en-GB" sz="2800" dirty="0">
                  <a:solidFill>
                    <a:schemeClr val="tx1"/>
                  </a:solidFill>
                </a:endParaRPr>
              </a:p>
            </p:txBody>
          </p:sp>
        </mc:Choice>
        <mc:Fallback xmlns="">
          <p:sp>
            <p:nvSpPr>
              <p:cNvPr id="30" name="Text Box 2059"/>
              <p:cNvSpPr txBox="1">
                <a:spLocks noRot="1" noChangeAspect="1" noMove="1" noResize="1" noEditPoints="1" noAdjustHandles="1" noChangeArrowheads="1" noChangeShapeType="1" noTextEdit="1"/>
              </p:cNvSpPr>
              <p:nvPr/>
            </p:nvSpPr>
            <p:spPr bwMode="auto">
              <a:xfrm>
                <a:off x="323528" y="6165304"/>
                <a:ext cx="9145016" cy="646331"/>
              </a:xfrm>
              <a:prstGeom prst="rect">
                <a:avLst/>
              </a:prstGeom>
              <a:blipFill>
                <a:blip r:embed="rId12"/>
                <a:stretch>
                  <a:fillRect l="-2000" t="-15094" b="-33962"/>
                </a:stretch>
              </a:blipFill>
              <a:ln w="9525">
                <a:noFill/>
                <a:miter lim="800000"/>
                <a:headEnd/>
                <a:tailEnd/>
              </a:ln>
            </p:spPr>
            <p:txBody>
              <a:bodyPr/>
              <a:lstStyle/>
              <a:p>
                <a:r>
                  <a:rPr lang="en-GB">
                    <a:noFill/>
                  </a:rPr>
                  <a:t> </a:t>
                </a:r>
              </a:p>
            </p:txBody>
          </p:sp>
        </mc:Fallback>
      </mc:AlternateContent>
      <p:pic>
        <p:nvPicPr>
          <p:cNvPr id="32" name="Picture 76" descr="scale_of_structure_of_matter"/>
          <p:cNvPicPr>
            <a:picLocks noChangeAspect="1" noChangeArrowheads="1"/>
          </p:cNvPicPr>
          <p:nvPr/>
        </p:nvPicPr>
        <p:blipFill>
          <a:blip r:embed="rId8" cstate="print">
            <a:extLst>
              <a:ext uri="{28A0092B-C50C-407E-A947-70E740481C1C}">
                <a14:useLocalDpi xmlns:a14="http://schemas.microsoft.com/office/drawing/2010/main" val="0"/>
              </a:ext>
            </a:extLst>
          </a:blip>
          <a:srcRect l="20930" t="71980" r="18605" b="5957"/>
          <a:stretch>
            <a:fillRect/>
          </a:stretch>
        </p:blipFill>
        <p:spPr bwMode="auto">
          <a:xfrm>
            <a:off x="1620592" y="5717823"/>
            <a:ext cx="309260" cy="2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6" descr="scale_of_structure_of_matter"/>
          <p:cNvPicPr>
            <a:picLocks noChangeAspect="1" noChangeArrowheads="1"/>
          </p:cNvPicPr>
          <p:nvPr/>
        </p:nvPicPr>
        <p:blipFill>
          <a:blip r:embed="rId8" cstate="print">
            <a:extLst>
              <a:ext uri="{28A0092B-C50C-407E-A947-70E740481C1C}">
                <a14:useLocalDpi xmlns:a14="http://schemas.microsoft.com/office/drawing/2010/main" val="0"/>
              </a:ext>
            </a:extLst>
          </a:blip>
          <a:srcRect l="20930" t="71980" r="18605" b="5957"/>
          <a:stretch>
            <a:fillRect/>
          </a:stretch>
        </p:blipFill>
        <p:spPr bwMode="auto">
          <a:xfrm>
            <a:off x="1619672" y="4781719"/>
            <a:ext cx="309260" cy="2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5" name="TextBox 34"/>
              <p:cNvSpPr txBox="1"/>
              <p:nvPr/>
            </p:nvSpPr>
            <p:spPr>
              <a:xfrm>
                <a:off x="1054518" y="5140183"/>
                <a:ext cx="637162" cy="52322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1</m:t>
                          </m:r>
                        </m:e>
                        <m:sub>
                          <m:r>
                            <m:rPr>
                              <m:sty m:val="p"/>
                            </m:rPr>
                            <a:rPr lang="en-GB" sz="2800" b="0" i="0" smtClean="0">
                              <a:solidFill>
                                <a:schemeClr val="tx1"/>
                              </a:solidFill>
                              <a:latin typeface="Cambria Math" panose="02040503050406030204" pitchFamily="18" charset="0"/>
                            </a:rPr>
                            <m:t>c</m:t>
                          </m:r>
                        </m:sub>
                      </m:sSub>
                    </m:oMath>
                  </m:oMathPara>
                </a14:m>
                <a:endParaRPr lang="en-GB" sz="2800" dirty="0"/>
              </a:p>
            </p:txBody>
          </p:sp>
        </mc:Choice>
        <mc:Fallback xmlns="">
          <p:sp>
            <p:nvSpPr>
              <p:cNvPr id="35" name="TextBox 34"/>
              <p:cNvSpPr txBox="1">
                <a:spLocks noRot="1" noChangeAspect="1" noMove="1" noResize="1" noEditPoints="1" noAdjustHandles="1" noChangeArrowheads="1" noChangeShapeType="1" noTextEdit="1"/>
              </p:cNvSpPr>
              <p:nvPr/>
            </p:nvSpPr>
            <p:spPr>
              <a:xfrm>
                <a:off x="1054518" y="5140183"/>
                <a:ext cx="637162" cy="523220"/>
              </a:xfrm>
              <a:prstGeom prst="rect">
                <a:avLst/>
              </a:prstGeom>
              <a:blipFill>
                <a:blip r:embed="rId13"/>
                <a:stretch>
                  <a:fillRect/>
                </a:stretch>
              </a:blipFill>
            </p:spPr>
            <p:txBody>
              <a:bodyPr/>
              <a:lstStyle/>
              <a:p>
                <a:r>
                  <a:rPr lang="en-GB">
                    <a:noFill/>
                  </a:rPr>
                  <a:t> </a:t>
                </a:r>
              </a:p>
            </p:txBody>
          </p:sp>
        </mc:Fallback>
      </mc:AlternateContent>
      <p:pic>
        <p:nvPicPr>
          <p:cNvPr id="37" name="Picture 36"/>
          <p:cNvPicPr>
            <a:picLocks noChangeAspect="1"/>
          </p:cNvPicPr>
          <p:nvPr/>
        </p:nvPicPr>
        <p:blipFill rotWithShape="1">
          <a:blip r:embed="rId2"/>
          <a:srcRect l="49951" t="75098" r="12049" b="7737"/>
          <a:stretch/>
        </p:blipFill>
        <p:spPr>
          <a:xfrm rot="549493" flipV="1">
            <a:off x="4588685" y="5212703"/>
            <a:ext cx="1056924" cy="294302"/>
          </a:xfrm>
          <a:prstGeom prst="rect">
            <a:avLst/>
          </a:prstGeom>
        </p:spPr>
      </p:pic>
      <p:pic>
        <p:nvPicPr>
          <p:cNvPr id="24" name="Picture 23"/>
          <p:cNvPicPr>
            <a:picLocks noChangeAspect="1"/>
          </p:cNvPicPr>
          <p:nvPr/>
        </p:nvPicPr>
        <p:blipFill rotWithShape="1">
          <a:blip r:embed="rId9"/>
          <a:srcRect l="50019" t="75179" r="12047" b="7737"/>
          <a:stretch/>
        </p:blipFill>
        <p:spPr>
          <a:xfrm rot="20944726">
            <a:off x="5730993" y="5239053"/>
            <a:ext cx="1055062" cy="292908"/>
          </a:xfrm>
          <a:prstGeom prst="rect">
            <a:avLst/>
          </a:prstGeom>
        </p:spPr>
      </p:pic>
      <mc:AlternateContent xmlns:mc="http://schemas.openxmlformats.org/markup-compatibility/2006" xmlns:a14="http://schemas.microsoft.com/office/drawing/2010/main">
        <mc:Choice Requires="a14">
          <p:sp>
            <p:nvSpPr>
              <p:cNvPr id="9" name="Text Box 2059"/>
              <p:cNvSpPr txBox="1">
                <a:spLocks noChangeArrowheads="1"/>
              </p:cNvSpPr>
              <p:nvPr/>
            </p:nvSpPr>
            <p:spPr bwMode="auto">
              <a:xfrm>
                <a:off x="228600" y="1415678"/>
                <a:ext cx="8735888" cy="1077218"/>
              </a:xfrm>
              <a:prstGeom prst="rect">
                <a:avLst/>
              </a:prstGeom>
              <a:noFill/>
              <a:ln w="9525">
                <a:noFill/>
                <a:miter lim="800000"/>
                <a:headEnd/>
                <a:tailEnd/>
              </a:ln>
            </p:spPr>
            <p:txBody>
              <a:bodyPr wrap="square">
                <a:spAutoFit/>
              </a:bodyPr>
              <a:lstStyle/>
              <a:p>
                <a:pPr>
                  <a:spcBef>
                    <a:spcPts val="0"/>
                  </a:spcBef>
                </a:pPr>
                <a:r>
                  <a:rPr lang="en-GB" dirty="0" smtClean="0">
                    <a:solidFill>
                      <a:srgbClr val="FF0000"/>
                    </a:solidFill>
                    <a:sym typeface="Symbol" pitchFamily="18" charset="2"/>
                  </a:rPr>
                  <a:t></a:t>
                </a:r>
                <a:r>
                  <a:rPr lang="en-GB" sz="3200" b="0" dirty="0" smtClean="0">
                    <a:solidFill>
                      <a:schemeClr val="tx1"/>
                    </a:solidFill>
                  </a:rPr>
                  <a:t> </a:t>
                </a:r>
                <a:r>
                  <a:rPr lang="en-GB" sz="2800" dirty="0" smtClean="0">
                    <a:solidFill>
                      <a:schemeClr val="tx1"/>
                    </a:solidFill>
                  </a:rPr>
                  <a:t>high energy elastic scattering </a:t>
                </a:r>
                <a:r>
                  <a:rPr lang="en-GB" sz="2800" dirty="0" err="1" smtClean="0">
                    <a:solidFill>
                      <a:schemeClr val="tx1"/>
                    </a:solidFill>
                  </a:rPr>
                  <a:t>eg</a:t>
                </a:r>
                <a:r>
                  <a:rPr lang="en-GB" sz="2800" dirty="0" smtClean="0">
                    <a:solidFill>
                      <a:schemeClr val="tx1"/>
                    </a:solidFill>
                  </a:rPr>
                  <a:t> </a:t>
                </a:r>
                <a14:m>
                  <m:oMath xmlns:m="http://schemas.openxmlformats.org/officeDocument/2006/math">
                    <m:sSup>
                      <m:sSupPr>
                        <m:ctrlPr>
                          <a:rPr lang="en-GB" sz="2800" i="1" smtClean="0">
                            <a:solidFill>
                              <a:schemeClr val="tx1"/>
                            </a:solidFill>
                            <a:latin typeface="Cambria Math" panose="02040503050406030204" pitchFamily="18" charset="0"/>
                          </a:rPr>
                        </m:ctrlPr>
                      </m:sSupPr>
                      <m:e>
                        <m:r>
                          <a:rPr lang="en-GB" sz="2800" i="1" smtClean="0">
                            <a:solidFill>
                              <a:schemeClr val="tx1"/>
                            </a:solidFill>
                            <a:latin typeface="Cambria Math" panose="02040503050406030204" pitchFamily="18" charset="0"/>
                            <a:ea typeface="Cambria Math" panose="02040503050406030204" pitchFamily="18" charset="0"/>
                          </a:rPr>
                          <m:t>𝜋</m:t>
                        </m:r>
                      </m:e>
                      <m:sup>
                        <m:r>
                          <a:rPr lang="en-GB" sz="2800" i="1" smtClean="0">
                            <a:solidFill>
                              <a:schemeClr val="tx1"/>
                            </a:solidFill>
                            <a:latin typeface="Cambria Math" panose="02040503050406030204" pitchFamily="18" charset="0"/>
                            <a:ea typeface="Cambria Math" panose="02040503050406030204" pitchFamily="18" charset="0"/>
                          </a:rPr>
                          <m:t>±</m:t>
                        </m:r>
                      </m:sup>
                    </m:sSup>
                    <m:r>
                      <a:rPr lang="en-GB" sz="2800" b="0" i="1" smtClean="0">
                        <a:solidFill>
                          <a:schemeClr val="tx1"/>
                        </a:solidFill>
                        <a:latin typeface="Cambria Math" panose="02040503050406030204" pitchFamily="18" charset="0"/>
                      </a:rPr>
                      <m:t>𝑝</m:t>
                    </m:r>
                    <m:r>
                      <a:rPr lang="en-GB" sz="2800" b="0" i="1" smtClean="0">
                        <a:solidFill>
                          <a:schemeClr val="tx1"/>
                        </a:solidFill>
                        <a:latin typeface="Cambria Math" panose="02040503050406030204" pitchFamily="18" charset="0"/>
                        <a:ea typeface="Cambria Math" panose="02040503050406030204" pitchFamily="18" charset="0"/>
                      </a:rPr>
                      <m:t>→</m:t>
                    </m:r>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𝜋</m:t>
                        </m:r>
                      </m:e>
                      <m:sup>
                        <m:r>
                          <a:rPr lang="en-GB" sz="2800" i="1">
                            <a:solidFill>
                              <a:schemeClr val="tx1"/>
                            </a:solidFill>
                            <a:latin typeface="Cambria Math" panose="02040503050406030204" pitchFamily="18" charset="0"/>
                            <a:ea typeface="Cambria Math" panose="02040503050406030204" pitchFamily="18" charset="0"/>
                          </a:rPr>
                          <m:t>±</m:t>
                        </m:r>
                      </m:sup>
                    </m:sSup>
                    <m:r>
                      <a:rPr lang="en-GB" sz="2800" i="1">
                        <a:solidFill>
                          <a:schemeClr val="tx1"/>
                        </a:solidFill>
                        <a:latin typeface="Cambria Math" panose="02040503050406030204" pitchFamily="18" charset="0"/>
                      </a:rPr>
                      <m:t>𝑝</m:t>
                    </m:r>
                  </m:oMath>
                </a14:m>
                <a:endParaRPr lang="en-GB" sz="2800" dirty="0" smtClean="0">
                  <a:solidFill>
                    <a:schemeClr val="tx1"/>
                  </a:solidFill>
                </a:endParaRPr>
              </a:p>
              <a:p>
                <a:pPr>
                  <a:spcBef>
                    <a:spcPts val="0"/>
                  </a:spcBef>
                </a:pPr>
                <a:r>
                  <a:rPr lang="en-GB" sz="2800" dirty="0" smtClean="0">
                    <a:solidFill>
                      <a:schemeClr val="tx1"/>
                    </a:solidFill>
                  </a:rPr>
                  <a:t>   high energy inelastic interaction </a:t>
                </a:r>
                <a:r>
                  <a:rPr lang="en-GB" sz="2800" dirty="0" err="1" smtClean="0">
                    <a:solidFill>
                      <a:schemeClr val="tx1"/>
                    </a:solidFill>
                  </a:rPr>
                  <a:t>eg</a:t>
                </a:r>
                <a:r>
                  <a:rPr lang="en-GB" sz="2800" dirty="0" smtClean="0">
                    <a:solidFill>
                      <a:schemeClr val="tx1"/>
                    </a:solidFill>
                  </a:rPr>
                  <a:t> </a:t>
                </a:r>
                <a14:m>
                  <m:oMath xmlns:m="http://schemas.openxmlformats.org/officeDocument/2006/math">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𝜋</m:t>
                        </m:r>
                      </m:e>
                      <m:sup>
                        <m:r>
                          <a:rPr lang="en-GB" sz="2800" b="0" i="1" smtClean="0">
                            <a:solidFill>
                              <a:schemeClr val="tx1"/>
                            </a:solidFill>
                            <a:latin typeface="Cambria Math" panose="02040503050406030204" pitchFamily="18" charset="0"/>
                            <a:ea typeface="Cambria Math" panose="02040503050406030204" pitchFamily="18" charset="0"/>
                          </a:rPr>
                          <m:t>−</m:t>
                        </m:r>
                      </m:sup>
                    </m:sSup>
                    <m:r>
                      <a:rPr lang="en-GB" sz="2800" i="1">
                        <a:solidFill>
                          <a:schemeClr val="tx1"/>
                        </a:solidFill>
                        <a:latin typeface="Cambria Math" panose="02040503050406030204" pitchFamily="18" charset="0"/>
                      </a:rPr>
                      <m:t>𝑝</m:t>
                    </m:r>
                    <m:r>
                      <a:rPr lang="en-GB" sz="2800" i="1">
                        <a:solidFill>
                          <a:schemeClr val="tx1"/>
                        </a:solidFill>
                        <a:latin typeface="Cambria Math" panose="02040503050406030204" pitchFamily="18" charset="0"/>
                        <a:ea typeface="Cambria Math" panose="02040503050406030204" pitchFamily="18" charset="0"/>
                      </a:rPr>
                      <m:t>→</m:t>
                    </m:r>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𝜋</m:t>
                        </m:r>
                      </m:e>
                      <m:sup>
                        <m:r>
                          <a:rPr lang="en-GB" sz="2800" b="0" i="1" smtClean="0">
                            <a:solidFill>
                              <a:schemeClr val="tx1"/>
                            </a:solidFill>
                            <a:latin typeface="Cambria Math" panose="02040503050406030204" pitchFamily="18" charset="0"/>
                            <a:ea typeface="Cambria Math" panose="02040503050406030204" pitchFamily="18" charset="0"/>
                          </a:rPr>
                          <m:t>0</m:t>
                        </m:r>
                      </m:sup>
                    </m:sSup>
                    <m:r>
                      <a:rPr lang="en-GB" sz="2800" b="0" i="1" smtClean="0">
                        <a:solidFill>
                          <a:schemeClr val="tx1"/>
                        </a:solidFill>
                        <a:latin typeface="Cambria Math" panose="02040503050406030204" pitchFamily="18" charset="0"/>
                        <a:ea typeface="Cambria Math" panose="02040503050406030204" pitchFamily="18" charset="0"/>
                      </a:rPr>
                      <m:t>𝑛</m:t>
                    </m:r>
                  </m:oMath>
                </a14:m>
                <a:endParaRPr lang="en-GB" sz="2800" dirty="0">
                  <a:solidFill>
                    <a:schemeClr val="tx1"/>
                  </a:solidFill>
                </a:endParaRPr>
              </a:p>
            </p:txBody>
          </p:sp>
        </mc:Choice>
        <mc:Fallback xmlns="">
          <p:sp>
            <p:nvSpPr>
              <p:cNvPr id="9" name="Text Box 2059"/>
              <p:cNvSpPr txBox="1">
                <a:spLocks noRot="1" noChangeAspect="1" noMove="1" noResize="1" noEditPoints="1" noAdjustHandles="1" noChangeArrowheads="1" noChangeShapeType="1" noTextEdit="1"/>
              </p:cNvSpPr>
              <p:nvPr/>
            </p:nvSpPr>
            <p:spPr bwMode="auto">
              <a:xfrm>
                <a:off x="228600" y="1415678"/>
                <a:ext cx="8735888" cy="1077218"/>
              </a:xfrm>
              <a:prstGeom prst="rect">
                <a:avLst/>
              </a:prstGeom>
              <a:blipFill>
                <a:blip r:embed="rId14"/>
                <a:stretch>
                  <a:fillRect l="-2163" t="-9040" b="-15254"/>
                </a:stretch>
              </a:blipFill>
              <a:ln w="9525">
                <a:noFill/>
                <a:miter lim="800000"/>
                <a:headEnd/>
                <a:tailEnd/>
              </a:ln>
            </p:spPr>
            <p:txBody>
              <a:bodyPr/>
              <a:lstStyle/>
              <a:p>
                <a:r>
                  <a:rPr lang="en-GB">
                    <a:noFill/>
                  </a:rPr>
                  <a:t> </a:t>
                </a:r>
              </a:p>
            </p:txBody>
          </p:sp>
        </mc:Fallback>
      </mc:AlternateContent>
      <p:pic>
        <p:nvPicPr>
          <p:cNvPr id="25" name="Picture 76" descr="scale_of_structure_of_matter"/>
          <p:cNvPicPr>
            <a:picLocks noChangeAspect="1" noChangeArrowheads="1"/>
          </p:cNvPicPr>
          <p:nvPr/>
        </p:nvPicPr>
        <p:blipFill>
          <a:blip r:embed="rId8" cstate="print">
            <a:extLst>
              <a:ext uri="{28A0092B-C50C-407E-A947-70E740481C1C}">
                <a14:useLocalDpi xmlns:a14="http://schemas.microsoft.com/office/drawing/2010/main" val="0"/>
              </a:ext>
            </a:extLst>
          </a:blip>
          <a:srcRect l="20930" t="71980" r="18605" b="5957"/>
          <a:stretch>
            <a:fillRect/>
          </a:stretch>
        </p:blipFill>
        <p:spPr bwMode="auto">
          <a:xfrm>
            <a:off x="4427984" y="5213767"/>
            <a:ext cx="309260" cy="2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4368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4"/>
              <p:cNvSpPr>
                <a:spLocks noGrp="1" noChangeArrowheads="1"/>
              </p:cNvSpPr>
              <p:nvPr>
                <p:ph type="title"/>
              </p:nvPr>
            </p:nvSpPr>
            <p:spPr>
              <a:xfrm>
                <a:off x="2483768" y="116632"/>
                <a:ext cx="3816424" cy="576064"/>
              </a:xfrm>
            </p:spPr>
            <p:txBody>
              <a:bodyPr/>
              <a:lstStyle/>
              <a:p>
                <a:pPr eaLnBrk="1" hangingPunct="1">
                  <a:defRPr/>
                </a:pPr>
                <a:r>
                  <a:rPr lang="en-US" dirty="0" smtClean="0"/>
                  <a:t>Hadron Jets </a:t>
                </a:r>
                <a14:m>
                  <m:oMath xmlns:m="http://schemas.openxmlformats.org/officeDocument/2006/math">
                    <m:r>
                      <a:rPr lang="en-US" b="1" i="1" smtClean="0">
                        <a:latin typeface="Cambria Math" panose="02040503050406030204" pitchFamily="18" charset="0"/>
                        <a:ea typeface="Cambria Math" panose="02040503050406030204" pitchFamily="18" charset="0"/>
                      </a:rPr>
                      <m:t>→</m:t>
                    </m:r>
                    <m:sSub>
                      <m:sSubPr>
                        <m:ctrlPr>
                          <a:rPr lang="en-US"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𝜶</m:t>
                        </m:r>
                      </m:e>
                      <m:sub>
                        <m:r>
                          <a:rPr lang="en-GB" b="1" i="0" smtClean="0">
                            <a:latin typeface="Cambria Math" panose="02040503050406030204" pitchFamily="18" charset="0"/>
                            <a:ea typeface="Cambria Math" panose="02040503050406030204" pitchFamily="18" charset="0"/>
                          </a:rPr>
                          <m:t>𝐬</m:t>
                        </m:r>
                      </m:sub>
                    </m:sSub>
                  </m:oMath>
                </a14:m>
                <a:endParaRPr lang="en-US" b="1" dirty="0" smtClean="0">
                  <a:latin typeface="Comic Sans MS" pitchFamily="66" charset="0"/>
                </a:endParaRPr>
              </a:p>
            </p:txBody>
          </p:sp>
        </mc:Choice>
        <mc:Fallback xmlns="">
          <p:sp>
            <p:nvSpPr>
              <p:cNvPr id="4" name="Rectangle 4"/>
              <p:cNvSpPr>
                <a:spLocks noGrp="1" noRot="1" noChangeAspect="1" noMove="1" noResize="1" noEditPoints="1" noAdjustHandles="1" noChangeArrowheads="1" noChangeShapeType="1" noTextEdit="1"/>
              </p:cNvSpPr>
              <p:nvPr>
                <p:ph type="title"/>
              </p:nvPr>
            </p:nvSpPr>
            <p:spPr>
              <a:xfrm>
                <a:off x="2483768" y="116632"/>
                <a:ext cx="3816424" cy="576064"/>
              </a:xfrm>
              <a:blipFill>
                <a:blip r:embed="rId2"/>
                <a:stretch>
                  <a:fillRect l="-782" t="-85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Box 117"/>
              <p:cNvSpPr txBox="1">
                <a:spLocks noChangeArrowheads="1"/>
              </p:cNvSpPr>
              <p:nvPr/>
            </p:nvSpPr>
            <p:spPr bwMode="auto">
              <a:xfrm>
                <a:off x="20638" y="624944"/>
                <a:ext cx="9015858" cy="1129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smtClean="0">
                    <a:cs typeface="Times New Roman" panose="02020603050405020304" pitchFamily="18" charset="0"/>
                  </a:rPr>
                  <a:t>inclusive jet and 2jet </a:t>
                </a:r>
                <a14:m>
                  <m:oMath xmlns:m="http://schemas.openxmlformats.org/officeDocument/2006/math">
                    <m:f>
                      <m:fPr>
                        <m:ctrlPr>
                          <a:rPr lang="en-GB" altLang="en-US" sz="2800" b="1" i="1" smtClean="0">
                            <a:latin typeface="Cambria Math" panose="02040503050406030204" pitchFamily="18" charset="0"/>
                            <a:cs typeface="Times New Roman" panose="02020603050405020304" pitchFamily="18" charset="0"/>
                          </a:rPr>
                        </m:ctrlPr>
                      </m:fPr>
                      <m:num>
                        <m:sSup>
                          <m:sSupPr>
                            <m:ctrlPr>
                              <a:rPr lang="en-GB" altLang="en-US" sz="2800" b="1" i="1" smtClean="0">
                                <a:latin typeface="Cambria Math" panose="02040503050406030204" pitchFamily="18" charset="0"/>
                                <a:cs typeface="Times New Roman" panose="02020603050405020304" pitchFamily="18" charset="0"/>
                              </a:rPr>
                            </m:ctrlPr>
                          </m:sSupPr>
                          <m:e>
                            <m:r>
                              <a:rPr lang="en-GB" altLang="en-US" sz="2800" b="1" i="0" smtClean="0">
                                <a:latin typeface="Cambria Math" panose="02040503050406030204" pitchFamily="18" charset="0"/>
                                <a:cs typeface="Times New Roman" panose="02020603050405020304" pitchFamily="18" charset="0"/>
                              </a:rPr>
                              <m:t>𝐝</m:t>
                            </m:r>
                          </m:e>
                          <m:sup>
                            <m:r>
                              <a:rPr lang="en-GB" altLang="en-US" sz="2800" b="1" i="1" smtClean="0">
                                <a:latin typeface="Cambria Math" panose="02040503050406030204" pitchFamily="18" charset="0"/>
                                <a:cs typeface="Times New Roman" panose="02020603050405020304" pitchFamily="18" charset="0"/>
                              </a:rPr>
                              <m:t>𝟐</m:t>
                            </m:r>
                          </m:sup>
                        </m:sSup>
                      </m:num>
                      <m:den>
                        <m:r>
                          <a:rPr lang="en-GB" altLang="en-US" sz="2800" b="1" i="0" smtClean="0">
                            <a:latin typeface="Cambria Math" panose="02040503050406030204" pitchFamily="18" charset="0"/>
                            <a:cs typeface="Times New Roman" panose="02020603050405020304" pitchFamily="18" charset="0"/>
                          </a:rPr>
                          <m:t>𝐝</m:t>
                        </m:r>
                        <m:sSup>
                          <m:sSupPr>
                            <m:ctrlPr>
                              <a:rPr lang="en-GB" altLang="en-US" sz="2800" b="1" i="1" smtClean="0">
                                <a:latin typeface="Cambria Math" panose="02040503050406030204" pitchFamily="18" charset="0"/>
                                <a:cs typeface="Times New Roman" panose="02020603050405020304" pitchFamily="18" charset="0"/>
                              </a:rPr>
                            </m:ctrlPr>
                          </m:sSupPr>
                          <m:e>
                            <m:r>
                              <a:rPr lang="en-GB" altLang="en-US" sz="2800" b="1" i="1" smtClean="0">
                                <a:latin typeface="Cambria Math" panose="02040503050406030204" pitchFamily="18" charset="0"/>
                                <a:cs typeface="Times New Roman" panose="02020603050405020304" pitchFamily="18" charset="0"/>
                              </a:rPr>
                              <m:t>𝑸</m:t>
                            </m:r>
                          </m:e>
                          <m:sup>
                            <m:r>
                              <a:rPr lang="en-GB" altLang="en-US" sz="2800" b="1" i="1" smtClean="0">
                                <a:latin typeface="Cambria Math" panose="02040503050406030204" pitchFamily="18" charset="0"/>
                                <a:cs typeface="Times New Roman" panose="02020603050405020304" pitchFamily="18" charset="0"/>
                              </a:rPr>
                              <m:t>𝟐</m:t>
                            </m:r>
                          </m:sup>
                        </m:sSup>
                        <m:r>
                          <a:rPr lang="en-GB" altLang="en-US" sz="2800" b="1" i="0" smtClean="0">
                            <a:latin typeface="Cambria Math" panose="02040503050406030204" pitchFamily="18" charset="0"/>
                            <a:cs typeface="Times New Roman" panose="02020603050405020304" pitchFamily="18" charset="0"/>
                          </a:rPr>
                          <m:t>𝐝</m:t>
                        </m:r>
                        <m:sSubSup>
                          <m:sSubSupPr>
                            <m:ctrlPr>
                              <a:rPr lang="en-GB" altLang="en-US" sz="2800" b="1" i="1" smtClean="0">
                                <a:latin typeface="Cambria Math" panose="02040503050406030204" pitchFamily="18" charset="0"/>
                                <a:cs typeface="Times New Roman" panose="02020603050405020304" pitchFamily="18" charset="0"/>
                              </a:rPr>
                            </m:ctrlPr>
                          </m:sSubSupPr>
                          <m:e>
                            <m:r>
                              <a:rPr lang="en-GB" altLang="en-US" sz="2800" b="1" i="1" smtClean="0">
                                <a:latin typeface="Cambria Math" panose="02040503050406030204" pitchFamily="18" charset="0"/>
                                <a:cs typeface="Times New Roman" panose="02020603050405020304" pitchFamily="18" charset="0"/>
                              </a:rPr>
                              <m:t>𝒑</m:t>
                            </m:r>
                          </m:e>
                          <m:sub>
                            <m:r>
                              <a:rPr lang="en-GB" altLang="en-US" sz="2800" b="1" i="0" smtClean="0">
                                <a:latin typeface="Cambria Math" panose="02040503050406030204" pitchFamily="18" charset="0"/>
                                <a:cs typeface="Times New Roman" panose="02020603050405020304" pitchFamily="18" charset="0"/>
                              </a:rPr>
                              <m:t>𝐓</m:t>
                            </m:r>
                          </m:sub>
                          <m:sup>
                            <m:r>
                              <a:rPr lang="en-GB" altLang="en-US" sz="2800" b="1" i="0" smtClean="0">
                                <a:latin typeface="Cambria Math" panose="02040503050406030204" pitchFamily="18" charset="0"/>
                                <a:cs typeface="Times New Roman" panose="02020603050405020304" pitchFamily="18" charset="0"/>
                              </a:rPr>
                              <m:t>𝐣𝐞𝐭</m:t>
                            </m:r>
                          </m:sup>
                        </m:sSubSup>
                      </m:den>
                    </m:f>
                    <m:sSub>
                      <m:sSubPr>
                        <m:ctrlPr>
                          <a:rPr lang="en-GB" altLang="en-US" sz="2800" b="1"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GB" altLang="en-US" sz="2800" b="1" i="1" smtClean="0">
                            <a:latin typeface="Cambria Math" panose="02040503050406030204" pitchFamily="18" charset="0"/>
                            <a:ea typeface="Cambria Math" panose="02040503050406030204" pitchFamily="18" charset="0"/>
                            <a:cs typeface="Times New Roman" panose="02020603050405020304" pitchFamily="18" charset="0"/>
                          </a:rPr>
                          <m:t>𝝈</m:t>
                        </m:r>
                      </m:e>
                      <m:sub>
                        <m:r>
                          <a:rPr lang="en-GB" altLang="en-US" sz="2800" b="1" i="1">
                            <a:latin typeface="Cambria Math" panose="02040503050406030204" pitchFamily="18" charset="0"/>
                            <a:cs typeface="Times New Roman" panose="02020603050405020304" pitchFamily="18" charset="0"/>
                          </a:rPr>
                          <m:t>𝒆𝒑</m:t>
                        </m:r>
                        <m:r>
                          <a:rPr lang="en-GB" altLang="en-US" sz="2800" b="1">
                            <a:latin typeface="Cambria Math" panose="02040503050406030204" pitchFamily="18" charset="0"/>
                            <a:ea typeface="Cambria Math" panose="02040503050406030204" pitchFamily="18" charset="0"/>
                            <a:cs typeface="Times New Roman" panose="02020603050405020304" pitchFamily="18" charset="0"/>
                          </a:rPr>
                          <m:t>→</m:t>
                        </m:r>
                        <m:m>
                          <m:mPr>
                            <m:mcs>
                              <m:mc>
                                <m:mcPr>
                                  <m:count m:val="1"/>
                                  <m:mcJc m:val="center"/>
                                </m:mcPr>
                              </m:mc>
                            </m:mcs>
                            <m:ctrlPr>
                              <a:rPr lang="en-GB" altLang="en-US" sz="2800" b="1" i="1" dirty="0">
                                <a:latin typeface="Cambria Math" panose="02040503050406030204" pitchFamily="18" charset="0"/>
                              </a:rPr>
                            </m:ctrlPr>
                          </m:mPr>
                          <m:mr>
                            <m:e>
                              <m:r>
                                <a:rPr lang="en-GB" altLang="en-US" sz="2800" b="1" i="1">
                                  <a:latin typeface="Cambria Math" panose="02040503050406030204" pitchFamily="18" charset="0"/>
                                  <a:ea typeface="Cambria Math" panose="02040503050406030204" pitchFamily="18" charset="0"/>
                                  <a:cs typeface="Times New Roman" panose="02020603050405020304" pitchFamily="18" charset="0"/>
                                </a:rPr>
                                <m:t>𝒆</m:t>
                              </m:r>
                              <m:r>
                                <a:rPr lang="en-GB" altLang="en-US" sz="2800" b="1">
                                  <a:latin typeface="Cambria Math" panose="02040503050406030204" pitchFamily="18" charset="0"/>
                                  <a:ea typeface="Cambria Math" panose="02040503050406030204" pitchFamily="18" charset="0"/>
                                  <a:cs typeface="Times New Roman" panose="02020603050405020304" pitchFamily="18" charset="0"/>
                                </a:rPr>
                                <m:t>+</m:t>
                              </m:r>
                              <m:r>
                                <a:rPr lang="en-GB" altLang="en-US" sz="2800" b="1" i="0">
                                  <a:latin typeface="Cambria Math" panose="02040503050406030204" pitchFamily="18" charset="0"/>
                                  <a:ea typeface="Cambria Math" panose="02040503050406030204" pitchFamily="18" charset="0"/>
                                  <a:cs typeface="Times New Roman" panose="02020603050405020304" pitchFamily="18" charset="0"/>
                                </a:rPr>
                                <m:t>𝐣𝐞𝐭</m:t>
                              </m:r>
                              <m:r>
                                <a:rPr lang="en-GB" altLang="en-US" sz="2800" b="1" i="0">
                                  <a:latin typeface="Cambria Math" panose="02040503050406030204" pitchFamily="18" charset="0"/>
                                  <a:ea typeface="Cambria Math" panose="02040503050406030204" pitchFamily="18" charset="0"/>
                                  <a:cs typeface="Times New Roman" panose="02020603050405020304" pitchFamily="18" charset="0"/>
                                </a:rPr>
                                <m:t>+</m:t>
                              </m:r>
                              <m:r>
                                <a:rPr lang="en-GB" altLang="en-US" sz="2800" b="1" i="1" smtClean="0">
                                  <a:latin typeface="Cambria Math" panose="02040503050406030204" pitchFamily="18" charset="0"/>
                                  <a:ea typeface="Cambria Math" panose="02040503050406030204" pitchFamily="18" charset="0"/>
                                  <a:cs typeface="Times New Roman" panose="02020603050405020304" pitchFamily="18" charset="0"/>
                                </a:rPr>
                                <m:t>𝑿</m:t>
                              </m:r>
                              <m:r>
                                <a:rPr lang="en-GB" altLang="en-US" sz="2800" b="1">
                                  <a:latin typeface="Cambria Math" panose="02040503050406030204" pitchFamily="18" charset="0"/>
                                  <a:ea typeface="Cambria Math" panose="02040503050406030204" pitchFamily="18" charset="0"/>
                                  <a:cs typeface="Times New Roman" panose="02020603050405020304" pitchFamily="18" charset="0"/>
                                </a:rPr>
                                <m:t>    </m:t>
                              </m:r>
                            </m:e>
                          </m:mr>
                          <m:mr>
                            <m:e>
                              <m:r>
                                <a:rPr lang="en-GB" altLang="en-US" sz="2800" b="1" i="1">
                                  <a:latin typeface="Cambria Math" panose="02040503050406030204" pitchFamily="18" charset="0"/>
                                  <a:ea typeface="Cambria Math" panose="02040503050406030204" pitchFamily="18" charset="0"/>
                                  <a:cs typeface="Times New Roman" panose="02020603050405020304" pitchFamily="18" charset="0"/>
                                </a:rPr>
                                <m:t>𝒆</m:t>
                              </m:r>
                              <m:r>
                                <a:rPr lang="en-GB" altLang="en-US" sz="2800" b="1">
                                  <a:latin typeface="Cambria Math" panose="02040503050406030204" pitchFamily="18" charset="0"/>
                                  <a:ea typeface="Cambria Math" panose="02040503050406030204" pitchFamily="18" charset="0"/>
                                  <a:cs typeface="Times New Roman" panose="02020603050405020304" pitchFamily="18" charset="0"/>
                                </a:rPr>
                                <m:t>+</m:t>
                              </m:r>
                              <m:r>
                                <a:rPr lang="en-GB" altLang="en-US" sz="2800" b="1" i="1" smtClean="0">
                                  <a:latin typeface="Cambria Math" panose="02040503050406030204" pitchFamily="18" charset="0"/>
                                  <a:ea typeface="Cambria Math" panose="02040503050406030204" pitchFamily="18" charset="0"/>
                                  <a:cs typeface="Times New Roman" panose="02020603050405020304" pitchFamily="18" charset="0"/>
                                </a:rPr>
                                <m:t>𝟐</m:t>
                              </m:r>
                              <m:r>
                                <a:rPr lang="en-GB" altLang="en-US" sz="2800" b="1" i="0">
                                  <a:latin typeface="Cambria Math" panose="02040503050406030204" pitchFamily="18" charset="0"/>
                                  <a:ea typeface="Cambria Math" panose="02040503050406030204" pitchFamily="18" charset="0"/>
                                  <a:cs typeface="Times New Roman" panose="02020603050405020304" pitchFamily="18" charset="0"/>
                                </a:rPr>
                                <m:t>𝐣𝐞𝐭</m:t>
                              </m:r>
                              <m:r>
                                <a:rPr lang="en-GB" altLang="en-US" sz="2800" b="1" i="0">
                                  <a:latin typeface="Cambria Math" panose="02040503050406030204" pitchFamily="18" charset="0"/>
                                  <a:ea typeface="Cambria Math" panose="02040503050406030204" pitchFamily="18" charset="0"/>
                                  <a:cs typeface="Times New Roman" panose="02020603050405020304" pitchFamily="18" charset="0"/>
                                </a:rPr>
                                <m:t>+</m:t>
                              </m:r>
                              <m:r>
                                <a:rPr lang="en-GB" altLang="en-US" sz="2800" b="1" i="1">
                                  <a:latin typeface="Cambria Math" panose="02040503050406030204" pitchFamily="18" charset="0"/>
                                  <a:ea typeface="Cambria Math" panose="02040503050406030204" pitchFamily="18" charset="0"/>
                                  <a:cs typeface="Times New Roman" panose="02020603050405020304" pitchFamily="18" charset="0"/>
                                </a:rPr>
                                <m:t>𝑿</m:t>
                              </m:r>
                            </m:e>
                          </m:mr>
                        </m:m>
                      </m:sub>
                    </m:sSub>
                  </m:oMath>
                </a14:m>
                <a:endParaRPr lang="en-GB" altLang="en-US" sz="2800" b="1" i="0" dirty="0" smtClean="0"/>
              </a:p>
            </p:txBody>
          </p:sp>
        </mc:Choice>
        <mc:Fallback xmlns="">
          <p:sp>
            <p:nvSpPr>
              <p:cNvPr id="5" name="Text Box 117"/>
              <p:cNvSpPr txBox="1">
                <a:spLocks noRot="1" noChangeAspect="1" noMove="1" noResize="1" noEditPoints="1" noAdjustHandles="1" noChangeArrowheads="1" noChangeShapeType="1" noTextEdit="1"/>
              </p:cNvSpPr>
              <p:nvPr/>
            </p:nvSpPr>
            <p:spPr bwMode="auto">
              <a:xfrm>
                <a:off x="20638" y="624944"/>
                <a:ext cx="9015858" cy="1129220"/>
              </a:xfrm>
              <a:prstGeom prst="rect">
                <a:avLst/>
              </a:prstGeom>
              <a:blipFill>
                <a:blip r:embed="rId3"/>
                <a:stretch>
                  <a:fillRect l="-16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 Box 117"/>
              <p:cNvSpPr txBox="1">
                <a:spLocks noChangeArrowheads="1"/>
              </p:cNvSpPr>
              <p:nvPr/>
            </p:nvSpPr>
            <p:spPr bwMode="auto">
              <a:xfrm>
                <a:off x="35496" y="1556792"/>
                <a:ext cx="9015858" cy="14548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smtClean="0">
                    <a:cs typeface="Times New Roman" panose="02020603050405020304" pitchFamily="18" charset="0"/>
                  </a:rPr>
                  <a:t>NNLO QCD </a:t>
                </a:r>
                <a14:m>
                  <m:oMath xmlns:m="http://schemas.openxmlformats.org/officeDocument/2006/math">
                    <m:sSub>
                      <m:sSubPr>
                        <m:ctrlPr>
                          <a:rPr lang="en-GB" altLang="en-US" sz="2800" b="1" i="1" smtClean="0">
                            <a:latin typeface="Cambria Math" panose="02040503050406030204" pitchFamily="18" charset="0"/>
                            <a:cs typeface="Times New Roman" panose="02020603050405020304" pitchFamily="18" charset="0"/>
                          </a:rPr>
                        </m:ctrlPr>
                      </m:sSubPr>
                      <m:e>
                        <m:r>
                          <a:rPr lang="en-GB" altLang="en-US" sz="2800" b="1" i="1" smtClean="0">
                            <a:latin typeface="Cambria Math" panose="02040503050406030204" pitchFamily="18" charset="0"/>
                            <a:ea typeface="Cambria Math" panose="02040503050406030204" pitchFamily="18" charset="0"/>
                            <a:cs typeface="Times New Roman" panose="02020603050405020304" pitchFamily="18" charset="0"/>
                          </a:rPr>
                          <m:t>𝜶</m:t>
                        </m:r>
                      </m:e>
                      <m:sub>
                        <m:r>
                          <a:rPr lang="en-GB" altLang="en-US" sz="2800" b="1" i="0" smtClean="0">
                            <a:latin typeface="Cambria Math" panose="02040503050406030204" pitchFamily="18" charset="0"/>
                            <a:cs typeface="Times New Roman" panose="02020603050405020304" pitchFamily="18" charset="0"/>
                          </a:rPr>
                          <m:t>𝐒</m:t>
                        </m:r>
                      </m:sub>
                    </m:sSub>
                  </m:oMath>
                </a14:m>
                <a:r>
                  <a:rPr lang="en-GB" altLang="en-US" sz="2800" b="1" i="0" dirty="0" smtClean="0"/>
                  <a:t> </a:t>
                </a:r>
                <a:r>
                  <a:rPr lang="en-GB" altLang="en-US" sz="2800" i="0" dirty="0"/>
                  <a:t>(and pdf’s </a:t>
                </a:r>
                <a:r>
                  <a:rPr lang="en-GB" altLang="en-US" sz="2800" b="1" i="0" dirty="0">
                    <a:solidFill>
                      <a:srgbClr val="FF0000"/>
                    </a:solidFill>
                  </a:rPr>
                  <a:t>!</a:t>
                </a:r>
                <a:r>
                  <a:rPr lang="en-GB" altLang="en-US" sz="2800" i="0" dirty="0"/>
                  <a:t>)</a:t>
                </a:r>
                <a:r>
                  <a:rPr lang="en-GB" altLang="en-US" sz="2800" b="1" i="0" dirty="0" smtClean="0"/>
                  <a:t> </a:t>
                </a:r>
                <a14:m>
                  <m:oMath xmlns:m="http://schemas.openxmlformats.org/officeDocument/2006/math">
                    <m:m>
                      <m:mPr>
                        <m:mcs>
                          <m:mc>
                            <m:mcPr>
                              <m:count m:val="1"/>
                              <m:mcJc m:val="center"/>
                            </m:mcPr>
                          </m:mc>
                        </m:mcs>
                        <m:ctrlPr>
                          <a:rPr lang="en-GB" altLang="en-US" sz="2000" b="1" i="1" dirty="0" smtClean="0">
                            <a:latin typeface="Cambria Math" panose="02040503050406030204" pitchFamily="18" charset="0"/>
                          </a:rPr>
                        </m:ctrlPr>
                      </m:mPr>
                      <m:mr>
                        <m:e>
                          <m:r>
                            <a:rPr lang="en-GB" altLang="en-US" sz="2000" b="1" dirty="0">
                              <a:latin typeface="Cambria Math" panose="02040503050406030204" pitchFamily="18" charset="0"/>
                            </a:rPr>
                            <m:t>𝟓</m:t>
                          </m:r>
                          <m:r>
                            <a:rPr lang="en-GB" altLang="en-US" sz="2000" b="1" dirty="0">
                              <a:latin typeface="Cambria Math" panose="02040503050406030204" pitchFamily="18" charset="0"/>
                              <a:ea typeface="Cambria Math" panose="02040503050406030204" pitchFamily="18" charset="0"/>
                            </a:rPr>
                            <m:t>≤</m:t>
                          </m:r>
                          <m:sSup>
                            <m:sSupPr>
                              <m:ctrlPr>
                                <a:rPr lang="en-GB" altLang="en-US" sz="2000" b="1" i="1">
                                  <a:latin typeface="Cambria Math" panose="02040503050406030204" pitchFamily="18" charset="0"/>
                                  <a:cs typeface="Times New Roman" panose="02020603050405020304" pitchFamily="18" charset="0"/>
                                </a:rPr>
                              </m:ctrlPr>
                            </m:sSupPr>
                            <m:e>
                              <m:r>
                                <a:rPr lang="en-GB" altLang="en-US" sz="2000" b="1">
                                  <a:latin typeface="Cambria Math" panose="02040503050406030204" pitchFamily="18" charset="0"/>
                                  <a:cs typeface="Times New Roman" panose="02020603050405020304" pitchFamily="18" charset="0"/>
                                </a:rPr>
                                <m:t>𝑸</m:t>
                              </m:r>
                            </m:e>
                            <m:sup>
                              <m:r>
                                <a:rPr lang="en-GB" altLang="en-US" sz="2000" b="1">
                                  <a:latin typeface="Cambria Math" panose="02040503050406030204" pitchFamily="18" charset="0"/>
                                  <a:cs typeface="Times New Roman" panose="02020603050405020304" pitchFamily="18" charset="0"/>
                                </a:rPr>
                                <m:t>𝟐</m:t>
                              </m:r>
                            </m:sup>
                          </m:sSup>
                          <m:r>
                            <a:rPr lang="en-GB" altLang="en-US" sz="2000" b="1">
                              <a:latin typeface="Cambria Math" panose="02040503050406030204" pitchFamily="18" charset="0"/>
                              <a:ea typeface="Cambria Math" panose="02040503050406030204" pitchFamily="18" charset="0"/>
                              <a:cs typeface="Times New Roman" panose="02020603050405020304" pitchFamily="18" charset="0"/>
                            </a:rPr>
                            <m:t>≤</m:t>
                          </m:r>
                          <m:r>
                            <a:rPr lang="en-GB" altLang="en-US" sz="2000" b="1">
                              <a:latin typeface="Cambria Math" panose="02040503050406030204" pitchFamily="18" charset="0"/>
                              <a:ea typeface="Cambria Math" panose="02040503050406030204" pitchFamily="18" charset="0"/>
                              <a:cs typeface="Times New Roman" panose="02020603050405020304" pitchFamily="18" charset="0"/>
                            </a:rPr>
                            <m:t>𝟏𝟓𝟎𝟎𝟎</m:t>
                          </m:r>
                          <m:r>
                            <a:rPr lang="en-GB" altLang="en-US" sz="2000" b="1">
                              <a:latin typeface="Cambria Math" panose="02040503050406030204" pitchFamily="18" charset="0"/>
                              <a:ea typeface="Cambria Math" panose="02040503050406030204" pitchFamily="18" charset="0"/>
                              <a:cs typeface="Times New Roman" panose="02020603050405020304" pitchFamily="18" charset="0"/>
                            </a:rPr>
                            <m:t> </m:t>
                          </m:r>
                          <m:sSup>
                            <m:sSupPr>
                              <m:ctrlPr>
                                <a:rPr lang="en-GB" altLang="en-US" sz="2000" b="1" i="1">
                                  <a:latin typeface="Cambria Math" panose="02040503050406030204" pitchFamily="18" charset="0"/>
                                  <a:ea typeface="Cambria Math" panose="02040503050406030204" pitchFamily="18" charset="0"/>
                                  <a:cs typeface="Times New Roman" panose="02020603050405020304" pitchFamily="18" charset="0"/>
                                </a:rPr>
                              </m:ctrlPr>
                            </m:sSupPr>
                            <m:e>
                              <m:r>
                                <a:rPr lang="en-GB" altLang="en-US" sz="2000" b="1" i="0">
                                  <a:latin typeface="Cambria Math" panose="02040503050406030204" pitchFamily="18" charset="0"/>
                                  <a:ea typeface="Cambria Math" panose="02040503050406030204" pitchFamily="18" charset="0"/>
                                  <a:cs typeface="Times New Roman" panose="02020603050405020304" pitchFamily="18" charset="0"/>
                                </a:rPr>
                                <m:t>𝐆𝐞𝐕</m:t>
                              </m:r>
                            </m:e>
                            <m:sup>
                              <m:r>
                                <a:rPr lang="en-GB" altLang="en-US" sz="2000" b="1">
                                  <a:latin typeface="Cambria Math" panose="02040503050406030204" pitchFamily="18" charset="0"/>
                                  <a:ea typeface="Cambria Math" panose="02040503050406030204" pitchFamily="18" charset="0"/>
                                  <a:cs typeface="Times New Roman" panose="02020603050405020304" pitchFamily="18" charset="0"/>
                                </a:rPr>
                                <m:t>𝟐</m:t>
                              </m:r>
                            </m:sup>
                          </m:sSup>
                        </m:e>
                      </m:mr>
                      <m:mr>
                        <m:e>
                          <m:r>
                            <a:rPr lang="en-GB" altLang="en-US" sz="2000" b="1" dirty="0">
                              <a:latin typeface="Cambria Math" panose="02040503050406030204" pitchFamily="18" charset="0"/>
                            </a:rPr>
                            <m:t>𝟓</m:t>
                          </m:r>
                          <m:r>
                            <a:rPr lang="en-GB" altLang="en-US" sz="2000" b="1" dirty="0">
                              <a:latin typeface="Cambria Math" panose="02040503050406030204" pitchFamily="18" charset="0"/>
                              <a:ea typeface="Cambria Math" panose="02040503050406030204" pitchFamily="18" charset="0"/>
                            </a:rPr>
                            <m:t>≤</m:t>
                          </m:r>
                          <m:sSubSup>
                            <m:sSubSupPr>
                              <m:ctrlPr>
                                <a:rPr lang="en-GB" altLang="en-US" sz="2000" b="1" i="1">
                                  <a:latin typeface="Cambria Math" panose="02040503050406030204" pitchFamily="18" charset="0"/>
                                  <a:cs typeface="Times New Roman" panose="02020603050405020304" pitchFamily="18" charset="0"/>
                                </a:rPr>
                              </m:ctrlPr>
                            </m:sSubSupPr>
                            <m:e>
                              <m:r>
                                <a:rPr lang="en-GB" altLang="en-US" sz="2000" b="1">
                                  <a:latin typeface="Cambria Math" panose="02040503050406030204" pitchFamily="18" charset="0"/>
                                  <a:cs typeface="Times New Roman" panose="02020603050405020304" pitchFamily="18" charset="0"/>
                                </a:rPr>
                                <m:t>𝒑</m:t>
                              </m:r>
                            </m:e>
                            <m:sub>
                              <m:r>
                                <a:rPr lang="en-GB" altLang="en-US" sz="2000" b="1" i="0">
                                  <a:latin typeface="Cambria Math" panose="02040503050406030204" pitchFamily="18" charset="0"/>
                                  <a:cs typeface="Times New Roman" panose="02020603050405020304" pitchFamily="18" charset="0"/>
                                </a:rPr>
                                <m:t>𝐓</m:t>
                              </m:r>
                            </m:sub>
                            <m:sup>
                              <m:r>
                                <a:rPr lang="en-GB" altLang="en-US" sz="2000" b="1" i="0">
                                  <a:latin typeface="Cambria Math" panose="02040503050406030204" pitchFamily="18" charset="0"/>
                                  <a:cs typeface="Times New Roman" panose="02020603050405020304" pitchFamily="18" charset="0"/>
                                </a:rPr>
                                <m:t>𝐣𝐞𝐭</m:t>
                              </m:r>
                            </m:sup>
                          </m:sSubSup>
                          <m:r>
                            <a:rPr lang="en-GB" altLang="en-US" sz="2000" b="1">
                              <a:latin typeface="Cambria Math" panose="02040503050406030204" pitchFamily="18" charset="0"/>
                              <a:ea typeface="Cambria Math" panose="02040503050406030204" pitchFamily="18" charset="0"/>
                              <a:cs typeface="Times New Roman" panose="02020603050405020304" pitchFamily="18" charset="0"/>
                            </a:rPr>
                            <m:t>≤</m:t>
                          </m:r>
                          <m:r>
                            <a:rPr lang="en-GB" altLang="en-US" sz="2000" b="1" i="1" smtClean="0">
                              <a:latin typeface="Cambria Math" panose="02040503050406030204" pitchFamily="18" charset="0"/>
                              <a:ea typeface="Cambria Math" panose="02040503050406030204" pitchFamily="18" charset="0"/>
                              <a:cs typeface="Times New Roman" panose="02020603050405020304" pitchFamily="18" charset="0"/>
                            </a:rPr>
                            <m:t>𝟖</m:t>
                          </m:r>
                          <m:r>
                            <a:rPr lang="en-GB" altLang="en-US" sz="2000" b="1">
                              <a:latin typeface="Cambria Math" panose="02040503050406030204" pitchFamily="18" charset="0"/>
                              <a:ea typeface="Cambria Math" panose="02040503050406030204" pitchFamily="18" charset="0"/>
                              <a:cs typeface="Times New Roman" panose="02020603050405020304" pitchFamily="18" charset="0"/>
                            </a:rPr>
                            <m:t>𝟎</m:t>
                          </m:r>
                          <m:r>
                            <a:rPr lang="en-GB" altLang="en-US" sz="2000" b="1">
                              <a:latin typeface="Cambria Math" panose="02040503050406030204" pitchFamily="18" charset="0"/>
                              <a:ea typeface="Cambria Math" panose="02040503050406030204" pitchFamily="18" charset="0"/>
                              <a:cs typeface="Times New Roman" panose="02020603050405020304" pitchFamily="18" charset="0"/>
                            </a:rPr>
                            <m:t> </m:t>
                          </m:r>
                          <m:r>
                            <a:rPr lang="en-GB" altLang="en-US" sz="2000" b="1" i="0" smtClean="0">
                              <a:latin typeface="Cambria Math" panose="02040503050406030204" pitchFamily="18" charset="0"/>
                              <a:ea typeface="Cambria Math" panose="02040503050406030204" pitchFamily="18" charset="0"/>
                              <a:cs typeface="Times New Roman" panose="02020603050405020304" pitchFamily="18" charset="0"/>
                            </a:rPr>
                            <m:t>𝐆𝐞𝐕</m:t>
                          </m:r>
                        </m:e>
                      </m:mr>
                    </m:m>
                  </m:oMath>
                </a14:m>
                <a:endParaRPr lang="en-GB" altLang="en-US" sz="2800" i="0" dirty="0" smtClean="0"/>
              </a:p>
              <a:p>
                <a:pPr>
                  <a:spcBef>
                    <a:spcPts val="0"/>
                  </a:spcBef>
                  <a:spcAft>
                    <a:spcPts val="600"/>
                  </a:spcAft>
                </a:pPr>
                <a:r>
                  <a:rPr lang="en-GB" altLang="en-US" sz="2800" i="0" dirty="0"/>
                  <a:t> </a:t>
                </a:r>
                <a:r>
                  <a:rPr lang="en-GB" altLang="en-US" sz="2800" i="0" dirty="0" smtClean="0"/>
                  <a:t>                           </a:t>
                </a:r>
              </a:p>
            </p:txBody>
          </p:sp>
        </mc:Choice>
        <mc:Fallback xmlns="">
          <p:sp>
            <p:nvSpPr>
              <p:cNvPr id="7" name="Text Box 117"/>
              <p:cNvSpPr txBox="1">
                <a:spLocks noRot="1" noChangeAspect="1" noMove="1" noResize="1" noEditPoints="1" noAdjustHandles="1" noChangeArrowheads="1" noChangeShapeType="1" noTextEdit="1"/>
              </p:cNvSpPr>
              <p:nvPr/>
            </p:nvSpPr>
            <p:spPr bwMode="auto">
              <a:xfrm>
                <a:off x="35496" y="1556792"/>
                <a:ext cx="9015858" cy="1454885"/>
              </a:xfrm>
              <a:prstGeom prst="rect">
                <a:avLst/>
              </a:prstGeom>
              <a:blipFill>
                <a:blip r:embed="rId4"/>
                <a:stretch>
                  <a:fillRect l="-17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10" name="Picture 9"/>
          <p:cNvPicPr>
            <a:picLocks noChangeAspect="1"/>
          </p:cNvPicPr>
          <p:nvPr/>
        </p:nvPicPr>
        <p:blipFill>
          <a:blip r:embed="rId5"/>
          <a:stretch>
            <a:fillRect/>
          </a:stretch>
        </p:blipFill>
        <p:spPr>
          <a:xfrm>
            <a:off x="4788024" y="2554470"/>
            <a:ext cx="4233068" cy="4176738"/>
          </a:xfrm>
          <a:prstGeom prst="rect">
            <a:avLst/>
          </a:prstGeom>
        </p:spPr>
      </p:pic>
      <p:pic>
        <p:nvPicPr>
          <p:cNvPr id="11" name="Picture 10"/>
          <p:cNvPicPr>
            <a:picLocks noChangeAspect="1"/>
          </p:cNvPicPr>
          <p:nvPr/>
        </p:nvPicPr>
        <p:blipFill>
          <a:blip r:embed="rId6"/>
          <a:stretch>
            <a:fillRect/>
          </a:stretch>
        </p:blipFill>
        <p:spPr>
          <a:xfrm>
            <a:off x="392314" y="2441070"/>
            <a:ext cx="3819646" cy="4278702"/>
          </a:xfrm>
          <a:prstGeom prst="rect">
            <a:avLst/>
          </a:prstGeom>
        </p:spPr>
      </p:pic>
      <p:sp>
        <p:nvSpPr>
          <p:cNvPr id="12" name="TextBox 11"/>
          <p:cNvSpPr txBox="1"/>
          <p:nvPr/>
        </p:nvSpPr>
        <p:spPr>
          <a:xfrm>
            <a:off x="7646245" y="1301859"/>
            <a:ext cx="1462259" cy="830997"/>
          </a:xfrm>
          <a:prstGeom prst="rect">
            <a:avLst/>
          </a:prstGeom>
          <a:noFill/>
        </p:spPr>
        <p:txBody>
          <a:bodyPr wrap="none" rtlCol="0">
            <a:spAutoFit/>
          </a:bodyPr>
          <a:lstStyle/>
          <a:p>
            <a:pPr algn="r"/>
            <a:r>
              <a:rPr lang="en-GB" sz="2400" dirty="0" smtClean="0"/>
              <a:t>“2-scale”</a:t>
            </a:r>
          </a:p>
          <a:p>
            <a:pPr algn="r"/>
            <a:r>
              <a:rPr lang="en-GB" sz="2400" dirty="0" smtClean="0"/>
              <a:t>QCD </a:t>
            </a:r>
            <a:endParaRPr lang="en-GB" sz="2400" dirty="0"/>
          </a:p>
        </p:txBody>
      </p:sp>
    </p:spTree>
    <p:extLst>
      <p:ext uri="{BB962C8B-B14F-4D97-AF65-F5344CB8AC3E}">
        <p14:creationId xmlns:p14="http://schemas.microsoft.com/office/powerpoint/2010/main" val="39031321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40"/>
              <p:cNvSpPr>
                <a:spLocks noGrp="1" noChangeArrowheads="1"/>
              </p:cNvSpPr>
              <p:nvPr>
                <p:ph type="title"/>
              </p:nvPr>
            </p:nvSpPr>
            <p:spPr>
              <a:xfrm>
                <a:off x="1403649" y="72554"/>
                <a:ext cx="6264696" cy="692150"/>
              </a:xfrm>
            </p:spPr>
            <p:txBody>
              <a:bodyPr/>
              <a:lstStyle/>
              <a:p>
                <a:pPr eaLnBrk="1" hangingPunct="1">
                  <a:defRPr/>
                </a:pPr>
                <a:r>
                  <a:rPr lang="en-GB" dirty="0" smtClean="0">
                    <a:latin typeface="Comic Sans MS" pitchFamily="66" charset="0"/>
                  </a:rPr>
                  <a:t>Proton Mass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US" b="1" dirty="0" smtClean="0">
                    <a:solidFill>
                      <a:srgbClr val="FF0000"/>
                    </a:solidFill>
                  </a:rPr>
                  <a:t> </a:t>
                </a:r>
                <a:r>
                  <a:rPr lang="en-US" dirty="0" smtClean="0">
                    <a:solidFill>
                      <a:schemeClr val="accent2"/>
                    </a:solidFill>
                  </a:rPr>
                  <a:t>Inertia </a:t>
                </a:r>
                <a14:m>
                  <m:oMath xmlns:m="http://schemas.openxmlformats.org/officeDocument/2006/math">
                    <m:r>
                      <a:rPr lang="en-US" b="1" i="1" smtClean="0">
                        <a:solidFill>
                          <a:schemeClr val="accent2"/>
                        </a:solidFill>
                        <a:latin typeface="Cambria Math" panose="02040503050406030204" pitchFamily="18" charset="0"/>
                        <a:ea typeface="Cambria Math" panose="02040503050406030204" pitchFamily="18" charset="0"/>
                      </a:rPr>
                      <m:t>←</m:t>
                    </m:r>
                  </m:oMath>
                </a14:m>
                <a:r>
                  <a:rPr lang="en-US" dirty="0" smtClean="0">
                    <a:solidFill>
                      <a:schemeClr val="accent2"/>
                    </a:solidFill>
                  </a:rPr>
                  <a:t> Force</a:t>
                </a:r>
              </a:p>
            </p:txBody>
          </p:sp>
        </mc:Choice>
        <mc:Fallback xmlns="">
          <p:sp>
            <p:nvSpPr>
              <p:cNvPr id="4" name="Rectangle 40"/>
              <p:cNvSpPr>
                <a:spLocks noGrp="1" noRot="1" noChangeAspect="1" noMove="1" noResize="1" noEditPoints="1" noAdjustHandles="1" noChangeArrowheads="1" noChangeShapeType="1" noTextEdit="1"/>
              </p:cNvSpPr>
              <p:nvPr>
                <p:ph type="title"/>
              </p:nvPr>
            </p:nvSpPr>
            <p:spPr>
              <a:xfrm>
                <a:off x="1403649" y="72554"/>
                <a:ext cx="6264696" cy="692150"/>
              </a:xfrm>
              <a:blipFill>
                <a:blip r:embed="rId2"/>
                <a:stretch>
                  <a:fillRect l="-1119" t="-2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Box 117"/>
              <p:cNvSpPr txBox="1">
                <a:spLocks noChangeArrowheads="1"/>
              </p:cNvSpPr>
              <p:nvPr/>
            </p:nvSpPr>
            <p:spPr bwMode="auto">
              <a:xfrm>
                <a:off x="20638" y="692696"/>
                <a:ext cx="9015858"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smtClean="0">
                    <a:cs typeface="Times New Roman" panose="02020603050405020304" pitchFamily="18" charset="0"/>
                  </a:rPr>
                  <a:t>low </a:t>
                </a:r>
                <a14:m>
                  <m:oMath xmlns:m="http://schemas.openxmlformats.org/officeDocument/2006/math">
                    <m:sSub>
                      <m:sSubPr>
                        <m:ctrlPr>
                          <a:rPr lang="en-GB" sz="2800" b="1" i="1">
                            <a:latin typeface="Cambria Math" panose="02040503050406030204" pitchFamily="18" charset="0"/>
                          </a:rPr>
                        </m:ctrlPr>
                      </m:sSubPr>
                      <m:e>
                        <m:r>
                          <a:rPr lang="en-GB" sz="2800" b="1">
                            <a:latin typeface="Cambria Math" panose="02040503050406030204" pitchFamily="18" charset="0"/>
                          </a:rPr>
                          <m:t>𝒙</m:t>
                        </m:r>
                      </m:e>
                      <m:sub>
                        <m:r>
                          <a:rPr lang="en-GB" sz="2800" b="1" i="0">
                            <a:latin typeface="Cambria Math" panose="02040503050406030204" pitchFamily="18" charset="0"/>
                          </a:rPr>
                          <m:t>𝐁𝐣</m:t>
                        </m:r>
                      </m:sub>
                    </m:sSub>
                  </m:oMath>
                </a14:m>
                <a:r>
                  <a:rPr lang="en-GB" altLang="en-US" sz="2800" i="0" dirty="0" smtClean="0"/>
                  <a:t> proton </a:t>
                </a:r>
                <a14:m>
                  <m:oMath xmlns:m="http://schemas.openxmlformats.org/officeDocument/2006/math">
                    <m:r>
                      <a:rPr lang="en-GB" altLang="en-US" sz="2800" i="1" smtClean="0">
                        <a:latin typeface="Cambria Math" panose="02040503050406030204" pitchFamily="18" charset="0"/>
                        <a:ea typeface="Cambria Math" panose="02040503050406030204" pitchFamily="18" charset="0"/>
                      </a:rPr>
                      <m:t>≡</m:t>
                    </m:r>
                  </m:oMath>
                </a14:m>
                <a:r>
                  <a:rPr lang="en-GB" altLang="en-US" sz="2800" i="0" dirty="0" smtClean="0"/>
                  <a:t> gluons</a:t>
                </a:r>
              </a:p>
            </p:txBody>
          </p:sp>
        </mc:Choice>
        <mc:Fallback xmlns="">
          <p:sp>
            <p:nvSpPr>
              <p:cNvPr id="5" name="Text Box 117"/>
              <p:cNvSpPr txBox="1">
                <a:spLocks noRot="1" noChangeAspect="1" noMove="1" noResize="1" noEditPoints="1" noAdjustHandles="1" noChangeArrowheads="1" noChangeShapeType="1" noTextEdit="1"/>
              </p:cNvSpPr>
              <p:nvPr/>
            </p:nvSpPr>
            <p:spPr bwMode="auto">
              <a:xfrm>
                <a:off x="20638" y="692696"/>
                <a:ext cx="9015858" cy="707886"/>
              </a:xfrm>
              <a:prstGeom prst="rect">
                <a:avLst/>
              </a:prstGeom>
              <a:blipFill>
                <a:blip r:embed="rId3"/>
                <a:stretch>
                  <a:fillRect l="-1690" b="-232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Box 117"/>
              <p:cNvSpPr txBox="1">
                <a:spLocks noChangeArrowheads="1"/>
              </p:cNvSpPr>
              <p:nvPr/>
            </p:nvSpPr>
            <p:spPr bwMode="auto">
              <a:xfrm>
                <a:off x="92646" y="1124744"/>
                <a:ext cx="9015858"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smtClean="0">
                    <a:cs typeface="Times New Roman" panose="02020603050405020304" pitchFamily="18" charset="0"/>
                  </a:rPr>
                  <a:t>force on </a:t>
                </a:r>
                <a:r>
                  <a:rPr lang="en-GB" altLang="en-US" sz="2800" i="0" dirty="0" smtClean="0"/>
                  <a:t>proton </a:t>
                </a:r>
                <a14:m>
                  <m:oMath xmlns:m="http://schemas.openxmlformats.org/officeDocument/2006/math">
                    <m:r>
                      <a:rPr lang="en-GB" altLang="en-US" sz="2800" i="1" smtClean="0">
                        <a:latin typeface="Cambria Math" panose="02040503050406030204" pitchFamily="18" charset="0"/>
                        <a:ea typeface="Cambria Math" panose="02040503050406030204" pitchFamily="18" charset="0"/>
                      </a:rPr>
                      <m:t>≡</m:t>
                    </m:r>
                  </m:oMath>
                </a14:m>
                <a:r>
                  <a:rPr lang="en-GB" altLang="en-US" sz="2800" i="0" dirty="0" smtClean="0"/>
                  <a:t> force on gluons</a:t>
                </a:r>
                <a:r>
                  <a:rPr lang="en-GB" altLang="en-US" sz="2800" dirty="0">
                    <a:ea typeface="Cambria Math" panose="02040503050406030204" pitchFamily="18" charset="0"/>
                  </a:rPr>
                  <a:t> </a:t>
                </a:r>
                <a14:m>
                  <m:oMath xmlns:m="http://schemas.openxmlformats.org/officeDocument/2006/math">
                    <m:r>
                      <a:rPr lang="en-GB" altLang="en-US" sz="2800">
                        <a:latin typeface="Cambria Math" panose="02040503050406030204" pitchFamily="18" charset="0"/>
                        <a:ea typeface="Cambria Math" panose="02040503050406030204" pitchFamily="18" charset="0"/>
                      </a:rPr>
                      <m:t>≡</m:t>
                    </m:r>
                  </m:oMath>
                </a14:m>
                <a:r>
                  <a:rPr lang="en-GB" altLang="en-US" sz="2800" i="0" dirty="0"/>
                  <a:t> </a:t>
                </a:r>
                <a:r>
                  <a:rPr lang="en-GB" altLang="en-US" sz="2800" i="0" dirty="0" smtClean="0"/>
                  <a:t>gluons </a:t>
                </a:r>
                <a:r>
                  <a:rPr lang="en-GB" altLang="en-US" sz="2800" b="1" i="0" dirty="0" smtClean="0">
                    <a:solidFill>
                      <a:srgbClr val="FF0000"/>
                    </a:solidFill>
                  </a:rPr>
                  <a:t>?</a:t>
                </a:r>
                <a:endParaRPr lang="en-GB" altLang="en-US" sz="2800" b="1" i="0" dirty="0">
                  <a:solidFill>
                    <a:srgbClr val="FF0000"/>
                  </a:solidFill>
                </a:endParaRPr>
              </a:p>
            </p:txBody>
          </p:sp>
        </mc:Choice>
        <mc:Fallback xmlns="">
          <p:sp>
            <p:nvSpPr>
              <p:cNvPr id="6" name="Text Box 117"/>
              <p:cNvSpPr txBox="1">
                <a:spLocks noRot="1" noChangeAspect="1" noMove="1" noResize="1" noEditPoints="1" noAdjustHandles="1" noChangeArrowheads="1" noChangeShapeType="1" noTextEdit="1"/>
              </p:cNvSpPr>
              <p:nvPr/>
            </p:nvSpPr>
            <p:spPr bwMode="auto">
              <a:xfrm>
                <a:off x="92646" y="1124744"/>
                <a:ext cx="9015858" cy="707886"/>
              </a:xfrm>
              <a:prstGeom prst="rect">
                <a:avLst/>
              </a:prstGeom>
              <a:blipFill>
                <a:blip r:embed="rId4"/>
                <a:stretch>
                  <a:fillRect l="-1690" b="-267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 Box 117"/>
              <p:cNvSpPr txBox="1">
                <a:spLocks noChangeArrowheads="1"/>
              </p:cNvSpPr>
              <p:nvPr/>
            </p:nvSpPr>
            <p:spPr bwMode="auto">
              <a:xfrm>
                <a:off x="92646" y="1616606"/>
                <a:ext cx="9015858"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smtClean="0">
                    <a:cs typeface="Times New Roman" panose="02020603050405020304" pitchFamily="18" charset="0"/>
                  </a:rPr>
                  <a:t>elastic </a:t>
                </a:r>
                <a:r>
                  <a:rPr lang="en-GB" altLang="en-US" sz="2800" i="0" dirty="0" smtClean="0"/>
                  <a:t>proton scattering </a:t>
                </a:r>
                <a14:m>
                  <m:oMath xmlns:m="http://schemas.openxmlformats.org/officeDocument/2006/math">
                    <m:r>
                      <a:rPr lang="en-GB" altLang="en-US" sz="2800" b="1" i="1" smtClean="0">
                        <a:latin typeface="Cambria Math" panose="02040503050406030204" pitchFamily="18" charset="0"/>
                        <a:ea typeface="Cambria Math" panose="02040503050406030204" pitchFamily="18" charset="0"/>
                      </a:rPr>
                      <m:t>𝒑𝒑</m:t>
                    </m:r>
                    <m:r>
                      <a:rPr lang="en-GB" altLang="en-US" sz="2800" b="1" i="1" smtClean="0">
                        <a:latin typeface="Cambria Math" panose="02040503050406030204" pitchFamily="18" charset="0"/>
                        <a:ea typeface="Cambria Math" panose="02040503050406030204" pitchFamily="18" charset="0"/>
                      </a:rPr>
                      <m:t>→</m:t>
                    </m:r>
                    <m:r>
                      <a:rPr lang="en-GB" altLang="en-US" sz="2800" b="1" i="1" smtClean="0">
                        <a:latin typeface="Cambria Math" panose="02040503050406030204" pitchFamily="18" charset="0"/>
                        <a:ea typeface="Cambria Math" panose="02040503050406030204" pitchFamily="18" charset="0"/>
                      </a:rPr>
                      <m:t>𝒑𝒑</m:t>
                    </m:r>
                    <m:r>
                      <a:rPr lang="en-GB" altLang="en-US" sz="2800">
                        <a:latin typeface="Cambria Math" panose="02040503050406030204" pitchFamily="18" charset="0"/>
                        <a:ea typeface="Cambria Math" panose="02040503050406030204" pitchFamily="18" charset="0"/>
                      </a:rPr>
                      <m:t>≡</m:t>
                    </m:r>
                  </m:oMath>
                </a14:m>
                <a:r>
                  <a:rPr lang="en-GB" altLang="en-US" sz="2800" i="0" dirty="0"/>
                  <a:t> </a:t>
                </a:r>
                <a:r>
                  <a:rPr lang="en-GB" altLang="en-US" sz="2800" i="0" dirty="0" smtClean="0"/>
                  <a:t>“diffraction”</a:t>
                </a:r>
                <a:endParaRPr lang="en-GB" altLang="en-US" sz="2800" b="1" i="0" dirty="0">
                  <a:solidFill>
                    <a:srgbClr val="FF0000"/>
                  </a:solidFill>
                </a:endParaRPr>
              </a:p>
            </p:txBody>
          </p:sp>
        </mc:Choice>
        <mc:Fallback xmlns="">
          <p:sp>
            <p:nvSpPr>
              <p:cNvPr id="7" name="Text Box 117"/>
              <p:cNvSpPr txBox="1">
                <a:spLocks noRot="1" noChangeAspect="1" noMove="1" noResize="1" noEditPoints="1" noAdjustHandles="1" noChangeArrowheads="1" noChangeShapeType="1" noTextEdit="1"/>
              </p:cNvSpPr>
              <p:nvPr/>
            </p:nvSpPr>
            <p:spPr bwMode="auto">
              <a:xfrm>
                <a:off x="92646" y="1616606"/>
                <a:ext cx="9015858" cy="707886"/>
              </a:xfrm>
              <a:prstGeom prst="rect">
                <a:avLst/>
              </a:prstGeom>
              <a:blipFill>
                <a:blip r:embed="rId5"/>
                <a:stretch>
                  <a:fillRect l="-1690" b="-267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 Box 117"/>
              <p:cNvSpPr txBox="1">
                <a:spLocks noChangeArrowheads="1"/>
              </p:cNvSpPr>
              <p:nvPr/>
            </p:nvSpPr>
            <p:spPr bwMode="auto">
              <a:xfrm>
                <a:off x="92646" y="2120662"/>
                <a:ext cx="9015858"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smtClean="0"/>
                  <a:t>proton interaction in </a:t>
                </a:r>
                <a14:m>
                  <m:oMath xmlns:m="http://schemas.openxmlformats.org/officeDocument/2006/math">
                    <m:r>
                      <a:rPr lang="en-GB" altLang="en-US" sz="2800" b="1" i="1" smtClean="0">
                        <a:latin typeface="Cambria Math" panose="02040503050406030204" pitchFamily="18" charset="0"/>
                        <a:ea typeface="Cambria Math" panose="02040503050406030204" pitchFamily="18" charset="0"/>
                      </a:rPr>
                      <m:t>𝒑𝒑</m:t>
                    </m:r>
                    <m:r>
                      <a:rPr lang="en-GB" altLang="en-US" sz="2800" b="1" i="1" smtClean="0">
                        <a:latin typeface="Cambria Math" panose="02040503050406030204" pitchFamily="18" charset="0"/>
                        <a:ea typeface="Cambria Math" panose="02040503050406030204" pitchFamily="18" charset="0"/>
                      </a:rPr>
                      <m:t>→</m:t>
                    </m:r>
                    <m:r>
                      <a:rPr lang="en-GB" altLang="en-US" sz="2800" b="1" i="1" smtClean="0">
                        <a:latin typeface="Cambria Math" panose="02040503050406030204" pitchFamily="18" charset="0"/>
                        <a:ea typeface="Cambria Math" panose="02040503050406030204" pitchFamily="18" charset="0"/>
                      </a:rPr>
                      <m:t>𝒑𝒑</m:t>
                    </m:r>
                    <m:r>
                      <a:rPr lang="en-GB" altLang="en-US" sz="2800">
                        <a:latin typeface="Cambria Math" panose="02040503050406030204" pitchFamily="18" charset="0"/>
                        <a:ea typeface="Cambria Math" panose="02040503050406030204" pitchFamily="18" charset="0"/>
                      </a:rPr>
                      <m:t>≡</m:t>
                    </m:r>
                  </m:oMath>
                </a14:m>
                <a:r>
                  <a:rPr lang="en-GB" altLang="en-US" sz="2800" b="1" i="0" dirty="0" smtClean="0">
                    <a:solidFill>
                      <a:srgbClr val="FF0000"/>
                    </a:solidFill>
                  </a:rPr>
                  <a:t> </a:t>
                </a:r>
                <a:r>
                  <a:rPr lang="en-GB" altLang="en-US" sz="2800" i="0" dirty="0" smtClean="0"/>
                  <a:t>colour singlet </a:t>
                </a:r>
                <a14:m>
                  <m:oMath xmlns:m="http://schemas.openxmlformats.org/officeDocument/2006/math">
                    <m:sSub>
                      <m:sSubPr>
                        <m:ctrlPr>
                          <a:rPr lang="en-GB" sz="2800" i="1">
                            <a:latin typeface="Cambria Math" panose="02040503050406030204" pitchFamily="18" charset="0"/>
                          </a:rPr>
                        </m:ctrlPr>
                      </m:sSubPr>
                      <m:e>
                        <m:r>
                          <a:rPr lang="en-GB" sz="2800">
                            <a:latin typeface="Cambria Math" panose="02040503050406030204" pitchFamily="18" charset="0"/>
                          </a:rPr>
                          <m:t>1</m:t>
                        </m:r>
                      </m:e>
                      <m:sub>
                        <m:r>
                          <m:rPr>
                            <m:sty m:val="p"/>
                          </m:rPr>
                          <a:rPr lang="en-GB" sz="2800" i="0">
                            <a:latin typeface="Cambria Math" panose="02040503050406030204" pitchFamily="18" charset="0"/>
                          </a:rPr>
                          <m:t>c</m:t>
                        </m:r>
                      </m:sub>
                    </m:sSub>
                  </m:oMath>
                </a14:m>
                <a:endParaRPr lang="en-GB" altLang="en-US" sz="2800" b="1" i="0" dirty="0">
                  <a:solidFill>
                    <a:srgbClr val="FF0000"/>
                  </a:solidFill>
                </a:endParaRPr>
              </a:p>
            </p:txBody>
          </p:sp>
        </mc:Choice>
        <mc:Fallback xmlns="">
          <p:sp>
            <p:nvSpPr>
              <p:cNvPr id="8" name="Text Box 117"/>
              <p:cNvSpPr txBox="1">
                <a:spLocks noRot="1" noChangeAspect="1" noMove="1" noResize="1" noEditPoints="1" noAdjustHandles="1" noChangeArrowheads="1" noChangeShapeType="1" noTextEdit="1"/>
              </p:cNvSpPr>
              <p:nvPr/>
            </p:nvSpPr>
            <p:spPr bwMode="auto">
              <a:xfrm>
                <a:off x="92646" y="2120662"/>
                <a:ext cx="9015858" cy="707886"/>
              </a:xfrm>
              <a:prstGeom prst="rect">
                <a:avLst/>
              </a:prstGeom>
              <a:blipFill>
                <a:blip r:embed="rId6"/>
                <a:stretch>
                  <a:fillRect l="-1690" b="-267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10" name="Picture 9"/>
          <p:cNvPicPr>
            <a:picLocks noChangeAspect="1"/>
          </p:cNvPicPr>
          <p:nvPr/>
        </p:nvPicPr>
        <p:blipFill>
          <a:blip r:embed="rId7"/>
          <a:stretch>
            <a:fillRect/>
          </a:stretch>
        </p:blipFill>
        <p:spPr>
          <a:xfrm>
            <a:off x="1862708" y="2908546"/>
            <a:ext cx="2781300" cy="171450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3275856" y="3412602"/>
                <a:ext cx="2544992" cy="58214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tx1"/>
                          </a:solidFill>
                          <a:latin typeface="Cambria Math" panose="02040503050406030204" pitchFamily="18" charset="0"/>
                        </a:rPr>
                        <m:t>𝑡</m:t>
                      </m:r>
                      <m:r>
                        <a:rPr lang="en-GB" sz="2400" b="0" i="1" smtClean="0">
                          <a:solidFill>
                            <a:schemeClr val="tx1"/>
                          </a:solidFill>
                          <a:latin typeface="Cambria Math" panose="02040503050406030204" pitchFamily="18" charset="0"/>
                        </a:rPr>
                        <m:t>=</m:t>
                      </m:r>
                      <m:sSup>
                        <m:sSupPr>
                          <m:ctrlPr>
                            <a:rPr lang="en-GB" sz="2400" i="1" smtClean="0">
                              <a:solidFill>
                                <a:schemeClr val="tx1"/>
                              </a:solidFill>
                              <a:latin typeface="Cambria Math" panose="02040503050406030204" pitchFamily="18" charset="0"/>
                            </a:rPr>
                          </m:ctrlPr>
                        </m:sSupPr>
                        <m:e>
                          <m:d>
                            <m:dPr>
                              <m:ctrlPr>
                                <a:rPr lang="en-GB" sz="2400" i="1" smtClean="0">
                                  <a:solidFill>
                                    <a:schemeClr val="tx1"/>
                                  </a:solidFill>
                                  <a:latin typeface="Cambria Math" panose="02040503050406030204" pitchFamily="18" charset="0"/>
                                </a:rPr>
                              </m:ctrlPr>
                            </m:dPr>
                            <m:e>
                              <m:sSub>
                                <m:sSubPr>
                                  <m:ctrlPr>
                                    <a:rPr lang="en-GB" sz="240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𝑝</m:t>
                                  </m:r>
                                </m:e>
                                <m:sub>
                                  <m:r>
                                    <a:rPr lang="en-GB" sz="2400" b="0" i="1" smtClean="0">
                                      <a:solidFill>
                                        <a:schemeClr val="tx1"/>
                                      </a:solidFill>
                                      <a:latin typeface="Cambria Math" panose="02040503050406030204" pitchFamily="18" charset="0"/>
                                    </a:rPr>
                                    <m:t>1,2</m:t>
                                  </m:r>
                                </m:sub>
                              </m:sSub>
                              <m:r>
                                <a:rPr lang="en-GB" sz="2400" b="0" i="1" smtClean="0">
                                  <a:solidFill>
                                    <a:schemeClr val="tx1"/>
                                  </a:solidFill>
                                  <a:latin typeface="Cambria Math" panose="02040503050406030204" pitchFamily="18" charset="0"/>
                                </a:rPr>
                                <m:t>−</m:t>
                              </m:r>
                              <m:sSub>
                                <m:sSubPr>
                                  <m:ctrlPr>
                                    <a:rPr lang="en-GB" sz="240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𝑝</m:t>
                                  </m:r>
                                </m:e>
                                <m:sub>
                                  <m:r>
                                    <a:rPr lang="en-GB" sz="2400" b="0" i="1" smtClean="0">
                                      <a:solidFill>
                                        <a:schemeClr val="tx1"/>
                                      </a:solidFill>
                                      <a:latin typeface="Cambria Math" panose="02040503050406030204" pitchFamily="18" charset="0"/>
                                    </a:rPr>
                                    <m:t>3,4</m:t>
                                  </m:r>
                                </m:sub>
                              </m:sSub>
                            </m:e>
                          </m:d>
                        </m:e>
                        <m:sup>
                          <m:r>
                            <a:rPr lang="en-GB" sz="2400" b="0" i="1" smtClean="0">
                              <a:solidFill>
                                <a:schemeClr val="tx1"/>
                              </a:solidFill>
                              <a:latin typeface="Cambria Math" panose="02040503050406030204" pitchFamily="18" charset="0"/>
                            </a:rPr>
                            <m:t>2</m:t>
                          </m:r>
                        </m:sup>
                      </m:sSup>
                    </m:oMath>
                  </m:oMathPara>
                </a14:m>
                <a:endParaRPr lang="en-GB"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275856" y="3412602"/>
                <a:ext cx="2544992" cy="582147"/>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8361" y="4568934"/>
                <a:ext cx="9762929" cy="1034899"/>
              </a:xfrm>
              <a:prstGeom prst="rect">
                <a:avLst/>
              </a:prstGeom>
            </p:spPr>
            <p:txBody>
              <a:bodyPr wrap="none">
                <a:spAutoFit/>
              </a:bodyPr>
              <a:lstStyle/>
              <a:p>
                <a14:m>
                  <m:oMath xmlns:m="http://schemas.openxmlformats.org/officeDocument/2006/math">
                    <m:f>
                      <m:fPr>
                        <m:ctrlPr>
                          <a:rPr lang="en-GB" sz="2800" i="1" dirty="0" smtClean="0">
                            <a:solidFill>
                              <a:schemeClr val="tx1"/>
                            </a:solidFill>
                            <a:latin typeface="Cambria Math" panose="02040503050406030204" pitchFamily="18" charset="0"/>
                          </a:rPr>
                        </m:ctrlPr>
                      </m:fPr>
                      <m:num>
                        <m:r>
                          <m:rPr>
                            <m:sty m:val="p"/>
                          </m:rPr>
                          <a:rPr lang="en-GB" sz="2800" dirty="0">
                            <a:solidFill>
                              <a:schemeClr val="tx1"/>
                            </a:solidFill>
                            <a:latin typeface="Cambria Math" panose="02040503050406030204" pitchFamily="18" charset="0"/>
                          </a:rPr>
                          <m:t>d</m:t>
                        </m:r>
                        <m:sSub>
                          <m:sSubPr>
                            <m:ctrlPr>
                              <a:rPr lang="el-GR" sz="2800" i="1" dirty="0" smtClean="0">
                                <a:solidFill>
                                  <a:schemeClr val="tx1"/>
                                </a:solidFill>
                                <a:latin typeface="Cambria Math" panose="02040503050406030204" pitchFamily="18" charset="0"/>
                                <a:ea typeface="Cambria Math" panose="02040503050406030204" pitchFamily="18" charset="0"/>
                              </a:rPr>
                            </m:ctrlPr>
                          </m:sSubPr>
                          <m:e>
                            <m:r>
                              <a:rPr lang="el-GR" sz="2800" i="1" dirty="0" smtClean="0">
                                <a:solidFill>
                                  <a:schemeClr val="tx1"/>
                                </a:solidFill>
                                <a:latin typeface="Cambria Math" panose="02040503050406030204" pitchFamily="18" charset="0"/>
                                <a:ea typeface="Cambria Math" panose="02040503050406030204" pitchFamily="18" charset="0"/>
                              </a:rPr>
                              <m:t>𝜎</m:t>
                            </m:r>
                          </m:e>
                          <m:sub>
                            <m:r>
                              <a:rPr lang="en-GB" sz="2800" i="1" dirty="0">
                                <a:solidFill>
                                  <a:schemeClr val="tx1"/>
                                </a:solidFill>
                                <a:latin typeface="Cambria Math" panose="02040503050406030204" pitchFamily="18" charset="0"/>
                                <a:ea typeface="Cambria Math" panose="02040503050406030204" pitchFamily="18" charset="0"/>
                              </a:rPr>
                              <m:t>𝑝𝑝</m:t>
                            </m:r>
                            <m:r>
                              <a:rPr lang="en-GB" sz="2800" i="1" dirty="0">
                                <a:solidFill>
                                  <a:schemeClr val="tx1"/>
                                </a:solidFill>
                                <a:latin typeface="Cambria Math" panose="02040503050406030204" pitchFamily="18" charset="0"/>
                                <a:ea typeface="Cambria Math" panose="02040503050406030204" pitchFamily="18" charset="0"/>
                              </a:rPr>
                              <m:t>→</m:t>
                            </m:r>
                            <m:r>
                              <a:rPr lang="en-GB" sz="2800" i="1" dirty="0">
                                <a:solidFill>
                                  <a:schemeClr val="tx1"/>
                                </a:solidFill>
                                <a:latin typeface="Cambria Math" panose="02040503050406030204" pitchFamily="18" charset="0"/>
                                <a:ea typeface="Cambria Math" panose="02040503050406030204" pitchFamily="18" charset="0"/>
                              </a:rPr>
                              <m:t>𝑝𝑝</m:t>
                            </m:r>
                          </m:sub>
                        </m:sSub>
                      </m:num>
                      <m:den>
                        <m:r>
                          <m:rPr>
                            <m:sty m:val="p"/>
                          </m:rPr>
                          <a:rPr lang="en-GB" sz="2800" dirty="0">
                            <a:solidFill>
                              <a:schemeClr val="tx1"/>
                            </a:solidFill>
                            <a:latin typeface="Cambria Math" panose="02040503050406030204" pitchFamily="18" charset="0"/>
                          </a:rPr>
                          <m:t>dt</m:t>
                        </m:r>
                      </m:den>
                    </m:f>
                    <m:r>
                      <a:rPr lang="en-GB" sz="2800" b="0" i="1" dirty="0" smtClean="0">
                        <a:solidFill>
                          <a:schemeClr val="tx1"/>
                        </a:solidFill>
                        <a:latin typeface="Cambria Math" panose="02040503050406030204" pitchFamily="18" charset="0"/>
                        <a:ea typeface="Cambria Math" panose="02040503050406030204" pitchFamily="18" charset="0"/>
                      </a:rPr>
                      <m:t>=</m:t>
                    </m:r>
                    <m:sSup>
                      <m:sSupPr>
                        <m:ctrlPr>
                          <a:rPr lang="en-GB" sz="2800" i="1" dirty="0" smtClean="0">
                            <a:solidFill>
                              <a:schemeClr val="tx1"/>
                            </a:solidFill>
                            <a:latin typeface="Cambria Math" panose="02040503050406030204" pitchFamily="18" charset="0"/>
                            <a:ea typeface="Cambria Math" panose="02040503050406030204" pitchFamily="18" charset="0"/>
                          </a:rPr>
                        </m:ctrlPr>
                      </m:sSupPr>
                      <m:e>
                        <m:d>
                          <m:dPr>
                            <m:ctrlPr>
                              <a:rPr lang="en-GB" sz="2800" i="1" dirty="0">
                                <a:solidFill>
                                  <a:schemeClr val="tx1"/>
                                </a:solidFill>
                                <a:latin typeface="Cambria Math" panose="02040503050406030204" pitchFamily="18" charset="0"/>
                                <a:ea typeface="Cambria Math" panose="02040503050406030204" pitchFamily="18" charset="0"/>
                              </a:rPr>
                            </m:ctrlPr>
                          </m:dPr>
                          <m:e>
                            <m:f>
                              <m:fPr>
                                <m:ctrlPr>
                                  <a:rPr lang="en-GB" sz="2800" i="1" dirty="0">
                                    <a:solidFill>
                                      <a:schemeClr val="tx1"/>
                                    </a:solidFill>
                                    <a:latin typeface="Cambria Math" panose="02040503050406030204" pitchFamily="18" charset="0"/>
                                    <a:ea typeface="Cambria Math" panose="02040503050406030204" pitchFamily="18" charset="0"/>
                                  </a:rPr>
                                </m:ctrlPr>
                              </m:fPr>
                              <m:num>
                                <m:r>
                                  <a:rPr lang="en-GB" sz="2800" b="0" i="1" dirty="0" smtClean="0">
                                    <a:solidFill>
                                      <a:schemeClr val="tx1"/>
                                    </a:solidFill>
                                    <a:latin typeface="Cambria Math" panose="02040503050406030204" pitchFamily="18" charset="0"/>
                                    <a:ea typeface="Cambria Math" panose="02040503050406030204" pitchFamily="18" charset="0"/>
                                  </a:rPr>
                                  <m:t>1</m:t>
                                </m:r>
                              </m:num>
                              <m:den>
                                <m:sSub>
                                  <m:sSubPr>
                                    <m:ctrlPr>
                                      <a:rPr lang="en-GB" sz="2800" i="1">
                                        <a:solidFill>
                                          <a:schemeClr val="tx1"/>
                                        </a:solidFill>
                                        <a:latin typeface="Cambria Math" panose="02040503050406030204" pitchFamily="18" charset="0"/>
                                        <a:ea typeface="Cambria Math" panose="02040503050406030204" pitchFamily="18" charset="0"/>
                                      </a:rPr>
                                    </m:ctrlPr>
                                  </m:sSubPr>
                                  <m:e>
                                    <m:r>
                                      <a:rPr lang="en-GB" sz="2800" i="1">
                                        <a:solidFill>
                                          <a:schemeClr val="tx1"/>
                                        </a:solidFill>
                                        <a:latin typeface="Cambria Math" panose="02040503050406030204" pitchFamily="18" charset="0"/>
                                        <a:ea typeface="Cambria Math" panose="02040503050406030204" pitchFamily="18" charset="0"/>
                                      </a:rPr>
                                      <m:t>𝑥</m:t>
                                    </m:r>
                                  </m:e>
                                  <m:sub>
                                    <m:sSub>
                                      <m:sSubPr>
                                        <m:ctrlPr>
                                          <a:rPr lang="en-GB" sz="2800" i="1">
                                            <a:solidFill>
                                              <a:schemeClr val="tx1"/>
                                            </a:solidFill>
                                            <a:latin typeface="Cambria Math" panose="02040503050406030204" pitchFamily="18" charset="0"/>
                                          </a:rPr>
                                        </m:ctrlPr>
                                      </m:sSubPr>
                                      <m:e>
                                        <m:r>
                                          <a:rPr lang="en-GB" sz="2800" i="1">
                                            <a:solidFill>
                                              <a:schemeClr val="tx1"/>
                                            </a:solidFill>
                                            <a:latin typeface="Cambria Math" panose="02040503050406030204" pitchFamily="18" charset="0"/>
                                          </a:rPr>
                                          <m:t>1</m:t>
                                        </m:r>
                                      </m:e>
                                      <m:sub>
                                        <m:r>
                                          <m:rPr>
                                            <m:sty m:val="p"/>
                                          </m:rPr>
                                          <a:rPr lang="en-GB" sz="2800">
                                            <a:solidFill>
                                              <a:schemeClr val="tx1"/>
                                            </a:solidFill>
                                            <a:latin typeface="Cambria Math" panose="02040503050406030204" pitchFamily="18" charset="0"/>
                                          </a:rPr>
                                          <m:t>c</m:t>
                                        </m:r>
                                      </m:sub>
                                    </m:sSub>
                                  </m:sub>
                                </m:sSub>
                              </m:den>
                            </m:f>
                          </m:e>
                        </m:d>
                      </m:e>
                      <m:sup>
                        <m:r>
                          <a:rPr lang="en-GB" sz="2800" b="0" i="1" dirty="0" smtClean="0">
                            <a:solidFill>
                              <a:schemeClr val="tx1"/>
                            </a:solidFill>
                            <a:latin typeface="Cambria Math" panose="02040503050406030204" pitchFamily="18" charset="0"/>
                            <a:ea typeface="Cambria Math" panose="02040503050406030204" pitchFamily="18" charset="0"/>
                          </a:rPr>
                          <m:t>2</m:t>
                        </m:r>
                        <m:r>
                          <a:rPr lang="en-GB" sz="2800" b="0" i="1" dirty="0" smtClean="0">
                            <a:solidFill>
                              <a:schemeClr val="tx1"/>
                            </a:solidFill>
                            <a:latin typeface="Cambria Math" panose="02040503050406030204" pitchFamily="18" charset="0"/>
                            <a:ea typeface="Cambria Math" panose="02040503050406030204" pitchFamily="18" charset="0"/>
                          </a:rPr>
                          <m:t>𝛼</m:t>
                        </m:r>
                        <m:d>
                          <m:dPr>
                            <m:ctrlPr>
                              <a:rPr lang="en-GB" sz="2800" b="0" i="1" dirty="0" smtClean="0">
                                <a:solidFill>
                                  <a:schemeClr val="tx1"/>
                                </a:solidFill>
                                <a:latin typeface="Cambria Math" panose="02040503050406030204" pitchFamily="18" charset="0"/>
                                <a:ea typeface="Cambria Math" panose="02040503050406030204" pitchFamily="18" charset="0"/>
                              </a:rPr>
                            </m:ctrlPr>
                          </m:dPr>
                          <m:e>
                            <m:r>
                              <a:rPr lang="en-GB" sz="2800" b="0" i="1" dirty="0" smtClean="0">
                                <a:solidFill>
                                  <a:schemeClr val="tx1"/>
                                </a:solidFill>
                                <a:latin typeface="Cambria Math" panose="02040503050406030204" pitchFamily="18" charset="0"/>
                                <a:ea typeface="Cambria Math" panose="02040503050406030204" pitchFamily="18" charset="0"/>
                              </a:rPr>
                              <m:t>𝑡</m:t>
                            </m:r>
                          </m:e>
                        </m:d>
                        <m:r>
                          <a:rPr lang="en-GB" sz="2800" b="0" i="1" dirty="0" smtClean="0">
                            <a:solidFill>
                              <a:schemeClr val="tx1"/>
                            </a:solidFill>
                            <a:latin typeface="Cambria Math" panose="02040503050406030204" pitchFamily="18" charset="0"/>
                            <a:ea typeface="Cambria Math" panose="02040503050406030204" pitchFamily="18" charset="0"/>
                          </a:rPr>
                          <m:t>−2</m:t>
                        </m:r>
                      </m:sup>
                    </m:sSup>
                    <m:r>
                      <a:rPr lang="en-GB" sz="2800" b="0" i="1" dirty="0" smtClean="0">
                        <a:solidFill>
                          <a:schemeClr val="tx1"/>
                        </a:solidFill>
                        <a:latin typeface="Cambria Math" panose="02040503050406030204" pitchFamily="18" charset="0"/>
                        <a:ea typeface="Cambria Math" panose="02040503050406030204" pitchFamily="18" charset="0"/>
                      </a:rPr>
                      <m:t>𝑓</m:t>
                    </m:r>
                    <m:d>
                      <m:dPr>
                        <m:ctrlPr>
                          <a:rPr lang="en-GB" sz="2800" b="0" i="1" dirty="0" smtClean="0">
                            <a:solidFill>
                              <a:schemeClr val="tx1"/>
                            </a:solidFill>
                            <a:latin typeface="Cambria Math" panose="02040503050406030204" pitchFamily="18" charset="0"/>
                            <a:ea typeface="Cambria Math" panose="02040503050406030204" pitchFamily="18" charset="0"/>
                          </a:rPr>
                        </m:ctrlPr>
                      </m:dPr>
                      <m:e>
                        <m:r>
                          <a:rPr lang="en-GB" sz="2800" b="0" i="1" dirty="0" smtClean="0">
                            <a:solidFill>
                              <a:schemeClr val="tx1"/>
                            </a:solidFill>
                            <a:latin typeface="Cambria Math" panose="02040503050406030204" pitchFamily="18" charset="0"/>
                            <a:ea typeface="Cambria Math" panose="02040503050406030204" pitchFamily="18" charset="0"/>
                          </a:rPr>
                          <m:t>𝑠</m:t>
                        </m:r>
                        <m:r>
                          <a:rPr lang="en-GB" sz="2800" b="0" i="1" dirty="0" smtClean="0">
                            <a:solidFill>
                              <a:schemeClr val="tx1"/>
                            </a:solidFill>
                            <a:latin typeface="Cambria Math" panose="02040503050406030204" pitchFamily="18" charset="0"/>
                            <a:ea typeface="Cambria Math" panose="02040503050406030204" pitchFamily="18" charset="0"/>
                          </a:rPr>
                          <m:t>,</m:t>
                        </m:r>
                        <m:r>
                          <a:rPr lang="en-GB" sz="2800" b="0" i="1" dirty="0" smtClean="0">
                            <a:solidFill>
                              <a:schemeClr val="tx1"/>
                            </a:solidFill>
                            <a:latin typeface="Cambria Math" panose="02040503050406030204" pitchFamily="18" charset="0"/>
                            <a:ea typeface="Cambria Math" panose="02040503050406030204" pitchFamily="18" charset="0"/>
                          </a:rPr>
                          <m:t>𝑡</m:t>
                        </m:r>
                      </m:e>
                    </m:d>
                    <m:r>
                      <a:rPr lang="en-GB" sz="2800" b="0" i="1" dirty="0" smtClean="0">
                        <a:solidFill>
                          <a:schemeClr val="tx1"/>
                        </a:solidFill>
                        <a:latin typeface="Cambria Math" panose="02040503050406030204" pitchFamily="18" charset="0"/>
                        <a:ea typeface="Cambria Math" panose="02040503050406030204" pitchFamily="18" charset="0"/>
                      </a:rPr>
                      <m:t>+…</m:t>
                    </m:r>
                    <m:groupChr>
                      <m:groupChrPr>
                        <m:chr m:val="→"/>
                        <m:pos m:val="top"/>
                        <m:ctrlPr>
                          <a:rPr lang="en-GB" sz="2800" b="0" i="1" dirty="0" smtClean="0">
                            <a:solidFill>
                              <a:schemeClr val="tx1"/>
                            </a:solidFill>
                            <a:latin typeface="Cambria Math" panose="02040503050406030204" pitchFamily="18" charset="0"/>
                            <a:ea typeface="Cambria Math" panose="02040503050406030204" pitchFamily="18" charset="0"/>
                          </a:rPr>
                        </m:ctrlPr>
                      </m:groupChrPr>
                      <m:e>
                        <m:r>
                          <m:rPr>
                            <m:brk m:alnAt="1"/>
                          </m:rPr>
                          <a:rPr lang="en-GB" sz="2800" i="1" dirty="0">
                            <a:solidFill>
                              <a:schemeClr val="tx1"/>
                            </a:solidFill>
                            <a:latin typeface="Cambria Math" panose="02040503050406030204" pitchFamily="18" charset="0"/>
                            <a:ea typeface="Cambria Math" panose="02040503050406030204" pitchFamily="18" charset="0"/>
                          </a:rPr>
                          <m:t>𝑠</m:t>
                        </m:r>
                        <m:r>
                          <a:rPr lang="en-GB" sz="2800" i="1" dirty="0">
                            <a:solidFill>
                              <a:schemeClr val="tx1"/>
                            </a:solidFill>
                            <a:latin typeface="Cambria Math" panose="02040503050406030204" pitchFamily="18" charset="0"/>
                            <a:ea typeface="Cambria Math" panose="02040503050406030204" pitchFamily="18" charset="0"/>
                          </a:rPr>
                          <m:t>≫</m:t>
                        </m:r>
                        <m:sSubSup>
                          <m:sSubSupPr>
                            <m:ctrlPr>
                              <a:rPr lang="en-GB" sz="2800" i="1" dirty="0">
                                <a:solidFill>
                                  <a:schemeClr val="tx1"/>
                                </a:solidFill>
                                <a:latin typeface="Cambria Math" panose="02040503050406030204" pitchFamily="18" charset="0"/>
                                <a:ea typeface="Cambria Math" panose="02040503050406030204" pitchFamily="18" charset="0"/>
                              </a:rPr>
                            </m:ctrlPr>
                          </m:sSubSupPr>
                          <m:e>
                            <m:r>
                              <a:rPr lang="en-GB" sz="2800" i="1" dirty="0">
                                <a:solidFill>
                                  <a:schemeClr val="tx1"/>
                                </a:solidFill>
                                <a:latin typeface="Cambria Math" panose="02040503050406030204" pitchFamily="18" charset="0"/>
                                <a:ea typeface="Cambria Math" panose="02040503050406030204" pitchFamily="18" charset="0"/>
                              </a:rPr>
                              <m:t>𝑚</m:t>
                            </m:r>
                          </m:e>
                          <m:sub>
                            <m:r>
                              <a:rPr lang="en-GB" sz="2800" i="1" dirty="0">
                                <a:solidFill>
                                  <a:schemeClr val="tx1"/>
                                </a:solidFill>
                                <a:latin typeface="Cambria Math" panose="02040503050406030204" pitchFamily="18" charset="0"/>
                                <a:ea typeface="Cambria Math" panose="02040503050406030204" pitchFamily="18" charset="0"/>
                              </a:rPr>
                              <m:t>𝑝</m:t>
                            </m:r>
                          </m:sub>
                          <m:sup>
                            <m:r>
                              <a:rPr lang="en-GB" sz="2800" i="1" dirty="0">
                                <a:solidFill>
                                  <a:schemeClr val="tx1"/>
                                </a:solidFill>
                                <a:latin typeface="Cambria Math" panose="02040503050406030204" pitchFamily="18" charset="0"/>
                                <a:ea typeface="Cambria Math" panose="02040503050406030204" pitchFamily="18" charset="0"/>
                              </a:rPr>
                              <m:t>2</m:t>
                            </m:r>
                          </m:sup>
                        </m:sSubSup>
                        <m:r>
                          <a:rPr lang="en-GB" sz="2800" b="0" i="1" dirty="0" smtClean="0">
                            <a:solidFill>
                              <a:schemeClr val="tx1"/>
                            </a:solidFill>
                            <a:latin typeface="Cambria Math" panose="02040503050406030204" pitchFamily="18" charset="0"/>
                            <a:ea typeface="Cambria Math" panose="02040503050406030204" pitchFamily="18" charset="0"/>
                          </a:rPr>
                          <m:t>,</m:t>
                        </m:r>
                        <m:r>
                          <a:rPr lang="en-GB" sz="2800" b="0" i="1" dirty="0" smtClean="0">
                            <a:solidFill>
                              <a:schemeClr val="tx1"/>
                            </a:solidFill>
                            <a:latin typeface="Cambria Math" panose="02040503050406030204" pitchFamily="18" charset="0"/>
                            <a:ea typeface="Cambria Math" panose="02040503050406030204" pitchFamily="18" charset="0"/>
                          </a:rPr>
                          <m:t>𝑡</m:t>
                        </m:r>
                      </m:e>
                    </m:groupChr>
                    <m:sSup>
                      <m:sSupPr>
                        <m:ctrlPr>
                          <a:rPr lang="en-GB" sz="2800" i="1" dirty="0">
                            <a:solidFill>
                              <a:schemeClr val="tx1"/>
                            </a:solidFill>
                            <a:latin typeface="Cambria Math" panose="02040503050406030204" pitchFamily="18" charset="0"/>
                            <a:ea typeface="Cambria Math" panose="02040503050406030204" pitchFamily="18" charset="0"/>
                          </a:rPr>
                        </m:ctrlPr>
                      </m:sSupPr>
                      <m:e>
                        <m:r>
                          <a:rPr lang="en-GB" sz="2800" i="1" dirty="0" smtClean="0">
                            <a:solidFill>
                              <a:schemeClr val="tx1"/>
                            </a:solidFill>
                            <a:latin typeface="Cambria Math" panose="02040503050406030204" pitchFamily="18" charset="0"/>
                            <a:ea typeface="Cambria Math" panose="02040503050406030204" pitchFamily="18" charset="0"/>
                          </a:rPr>
                          <m:t>∝</m:t>
                        </m:r>
                        <m:d>
                          <m:dPr>
                            <m:ctrlPr>
                              <a:rPr lang="en-GB" sz="2800" i="1" dirty="0">
                                <a:solidFill>
                                  <a:schemeClr val="tx1"/>
                                </a:solidFill>
                                <a:latin typeface="Cambria Math" panose="02040503050406030204" pitchFamily="18" charset="0"/>
                                <a:ea typeface="Cambria Math" panose="02040503050406030204" pitchFamily="18" charset="0"/>
                              </a:rPr>
                            </m:ctrlPr>
                          </m:dPr>
                          <m:e>
                            <m:f>
                              <m:fPr>
                                <m:ctrlPr>
                                  <a:rPr lang="en-GB" sz="2800" i="1" dirty="0">
                                    <a:solidFill>
                                      <a:schemeClr val="tx1"/>
                                    </a:solidFill>
                                    <a:latin typeface="Cambria Math" panose="02040503050406030204" pitchFamily="18" charset="0"/>
                                    <a:ea typeface="Cambria Math" panose="02040503050406030204" pitchFamily="18" charset="0"/>
                                  </a:rPr>
                                </m:ctrlPr>
                              </m:fPr>
                              <m:num>
                                <m:r>
                                  <a:rPr lang="en-GB" sz="2800" i="1" dirty="0">
                                    <a:solidFill>
                                      <a:schemeClr val="tx1"/>
                                    </a:solidFill>
                                    <a:latin typeface="Cambria Math" panose="02040503050406030204" pitchFamily="18" charset="0"/>
                                    <a:ea typeface="Cambria Math" panose="02040503050406030204" pitchFamily="18" charset="0"/>
                                  </a:rPr>
                                  <m:t>𝑠</m:t>
                                </m:r>
                              </m:num>
                              <m:den>
                                <m:r>
                                  <a:rPr lang="en-GB" sz="2800" i="1" dirty="0">
                                    <a:solidFill>
                                      <a:schemeClr val="tx1"/>
                                    </a:solidFill>
                                    <a:latin typeface="Cambria Math" panose="02040503050406030204" pitchFamily="18" charset="0"/>
                                    <a:ea typeface="Cambria Math" panose="02040503050406030204" pitchFamily="18" charset="0"/>
                                  </a:rPr>
                                  <m:t>−</m:t>
                                </m:r>
                                <m:r>
                                  <a:rPr lang="en-GB" sz="2800" i="1" dirty="0">
                                    <a:solidFill>
                                      <a:schemeClr val="tx1"/>
                                    </a:solidFill>
                                    <a:latin typeface="Cambria Math" panose="02040503050406030204" pitchFamily="18" charset="0"/>
                                    <a:ea typeface="Cambria Math" panose="02040503050406030204" pitchFamily="18" charset="0"/>
                                  </a:rPr>
                                  <m:t>𝑡</m:t>
                                </m:r>
                              </m:den>
                            </m:f>
                          </m:e>
                        </m:d>
                      </m:e>
                      <m:sup>
                        <m:r>
                          <a:rPr lang="en-GB" sz="2800" i="1" dirty="0">
                            <a:solidFill>
                              <a:schemeClr val="tx1"/>
                            </a:solidFill>
                            <a:latin typeface="Cambria Math" panose="02040503050406030204" pitchFamily="18" charset="0"/>
                            <a:ea typeface="Cambria Math" panose="02040503050406030204" pitchFamily="18" charset="0"/>
                          </a:rPr>
                          <m:t>2</m:t>
                        </m:r>
                        <m:r>
                          <a:rPr lang="en-GB" sz="2800" i="1" dirty="0">
                            <a:solidFill>
                              <a:schemeClr val="tx1"/>
                            </a:solidFill>
                            <a:latin typeface="Cambria Math" panose="02040503050406030204" pitchFamily="18" charset="0"/>
                            <a:ea typeface="Cambria Math" panose="02040503050406030204" pitchFamily="18" charset="0"/>
                          </a:rPr>
                          <m:t>𝛼</m:t>
                        </m:r>
                        <m:d>
                          <m:dPr>
                            <m:ctrlPr>
                              <a:rPr lang="en-GB" sz="2800" i="1" dirty="0">
                                <a:solidFill>
                                  <a:schemeClr val="tx1"/>
                                </a:solidFill>
                                <a:latin typeface="Cambria Math" panose="02040503050406030204" pitchFamily="18" charset="0"/>
                                <a:ea typeface="Cambria Math" panose="02040503050406030204" pitchFamily="18" charset="0"/>
                              </a:rPr>
                            </m:ctrlPr>
                          </m:dPr>
                          <m:e>
                            <m:r>
                              <a:rPr lang="en-GB" sz="2800" i="1" dirty="0">
                                <a:solidFill>
                                  <a:schemeClr val="tx1"/>
                                </a:solidFill>
                                <a:latin typeface="Cambria Math" panose="02040503050406030204" pitchFamily="18" charset="0"/>
                                <a:ea typeface="Cambria Math" panose="02040503050406030204" pitchFamily="18" charset="0"/>
                              </a:rPr>
                              <m:t>𝑡</m:t>
                            </m:r>
                          </m:e>
                        </m:d>
                        <m:r>
                          <a:rPr lang="en-GB" sz="2800" i="1" dirty="0">
                            <a:solidFill>
                              <a:schemeClr val="tx1"/>
                            </a:solidFill>
                            <a:latin typeface="Cambria Math" panose="02040503050406030204" pitchFamily="18" charset="0"/>
                            <a:ea typeface="Cambria Math" panose="02040503050406030204" pitchFamily="18" charset="0"/>
                          </a:rPr>
                          <m:t>−2</m:t>
                        </m:r>
                      </m:sup>
                    </m:sSup>
                    <m:sSup>
                      <m:sSupPr>
                        <m:ctrlPr>
                          <a:rPr lang="en-GB" sz="2800" i="1" dirty="0" smtClean="0">
                            <a:solidFill>
                              <a:schemeClr val="tx1"/>
                            </a:solidFill>
                            <a:latin typeface="Cambria Math" panose="02040503050406030204" pitchFamily="18" charset="0"/>
                            <a:ea typeface="Cambria Math" panose="02040503050406030204" pitchFamily="18" charset="0"/>
                          </a:rPr>
                        </m:ctrlPr>
                      </m:sSupPr>
                      <m:e>
                        <m:r>
                          <m:rPr>
                            <m:sty m:val="p"/>
                          </m:rPr>
                          <a:rPr lang="en-GB" sz="2800" b="0" i="0" dirty="0" smtClean="0">
                            <a:solidFill>
                              <a:schemeClr val="tx1"/>
                            </a:solidFill>
                            <a:latin typeface="Cambria Math" panose="02040503050406030204" pitchFamily="18" charset="0"/>
                            <a:ea typeface="Cambria Math" panose="02040503050406030204" pitchFamily="18" charset="0"/>
                          </a:rPr>
                          <m:t>e</m:t>
                        </m:r>
                      </m:e>
                      <m:sup>
                        <m:r>
                          <a:rPr lang="en-GB" sz="2800" b="0" i="1" dirty="0" smtClean="0">
                            <a:solidFill>
                              <a:schemeClr val="tx1"/>
                            </a:solidFill>
                            <a:latin typeface="Cambria Math" panose="02040503050406030204" pitchFamily="18" charset="0"/>
                            <a:ea typeface="Cambria Math" panose="02040503050406030204" pitchFamily="18" charset="0"/>
                          </a:rPr>
                          <m:t>𝑏</m:t>
                        </m:r>
                        <m:d>
                          <m:dPr>
                            <m:ctrlPr>
                              <a:rPr lang="en-GB" sz="2800" b="0" i="1" dirty="0" smtClean="0">
                                <a:solidFill>
                                  <a:schemeClr val="tx1"/>
                                </a:solidFill>
                                <a:latin typeface="Cambria Math" panose="02040503050406030204" pitchFamily="18" charset="0"/>
                                <a:ea typeface="Cambria Math" panose="02040503050406030204" pitchFamily="18" charset="0"/>
                              </a:rPr>
                            </m:ctrlPr>
                          </m:dPr>
                          <m:e>
                            <m:r>
                              <a:rPr lang="en-GB" sz="2800" b="0" i="1" dirty="0" smtClean="0">
                                <a:solidFill>
                                  <a:schemeClr val="tx1"/>
                                </a:solidFill>
                                <a:latin typeface="Cambria Math" panose="02040503050406030204" pitchFamily="18" charset="0"/>
                                <a:ea typeface="Cambria Math" panose="02040503050406030204" pitchFamily="18" charset="0"/>
                              </a:rPr>
                              <m:t>𝑠</m:t>
                            </m:r>
                          </m:e>
                        </m:d>
                        <m:r>
                          <a:rPr lang="en-GB" sz="2800" b="0" i="1" dirty="0" smtClean="0">
                            <a:solidFill>
                              <a:schemeClr val="tx1"/>
                            </a:solidFill>
                            <a:latin typeface="Cambria Math" panose="02040503050406030204" pitchFamily="18" charset="0"/>
                            <a:ea typeface="Cambria Math" panose="02040503050406030204" pitchFamily="18" charset="0"/>
                          </a:rPr>
                          <m:t>𝑡</m:t>
                        </m:r>
                      </m:sup>
                    </m:sSup>
                  </m:oMath>
                </a14:m>
                <a:r>
                  <a:rPr lang="en-GB" sz="2800" dirty="0" smtClean="0"/>
                  <a:t> </a:t>
                </a:r>
                <a:endParaRPr lang="en-GB" sz="2800" dirty="0"/>
              </a:p>
            </p:txBody>
          </p:sp>
        </mc:Choice>
        <mc:Fallback xmlns="">
          <p:sp>
            <p:nvSpPr>
              <p:cNvPr id="12" name="Rectangle 11"/>
              <p:cNvSpPr>
                <a:spLocks noRot="1" noChangeAspect="1" noMove="1" noResize="1" noEditPoints="1" noAdjustHandles="1" noChangeArrowheads="1" noChangeShapeType="1" noTextEdit="1"/>
              </p:cNvSpPr>
              <p:nvPr/>
            </p:nvSpPr>
            <p:spPr>
              <a:xfrm>
                <a:off x="-78361" y="4568934"/>
                <a:ext cx="9762929" cy="1034899"/>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35496" y="3537454"/>
                <a:ext cx="2190921"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tx1"/>
                          </a:solidFill>
                          <a:latin typeface="Cambria Math" panose="02040503050406030204" pitchFamily="18" charset="0"/>
                        </a:rPr>
                        <m:t>𝑠</m:t>
                      </m:r>
                      <m:r>
                        <a:rPr lang="en-GB" sz="2400" b="0" i="1" smtClean="0">
                          <a:solidFill>
                            <a:schemeClr val="tx1"/>
                          </a:solidFill>
                          <a:latin typeface="Cambria Math" panose="02040503050406030204" pitchFamily="18" charset="0"/>
                        </a:rPr>
                        <m:t>=</m:t>
                      </m:r>
                      <m:sSup>
                        <m:sSupPr>
                          <m:ctrlPr>
                            <a:rPr lang="en-GB" sz="2400" i="1" smtClean="0">
                              <a:solidFill>
                                <a:schemeClr val="tx1"/>
                              </a:solidFill>
                              <a:latin typeface="Cambria Math" panose="02040503050406030204" pitchFamily="18" charset="0"/>
                            </a:rPr>
                          </m:ctrlPr>
                        </m:sSupPr>
                        <m:e>
                          <m:d>
                            <m:dPr>
                              <m:ctrlPr>
                                <a:rPr lang="en-GB" sz="2400" i="1" smtClean="0">
                                  <a:solidFill>
                                    <a:schemeClr val="tx1"/>
                                  </a:solidFill>
                                  <a:latin typeface="Cambria Math" panose="02040503050406030204" pitchFamily="18" charset="0"/>
                                </a:rPr>
                              </m:ctrlPr>
                            </m:dPr>
                            <m:e>
                              <m:sSub>
                                <m:sSubPr>
                                  <m:ctrlPr>
                                    <a:rPr lang="en-GB" sz="240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𝑝</m:t>
                                  </m:r>
                                </m:e>
                                <m:sub>
                                  <m:r>
                                    <a:rPr lang="en-GB" sz="2400" b="0" i="1" smtClean="0">
                                      <a:solidFill>
                                        <a:schemeClr val="tx1"/>
                                      </a:solidFill>
                                      <a:latin typeface="Cambria Math" panose="02040503050406030204" pitchFamily="18" charset="0"/>
                                    </a:rPr>
                                    <m:t>1</m:t>
                                  </m:r>
                                </m:sub>
                              </m:sSub>
                              <m:r>
                                <a:rPr lang="en-GB" sz="2400" b="0" i="1" smtClean="0">
                                  <a:solidFill>
                                    <a:schemeClr val="tx1"/>
                                  </a:solidFill>
                                  <a:latin typeface="Cambria Math" panose="02040503050406030204" pitchFamily="18" charset="0"/>
                                </a:rPr>
                                <m:t>+</m:t>
                              </m:r>
                              <m:sSub>
                                <m:sSubPr>
                                  <m:ctrlPr>
                                    <a:rPr lang="en-GB" sz="240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𝑝</m:t>
                                  </m:r>
                                </m:e>
                                <m:sub>
                                  <m:r>
                                    <a:rPr lang="en-GB" sz="2400" b="0" i="1" smtClean="0">
                                      <a:solidFill>
                                        <a:schemeClr val="tx1"/>
                                      </a:solidFill>
                                      <a:latin typeface="Cambria Math" panose="02040503050406030204" pitchFamily="18" charset="0"/>
                                    </a:rPr>
                                    <m:t>2</m:t>
                                  </m:r>
                                </m:sub>
                              </m:sSub>
                            </m:e>
                          </m:d>
                        </m:e>
                        <m:sup>
                          <m:r>
                            <a:rPr lang="en-GB" sz="2400" b="0" i="1" smtClean="0">
                              <a:solidFill>
                                <a:schemeClr val="tx1"/>
                              </a:solidFill>
                              <a:latin typeface="Cambria Math" panose="02040503050406030204" pitchFamily="18" charset="0"/>
                            </a:rPr>
                            <m:t>2</m:t>
                          </m:r>
                        </m:sup>
                      </m:sSup>
                    </m:oMath>
                  </m:oMathPara>
                </a14:m>
                <a:endParaRPr lang="en-GB"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35496" y="3537454"/>
                <a:ext cx="2190921" cy="461665"/>
              </a:xfrm>
              <a:prstGeom prst="rect">
                <a:avLst/>
              </a:prstGeom>
              <a:blipFill>
                <a:blip r:embed="rId10"/>
                <a:stretch>
                  <a:fillRect b="-118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555776" y="3537454"/>
                <a:ext cx="570926"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1</m:t>
                          </m:r>
                        </m:e>
                        <m:sub>
                          <m:r>
                            <m:rPr>
                              <m:sty m:val="p"/>
                            </m:rPr>
                            <a:rPr lang="en-GB" sz="2400" b="0" i="0" smtClean="0">
                              <a:solidFill>
                                <a:schemeClr val="tx1"/>
                              </a:solidFill>
                              <a:latin typeface="Cambria Math" panose="02040503050406030204" pitchFamily="18" charset="0"/>
                            </a:rPr>
                            <m:t>c</m:t>
                          </m:r>
                        </m:sub>
                      </m:sSub>
                    </m:oMath>
                  </m:oMathPara>
                </a14:m>
                <a:endParaRPr lang="en-GB"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2555776" y="3537454"/>
                <a:ext cx="570926" cy="461665"/>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6512" y="5577046"/>
                <a:ext cx="8653074" cy="584775"/>
              </a:xfrm>
              <a:prstGeom prst="rect">
                <a:avLst/>
              </a:prstGeom>
              <a:noFill/>
            </p:spPr>
            <p:txBody>
              <a:bodyPr wrap="none" rtlCol="0">
                <a:spAutoFit/>
              </a:bodyPr>
              <a:lstStyle/>
              <a:p>
                <a:r>
                  <a:rPr lang="en-GB" altLang="en-US" sz="3200" b="1" dirty="0" smtClean="0">
                    <a:solidFill>
                      <a:srgbClr val="FF3300"/>
                    </a:solidFill>
                    <a:cs typeface="Times New Roman" panose="02020603050405020304" pitchFamily="18" charset="0"/>
                  </a:rPr>
                  <a:t>●</a:t>
                </a:r>
                <a:r>
                  <a:rPr lang="en-GB" altLang="en-US" sz="2400" dirty="0">
                    <a:solidFill>
                      <a:srgbClr val="FF3300"/>
                    </a:solidFill>
                    <a:cs typeface="Times New Roman" panose="02020603050405020304" pitchFamily="18" charset="0"/>
                  </a:rPr>
                  <a:t> </a:t>
                </a:r>
                <a:r>
                  <a:rPr lang="en-GB" sz="2800" dirty="0" smtClean="0">
                    <a:solidFill>
                      <a:schemeClr val="tx1"/>
                    </a:solidFill>
                  </a:rPr>
                  <a:t>high energy </a:t>
                </a:r>
                <a14:m>
                  <m:oMath xmlns:m="http://schemas.openxmlformats.org/officeDocument/2006/math">
                    <m:r>
                      <m:rPr>
                        <m:brk m:alnAt="1"/>
                      </m:rPr>
                      <a:rPr lang="en-GB" sz="2800" i="1" dirty="0">
                        <a:solidFill>
                          <a:schemeClr val="tx1"/>
                        </a:solidFill>
                        <a:latin typeface="Cambria Math" panose="02040503050406030204" pitchFamily="18" charset="0"/>
                        <a:ea typeface="Cambria Math" panose="02040503050406030204" pitchFamily="18" charset="0"/>
                      </a:rPr>
                      <m:t>𝑠</m:t>
                    </m:r>
                    <m:r>
                      <a:rPr lang="en-GB" sz="2800" i="1" dirty="0">
                        <a:solidFill>
                          <a:schemeClr val="tx1"/>
                        </a:solidFill>
                        <a:latin typeface="Cambria Math" panose="02040503050406030204" pitchFamily="18" charset="0"/>
                        <a:ea typeface="Cambria Math" panose="02040503050406030204" pitchFamily="18" charset="0"/>
                      </a:rPr>
                      <m:t>≫</m:t>
                    </m:r>
                    <m:sSubSup>
                      <m:sSubSupPr>
                        <m:ctrlPr>
                          <a:rPr lang="en-GB" sz="2800" i="1" dirty="0">
                            <a:solidFill>
                              <a:schemeClr val="tx1"/>
                            </a:solidFill>
                            <a:latin typeface="Cambria Math" panose="02040503050406030204" pitchFamily="18" charset="0"/>
                            <a:ea typeface="Cambria Math" panose="02040503050406030204" pitchFamily="18" charset="0"/>
                          </a:rPr>
                        </m:ctrlPr>
                      </m:sSubSupPr>
                      <m:e>
                        <m:r>
                          <a:rPr lang="en-GB" sz="2800" i="1" dirty="0">
                            <a:solidFill>
                              <a:schemeClr val="tx1"/>
                            </a:solidFill>
                            <a:latin typeface="Cambria Math" panose="02040503050406030204" pitchFamily="18" charset="0"/>
                            <a:ea typeface="Cambria Math" panose="02040503050406030204" pitchFamily="18" charset="0"/>
                          </a:rPr>
                          <m:t>𝑚</m:t>
                        </m:r>
                      </m:e>
                      <m:sub>
                        <m:r>
                          <a:rPr lang="en-GB" sz="2800" i="1" dirty="0">
                            <a:solidFill>
                              <a:schemeClr val="tx1"/>
                            </a:solidFill>
                            <a:latin typeface="Cambria Math" panose="02040503050406030204" pitchFamily="18" charset="0"/>
                            <a:ea typeface="Cambria Math" panose="02040503050406030204" pitchFamily="18" charset="0"/>
                          </a:rPr>
                          <m:t>𝑝</m:t>
                        </m:r>
                      </m:sub>
                      <m:sup>
                        <m:r>
                          <a:rPr lang="en-GB" sz="2800" i="1" dirty="0">
                            <a:solidFill>
                              <a:schemeClr val="tx1"/>
                            </a:solidFill>
                            <a:latin typeface="Cambria Math" panose="02040503050406030204" pitchFamily="18" charset="0"/>
                            <a:ea typeface="Cambria Math" panose="02040503050406030204" pitchFamily="18" charset="0"/>
                          </a:rPr>
                          <m:t>2</m:t>
                        </m:r>
                      </m:sup>
                    </m:sSubSup>
                    <m:r>
                      <a:rPr lang="en-GB" sz="2800" b="0" i="0" dirty="0" smtClean="0">
                        <a:solidFill>
                          <a:schemeClr val="tx1"/>
                        </a:solidFill>
                        <a:latin typeface="Cambria Math" panose="02040503050406030204" pitchFamily="18" charset="0"/>
                        <a:ea typeface="Cambria Math" panose="02040503050406030204" pitchFamily="18" charset="0"/>
                      </a:rPr>
                      <m:t>,</m:t>
                    </m:r>
                    <m:r>
                      <a:rPr lang="en-GB" sz="2800" i="1" dirty="0">
                        <a:solidFill>
                          <a:schemeClr val="tx1"/>
                        </a:solidFill>
                        <a:latin typeface="Cambria Math" panose="02040503050406030204" pitchFamily="18" charset="0"/>
                        <a:ea typeface="Cambria Math" panose="02040503050406030204" pitchFamily="18" charset="0"/>
                      </a:rPr>
                      <m:t>−</m:t>
                    </m:r>
                    <m:r>
                      <a:rPr lang="en-GB" sz="2800" i="1" dirty="0">
                        <a:solidFill>
                          <a:schemeClr val="tx1"/>
                        </a:solidFill>
                        <a:latin typeface="Cambria Math" panose="02040503050406030204" pitchFamily="18" charset="0"/>
                        <a:ea typeface="Cambria Math" panose="02040503050406030204" pitchFamily="18" charset="0"/>
                      </a:rPr>
                      <m:t>𝑡</m:t>
                    </m:r>
                  </m:oMath>
                </a14:m>
                <a:r>
                  <a:rPr lang="en-GB" sz="2800" dirty="0"/>
                  <a:t> </a:t>
                </a:r>
                <a:r>
                  <a:rPr lang="en-GB" sz="2800" dirty="0" smtClean="0">
                    <a:solidFill>
                      <a:schemeClr val="tx1"/>
                    </a:solidFill>
                  </a:rPr>
                  <a:t>“Regge limit” (analyticity)</a:t>
                </a:r>
                <a:endParaRPr lang="en-GB" sz="2800"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6512" y="5577046"/>
                <a:ext cx="8653074" cy="584775"/>
              </a:xfrm>
              <a:prstGeom prst="rect">
                <a:avLst/>
              </a:prstGeom>
              <a:blipFill>
                <a:blip r:embed="rId12"/>
                <a:stretch>
                  <a:fillRect l="-1762" t="-17708" r="-564" b="-29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6512" y="6165304"/>
                <a:ext cx="8807604" cy="584775"/>
              </a:xfrm>
              <a:prstGeom prst="rect">
                <a:avLst/>
              </a:prstGeom>
              <a:noFill/>
            </p:spPr>
            <p:txBody>
              <a:bodyPr wrap="none" rtlCol="0">
                <a:spAutoFit/>
              </a:bodyPr>
              <a:lstStyle/>
              <a:p>
                <a:r>
                  <a:rPr lang="en-GB" altLang="en-US" sz="3200" b="1" dirty="0" smtClean="0">
                    <a:solidFill>
                      <a:srgbClr val="FF3300"/>
                    </a:solidFill>
                    <a:cs typeface="Times New Roman" panose="02020603050405020304" pitchFamily="18" charset="0"/>
                  </a:rPr>
                  <a:t>●</a:t>
                </a:r>
                <a:r>
                  <a:rPr lang="en-GB" altLang="en-US" sz="2400" dirty="0">
                    <a:solidFill>
                      <a:srgbClr val="FF3300"/>
                    </a:solidFill>
                    <a:cs typeface="Times New Roman" panose="02020603050405020304" pitchFamily="18" charset="0"/>
                  </a:rPr>
                  <a:t> </a:t>
                </a:r>
                <a:r>
                  <a:rPr lang="en-GB" altLang="en-US" sz="2400" dirty="0" smtClean="0">
                    <a:solidFill>
                      <a:srgbClr val="FF3300"/>
                    </a:solidFill>
                    <a:cs typeface="Times New Roman" panose="02020603050405020304" pitchFamily="18" charset="0"/>
                  </a:rPr>
                  <a:t>(</a:t>
                </a:r>
                <a:r>
                  <a:rPr lang="en-GB" sz="2800" dirty="0" smtClean="0">
                    <a:solidFill>
                      <a:schemeClr val="tx1"/>
                    </a:solidFill>
                  </a:rPr>
                  <a:t>unresolved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r>
                      <a:rPr lang="en-GB" sz="2800" b="0" i="1" smtClean="0">
                        <a:solidFill>
                          <a:schemeClr val="tx1"/>
                        </a:solidFill>
                        <a:latin typeface="Cambria Math" panose="02040503050406030204" pitchFamily="18" charset="0"/>
                        <a:ea typeface="Cambria Math" panose="02040503050406030204" pitchFamily="18" charset="0"/>
                      </a:rPr>
                      <m:t>1</m:t>
                    </m:r>
                  </m:oMath>
                </a14:m>
                <a:r>
                  <a:rPr lang="en-GB" sz="2800" dirty="0" smtClean="0">
                    <a:solidFill>
                      <a:schemeClr val="tx1"/>
                    </a:solidFill>
                  </a:rPr>
                  <a:t> fm) coherent inter-nucleon inter</a:t>
                </a:r>
                <a:r>
                  <a:rPr lang="en-GB" sz="2800" b="1" u="sng" baseline="30000" dirty="0" smtClean="0">
                    <a:solidFill>
                      <a:schemeClr val="tx1"/>
                    </a:solidFill>
                  </a:rPr>
                  <a:t>n</a:t>
                </a:r>
                <a:endParaRPr lang="en-GB" sz="2800" b="1" u="sng" dirty="0">
                  <a:solidFill>
                    <a:schemeClr val="tx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6512" y="6165304"/>
                <a:ext cx="8807604" cy="584775"/>
              </a:xfrm>
              <a:prstGeom prst="rect">
                <a:avLst/>
              </a:prstGeom>
              <a:blipFill>
                <a:blip r:embed="rId13"/>
                <a:stretch>
                  <a:fillRect l="-1730" t="-14583" b="-322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994635" y="3382658"/>
                <a:ext cx="2897845" cy="621196"/>
              </a:xfrm>
              <a:prstGeom prst="rect">
                <a:avLst/>
              </a:prstGeom>
              <a:solidFill>
                <a:schemeClr val="bg1"/>
              </a:solidFill>
            </p:spPr>
            <p:txBody>
              <a:bodyPr wrap="none" lIns="0" tIns="0" rIns="0" bIns="0" rtlCol="0">
                <a:spAutoFit/>
              </a:bodyPr>
              <a:lstStyle/>
              <a:p>
                <a14:m>
                  <m:oMath xmlns:m="http://schemas.openxmlformats.org/officeDocument/2006/math">
                    <m:sSub>
                      <m:sSubPr>
                        <m:ctrlPr>
                          <a:rPr lang="en-GB" sz="2400" b="0" i="1" smtClean="0">
                            <a:solidFill>
                              <a:schemeClr val="tx1"/>
                            </a:solidFill>
                            <a:latin typeface="Cambria Math" panose="02040503050406030204" pitchFamily="18" charset="0"/>
                            <a:ea typeface="Cambria Math" panose="02040503050406030204" pitchFamily="18" charset="0"/>
                          </a:rPr>
                        </m:ctrlPr>
                      </m:sSubPr>
                      <m:e>
                        <m:r>
                          <a:rPr lang="en-GB" sz="2400" b="0" i="1" smtClean="0">
                            <a:solidFill>
                              <a:schemeClr val="tx1"/>
                            </a:solidFill>
                            <a:latin typeface="Cambria Math" panose="02040503050406030204" pitchFamily="18" charset="0"/>
                            <a:ea typeface="Cambria Math" panose="02040503050406030204" pitchFamily="18" charset="0"/>
                          </a:rPr>
                          <m:t>𝑥</m:t>
                        </m:r>
                      </m:e>
                      <m:sub>
                        <m:sSub>
                          <m:sSubPr>
                            <m:ctrlPr>
                              <a:rPr lang="en-GB" sz="2400" i="1" smtClean="0">
                                <a:solidFill>
                                  <a:schemeClr val="tx1"/>
                                </a:solidFill>
                                <a:latin typeface="Cambria Math" panose="02040503050406030204" pitchFamily="18" charset="0"/>
                              </a:rPr>
                            </m:ctrlPr>
                          </m:sSubPr>
                          <m:e>
                            <m:r>
                              <a:rPr lang="en-GB" sz="2400" i="1">
                                <a:solidFill>
                                  <a:schemeClr val="tx1"/>
                                </a:solidFill>
                                <a:latin typeface="Cambria Math" panose="02040503050406030204" pitchFamily="18" charset="0"/>
                              </a:rPr>
                              <m:t>1</m:t>
                            </m:r>
                          </m:e>
                          <m:sub>
                            <m:r>
                              <m:rPr>
                                <m:sty m:val="p"/>
                              </m:rPr>
                              <a:rPr lang="en-GB" sz="2400">
                                <a:solidFill>
                                  <a:schemeClr val="tx1"/>
                                </a:solidFill>
                                <a:latin typeface="Cambria Math" panose="02040503050406030204" pitchFamily="18" charset="0"/>
                              </a:rPr>
                              <m:t>c</m:t>
                            </m:r>
                          </m:sub>
                        </m:sSub>
                      </m:sub>
                    </m:sSub>
                    <m:r>
                      <a:rPr lang="en-GB" sz="2400" b="0" i="1" smtClean="0">
                        <a:solidFill>
                          <a:schemeClr val="tx1"/>
                        </a:solidFill>
                        <a:latin typeface="Cambria Math" panose="02040503050406030204" pitchFamily="18" charset="0"/>
                        <a:ea typeface="Cambria Math" panose="02040503050406030204" pitchFamily="18" charset="0"/>
                      </a:rPr>
                      <m:t>=</m:t>
                    </m:r>
                    <m:f>
                      <m:fPr>
                        <m:ctrlPr>
                          <a:rPr lang="en-GB" sz="2400" b="0" i="1" smtClean="0">
                            <a:solidFill>
                              <a:schemeClr val="tx1"/>
                            </a:solidFill>
                            <a:latin typeface="Cambria Math" panose="02040503050406030204" pitchFamily="18" charset="0"/>
                            <a:ea typeface="Cambria Math" panose="02040503050406030204" pitchFamily="18" charset="0"/>
                          </a:rPr>
                        </m:ctrlPr>
                      </m:fPr>
                      <m:num>
                        <m:sSub>
                          <m:sSubPr>
                            <m:ctrlPr>
                              <a:rPr lang="en-GB" sz="2400" i="1">
                                <a:solidFill>
                                  <a:schemeClr val="tx1"/>
                                </a:solidFill>
                                <a:latin typeface="Cambria Math" panose="02040503050406030204" pitchFamily="18" charset="0"/>
                              </a:rPr>
                            </m:ctrlPr>
                          </m:sSubPr>
                          <m:e>
                            <m:r>
                              <a:rPr lang="en-GB" sz="2400" i="1">
                                <a:solidFill>
                                  <a:schemeClr val="tx1"/>
                                </a:solidFill>
                                <a:latin typeface="Cambria Math" panose="02040503050406030204" pitchFamily="18" charset="0"/>
                              </a:rPr>
                              <m:t>1</m:t>
                            </m:r>
                          </m:e>
                          <m:sub>
                            <m:r>
                              <m:rPr>
                                <m:sty m:val="p"/>
                              </m:rPr>
                              <a:rPr lang="en-GB" sz="2400">
                                <a:solidFill>
                                  <a:schemeClr val="tx1"/>
                                </a:solidFill>
                                <a:latin typeface="Cambria Math" panose="02040503050406030204" pitchFamily="18" charset="0"/>
                              </a:rPr>
                              <m:t>c</m:t>
                            </m:r>
                          </m:sub>
                        </m:sSub>
                        <m:r>
                          <a:rPr lang="en-GB" sz="2400" i="1" smtClean="0">
                            <a:solidFill>
                              <a:schemeClr val="tx1"/>
                            </a:solidFill>
                            <a:latin typeface="Cambria Math" panose="02040503050406030204" pitchFamily="18" charset="0"/>
                            <a:ea typeface="Cambria Math" panose="02040503050406030204" pitchFamily="18" charset="0"/>
                          </a:rPr>
                          <m:t>∙</m:t>
                        </m:r>
                        <m:sSub>
                          <m:sSubPr>
                            <m:ctrlPr>
                              <a:rPr lang="en-GB" sz="2400" i="1" smtClean="0">
                                <a:solidFill>
                                  <a:schemeClr val="tx1"/>
                                </a:solidFill>
                                <a:latin typeface="Cambria Math" panose="02040503050406030204" pitchFamily="18" charset="0"/>
                                <a:ea typeface="Cambria Math" panose="02040503050406030204" pitchFamily="18" charset="0"/>
                              </a:rPr>
                            </m:ctrlPr>
                          </m:sSubPr>
                          <m:e>
                            <m:r>
                              <a:rPr lang="en-GB" sz="2400" b="0" i="1" smtClean="0">
                                <a:solidFill>
                                  <a:schemeClr val="tx1"/>
                                </a:solidFill>
                                <a:latin typeface="Cambria Math" panose="02040503050406030204" pitchFamily="18" charset="0"/>
                                <a:ea typeface="Cambria Math" panose="02040503050406030204" pitchFamily="18" charset="0"/>
                              </a:rPr>
                              <m:t>𝑝</m:t>
                            </m:r>
                          </m:e>
                          <m:sub>
                            <m:r>
                              <a:rPr lang="en-GB" sz="2400" b="0" i="1" smtClean="0">
                                <a:solidFill>
                                  <a:schemeClr val="tx1"/>
                                </a:solidFill>
                                <a:latin typeface="Cambria Math" panose="02040503050406030204" pitchFamily="18" charset="0"/>
                                <a:ea typeface="Cambria Math" panose="02040503050406030204" pitchFamily="18" charset="0"/>
                              </a:rPr>
                              <m:t>1,2</m:t>
                            </m:r>
                          </m:sub>
                        </m:sSub>
                      </m:num>
                      <m:den>
                        <m:sSub>
                          <m:sSubPr>
                            <m:ctrlPr>
                              <a:rPr lang="en-GB" sz="2400" b="0" i="1" smtClean="0">
                                <a:solidFill>
                                  <a:schemeClr val="tx1"/>
                                </a:solidFill>
                                <a:latin typeface="Cambria Math" panose="02040503050406030204" pitchFamily="18" charset="0"/>
                                <a:ea typeface="Cambria Math" panose="02040503050406030204" pitchFamily="18" charset="0"/>
                              </a:rPr>
                            </m:ctrlPr>
                          </m:sSubPr>
                          <m:e>
                            <m:r>
                              <a:rPr lang="en-GB" sz="2400" b="0" i="1" smtClean="0">
                                <a:solidFill>
                                  <a:schemeClr val="tx1"/>
                                </a:solidFill>
                                <a:latin typeface="Cambria Math" panose="02040503050406030204" pitchFamily="18" charset="0"/>
                                <a:ea typeface="Cambria Math" panose="02040503050406030204" pitchFamily="18" charset="0"/>
                              </a:rPr>
                              <m:t>𝑝</m:t>
                            </m:r>
                          </m:e>
                          <m:sub>
                            <m:r>
                              <a:rPr lang="en-GB" sz="2400" b="0" i="1" smtClean="0">
                                <a:solidFill>
                                  <a:schemeClr val="tx1"/>
                                </a:solidFill>
                                <a:latin typeface="Cambria Math" panose="02040503050406030204" pitchFamily="18" charset="0"/>
                                <a:ea typeface="Cambria Math" panose="02040503050406030204" pitchFamily="18" charset="0"/>
                              </a:rPr>
                              <m:t>2,1</m:t>
                            </m:r>
                          </m:sub>
                        </m:sSub>
                        <m:r>
                          <a:rPr lang="en-GB" sz="2400" i="1">
                            <a:solidFill>
                              <a:schemeClr val="tx1"/>
                            </a:solidFill>
                            <a:latin typeface="Cambria Math" panose="02040503050406030204" pitchFamily="18" charset="0"/>
                            <a:ea typeface="Cambria Math" panose="02040503050406030204" pitchFamily="18" charset="0"/>
                          </a:rPr>
                          <m:t>∙</m:t>
                        </m:r>
                        <m:sSub>
                          <m:sSubPr>
                            <m:ctrlPr>
                              <a:rPr lang="en-GB" sz="2400" i="1">
                                <a:solidFill>
                                  <a:schemeClr val="tx1"/>
                                </a:solidFill>
                                <a:latin typeface="Cambria Math" panose="02040503050406030204" pitchFamily="18" charset="0"/>
                                <a:ea typeface="Cambria Math" panose="02040503050406030204" pitchFamily="18" charset="0"/>
                              </a:rPr>
                            </m:ctrlPr>
                          </m:sSubPr>
                          <m:e>
                            <m:r>
                              <a:rPr lang="en-GB" sz="2400" i="1">
                                <a:solidFill>
                                  <a:schemeClr val="tx1"/>
                                </a:solidFill>
                                <a:latin typeface="Cambria Math" panose="02040503050406030204" pitchFamily="18" charset="0"/>
                                <a:ea typeface="Cambria Math" panose="02040503050406030204" pitchFamily="18" charset="0"/>
                              </a:rPr>
                              <m:t>𝑝</m:t>
                            </m:r>
                          </m:e>
                          <m:sub>
                            <m:r>
                              <a:rPr lang="en-GB" sz="2400" b="0" i="1" smtClean="0">
                                <a:solidFill>
                                  <a:schemeClr val="tx1"/>
                                </a:solidFill>
                                <a:latin typeface="Cambria Math" panose="02040503050406030204" pitchFamily="18" charset="0"/>
                                <a:ea typeface="Cambria Math" panose="02040503050406030204" pitchFamily="18" charset="0"/>
                              </a:rPr>
                              <m:t>1,2</m:t>
                            </m:r>
                          </m:sub>
                        </m:sSub>
                      </m:den>
                    </m:f>
                    <m:r>
                      <a:rPr lang="en-GB" sz="2400" b="0" i="1" smtClean="0">
                        <a:solidFill>
                          <a:schemeClr val="tx1"/>
                        </a:solidFill>
                        <a:latin typeface="Cambria Math" panose="02040503050406030204" pitchFamily="18" charset="0"/>
                        <a:ea typeface="Cambria Math" panose="02040503050406030204" pitchFamily="18" charset="0"/>
                      </a:rPr>
                      <m:t>=</m:t>
                    </m:r>
                    <m:f>
                      <m:fPr>
                        <m:ctrlPr>
                          <a:rPr lang="en-GB" sz="2400" b="0" i="1" smtClean="0">
                            <a:solidFill>
                              <a:schemeClr val="tx1"/>
                            </a:solidFill>
                            <a:latin typeface="Cambria Math" panose="02040503050406030204" pitchFamily="18" charset="0"/>
                            <a:ea typeface="Cambria Math" panose="02040503050406030204" pitchFamily="18" charset="0"/>
                          </a:rPr>
                        </m:ctrlPr>
                      </m:fPr>
                      <m:num>
                        <m:r>
                          <a:rPr lang="en-GB" sz="2400" b="0" i="1" smtClean="0">
                            <a:solidFill>
                              <a:schemeClr val="tx1"/>
                            </a:solidFill>
                            <a:latin typeface="Cambria Math" panose="02040503050406030204" pitchFamily="18" charset="0"/>
                            <a:ea typeface="Cambria Math" panose="02040503050406030204" pitchFamily="18" charset="0"/>
                          </a:rPr>
                          <m:t>−</m:t>
                        </m:r>
                        <m:r>
                          <a:rPr lang="en-GB" sz="2400" b="0" i="1" smtClean="0">
                            <a:solidFill>
                              <a:schemeClr val="tx1"/>
                            </a:solidFill>
                            <a:latin typeface="Cambria Math" panose="02040503050406030204" pitchFamily="18" charset="0"/>
                            <a:ea typeface="Cambria Math" panose="02040503050406030204" pitchFamily="18" charset="0"/>
                          </a:rPr>
                          <m:t>𝑡</m:t>
                        </m:r>
                      </m:num>
                      <m:den>
                        <m:r>
                          <a:rPr lang="en-GB" sz="2400" b="0" i="1" smtClean="0">
                            <a:solidFill>
                              <a:schemeClr val="tx1"/>
                            </a:solidFill>
                            <a:latin typeface="Cambria Math" panose="02040503050406030204" pitchFamily="18" charset="0"/>
                            <a:ea typeface="Cambria Math" panose="02040503050406030204" pitchFamily="18" charset="0"/>
                          </a:rPr>
                          <m:t>𝑠</m:t>
                        </m:r>
                        <m:r>
                          <a:rPr lang="en-GB" sz="2400" b="0" i="1" smtClean="0">
                            <a:solidFill>
                              <a:schemeClr val="tx1"/>
                            </a:solidFill>
                            <a:latin typeface="Cambria Math" panose="02040503050406030204" pitchFamily="18" charset="0"/>
                            <a:ea typeface="Cambria Math" panose="02040503050406030204" pitchFamily="18" charset="0"/>
                          </a:rPr>
                          <m:t>−2</m:t>
                        </m:r>
                        <m:sSubSup>
                          <m:sSubSupPr>
                            <m:ctrlPr>
                              <a:rPr lang="en-GB" sz="2400" b="0" i="1" smtClean="0">
                                <a:solidFill>
                                  <a:schemeClr val="tx1"/>
                                </a:solidFill>
                                <a:latin typeface="Cambria Math" panose="02040503050406030204" pitchFamily="18" charset="0"/>
                                <a:ea typeface="Cambria Math" panose="02040503050406030204" pitchFamily="18" charset="0"/>
                              </a:rPr>
                            </m:ctrlPr>
                          </m:sSubSupPr>
                          <m:e>
                            <m:r>
                              <a:rPr lang="en-GB" sz="2400" b="0" i="1" smtClean="0">
                                <a:solidFill>
                                  <a:schemeClr val="tx1"/>
                                </a:solidFill>
                                <a:latin typeface="Cambria Math" panose="02040503050406030204" pitchFamily="18" charset="0"/>
                                <a:ea typeface="Cambria Math" panose="02040503050406030204" pitchFamily="18" charset="0"/>
                              </a:rPr>
                              <m:t>𝑚</m:t>
                            </m:r>
                          </m:e>
                          <m:sub>
                            <m:r>
                              <a:rPr lang="en-GB" sz="2400" b="0" i="1" smtClean="0">
                                <a:solidFill>
                                  <a:schemeClr val="tx1"/>
                                </a:solidFill>
                                <a:latin typeface="Cambria Math" panose="02040503050406030204" pitchFamily="18" charset="0"/>
                                <a:ea typeface="Cambria Math" panose="02040503050406030204" pitchFamily="18" charset="0"/>
                              </a:rPr>
                              <m:t>𝑝</m:t>
                            </m:r>
                          </m:sub>
                          <m:sup>
                            <m:r>
                              <a:rPr lang="en-GB" sz="2400" b="0" i="1" smtClean="0">
                                <a:solidFill>
                                  <a:schemeClr val="tx1"/>
                                </a:solidFill>
                                <a:latin typeface="Cambria Math" panose="02040503050406030204" pitchFamily="18" charset="0"/>
                                <a:ea typeface="Cambria Math" panose="02040503050406030204" pitchFamily="18" charset="0"/>
                              </a:rPr>
                              <m:t>2</m:t>
                            </m:r>
                          </m:sup>
                        </m:sSubSup>
                      </m:den>
                    </m:f>
                  </m:oMath>
                </a14:m>
                <a:r>
                  <a:rPr lang="en-GB" sz="2400" b="0" i="1" dirty="0" smtClean="0">
                    <a:solidFill>
                      <a:schemeClr val="tx1"/>
                    </a:solidFill>
                    <a:latin typeface="Cambria Math" panose="02040503050406030204" pitchFamily="18" charset="0"/>
                    <a:ea typeface="Cambria Math" panose="02040503050406030204" pitchFamily="18" charset="0"/>
                  </a:rPr>
                  <a:t> </a:t>
                </a:r>
              </a:p>
            </p:txBody>
          </p:sp>
        </mc:Choice>
        <mc:Fallback xmlns="">
          <p:sp>
            <p:nvSpPr>
              <p:cNvPr id="17" name="TextBox 16"/>
              <p:cNvSpPr txBox="1">
                <a:spLocks noRot="1" noChangeAspect="1" noMove="1" noResize="1" noEditPoints="1" noAdjustHandles="1" noChangeArrowheads="1" noChangeShapeType="1" noTextEdit="1"/>
              </p:cNvSpPr>
              <p:nvPr/>
            </p:nvSpPr>
            <p:spPr>
              <a:xfrm>
                <a:off x="5994635" y="3382658"/>
                <a:ext cx="2897845" cy="621196"/>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6017121" y="2924944"/>
                <a:ext cx="1579215" cy="461665"/>
              </a:xfrm>
              <a:prstGeom prst="rect">
                <a:avLst/>
              </a:prstGeom>
              <a:solidFill>
                <a:schemeClr val="bg1"/>
              </a:solidFill>
            </p:spPr>
            <p:txBody>
              <a:bodyPr wrap="none" rtlCol="0">
                <a:spAutoFit/>
              </a:bodyPr>
              <a:lstStyle/>
              <a:p>
                <a14:m>
                  <m:oMath xmlns:m="http://schemas.openxmlformats.org/officeDocument/2006/math">
                    <m:sSub>
                      <m:sSubPr>
                        <m:ctrlPr>
                          <a:rPr lang="en-GB" sz="2400" i="1">
                            <a:solidFill>
                              <a:schemeClr val="tx1"/>
                            </a:solidFill>
                            <a:latin typeface="Cambria Math" panose="02040503050406030204" pitchFamily="18" charset="0"/>
                          </a:rPr>
                        </m:ctrlPr>
                      </m:sSubPr>
                      <m:e>
                        <m:r>
                          <a:rPr lang="en-GB" sz="2400" i="1">
                            <a:solidFill>
                              <a:schemeClr val="tx1"/>
                            </a:solidFill>
                            <a:latin typeface="Cambria Math" panose="02040503050406030204" pitchFamily="18" charset="0"/>
                          </a:rPr>
                          <m:t>1</m:t>
                        </m:r>
                      </m:e>
                      <m:sub>
                        <m:r>
                          <m:rPr>
                            <m:sty m:val="p"/>
                          </m:rPr>
                          <a:rPr lang="en-GB" sz="2400">
                            <a:solidFill>
                              <a:schemeClr val="tx1"/>
                            </a:solidFill>
                            <a:latin typeface="Cambria Math" panose="02040503050406030204" pitchFamily="18" charset="0"/>
                          </a:rPr>
                          <m:t>c</m:t>
                        </m:r>
                      </m:sub>
                    </m:sSub>
                  </m:oMath>
                </a14:m>
                <a:r>
                  <a:rPr lang="en-GB" sz="2400" dirty="0" smtClean="0">
                    <a:solidFill>
                      <a:schemeClr val="tx1"/>
                    </a:solidFill>
                  </a:rPr>
                  <a:t>/proton</a:t>
                </a:r>
                <a:endParaRPr lang="en-GB" sz="2400" dirty="0">
                  <a:solidFill>
                    <a:schemeClr val="tx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017121" y="2924944"/>
                <a:ext cx="1579215" cy="461665"/>
              </a:xfrm>
              <a:prstGeom prst="rect">
                <a:avLst/>
              </a:prstGeom>
              <a:blipFill>
                <a:blip r:embed="rId15"/>
                <a:stretch>
                  <a:fillRect l="-772" t="-10526" r="-5405" b="-28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996505" y="4005064"/>
                <a:ext cx="2482859" cy="495328"/>
              </a:xfrm>
              <a:prstGeom prst="rect">
                <a:avLst/>
              </a:prstGeom>
              <a:solidFill>
                <a:schemeClr val="bg1"/>
              </a:solidFill>
            </p:spPr>
            <p:txBody>
              <a:bodyPr wrap="none" rtlCol="0">
                <a:spAutoFit/>
              </a:bodyPr>
              <a:lstStyle/>
              <a:p>
                <a:r>
                  <a:rPr lang="en-GB" sz="2400" dirty="0">
                    <a:solidFill>
                      <a:schemeClr val="tx1"/>
                    </a:solidFill>
                  </a:rPr>
                  <a:t>l</a:t>
                </a:r>
                <a:r>
                  <a:rPr lang="en-GB" sz="2400" dirty="0" smtClean="0">
                    <a:solidFill>
                      <a:schemeClr val="tx1"/>
                    </a:solidFill>
                  </a:rPr>
                  <a:t>ow </a:t>
                </a:r>
                <a14:m>
                  <m:oMath xmlns:m="http://schemas.openxmlformats.org/officeDocument/2006/math">
                    <m:sSub>
                      <m:sSubPr>
                        <m:ctrlPr>
                          <a:rPr lang="en-GB" sz="2400" i="1">
                            <a:solidFill>
                              <a:schemeClr val="tx1"/>
                            </a:solidFill>
                            <a:latin typeface="Cambria Math" panose="02040503050406030204" pitchFamily="18" charset="0"/>
                            <a:ea typeface="Cambria Math" panose="02040503050406030204" pitchFamily="18" charset="0"/>
                          </a:rPr>
                        </m:ctrlPr>
                      </m:sSubPr>
                      <m:e>
                        <m:r>
                          <a:rPr lang="en-GB" sz="2400" i="1">
                            <a:solidFill>
                              <a:schemeClr val="tx1"/>
                            </a:solidFill>
                            <a:latin typeface="Cambria Math" panose="02040503050406030204" pitchFamily="18" charset="0"/>
                            <a:ea typeface="Cambria Math" panose="02040503050406030204" pitchFamily="18" charset="0"/>
                          </a:rPr>
                          <m:t>𝑥</m:t>
                        </m:r>
                      </m:e>
                      <m:sub>
                        <m:sSub>
                          <m:sSubPr>
                            <m:ctrlPr>
                              <a:rPr lang="en-GB" sz="2400" i="1">
                                <a:solidFill>
                                  <a:schemeClr val="tx1"/>
                                </a:solidFill>
                                <a:latin typeface="Cambria Math" panose="02040503050406030204" pitchFamily="18" charset="0"/>
                              </a:rPr>
                            </m:ctrlPr>
                          </m:sSubPr>
                          <m:e>
                            <m:r>
                              <a:rPr lang="en-GB" sz="2400" i="1">
                                <a:solidFill>
                                  <a:schemeClr val="tx1"/>
                                </a:solidFill>
                                <a:latin typeface="Cambria Math" panose="02040503050406030204" pitchFamily="18" charset="0"/>
                              </a:rPr>
                              <m:t>1</m:t>
                            </m:r>
                          </m:e>
                          <m:sub>
                            <m:r>
                              <m:rPr>
                                <m:sty m:val="p"/>
                              </m:rPr>
                              <a:rPr lang="en-GB" sz="2400">
                                <a:solidFill>
                                  <a:schemeClr val="tx1"/>
                                </a:solidFill>
                                <a:latin typeface="Cambria Math" panose="02040503050406030204" pitchFamily="18" charset="0"/>
                              </a:rPr>
                              <m:t>c</m:t>
                            </m:r>
                          </m:sub>
                        </m:sSub>
                      </m:sub>
                    </m:sSub>
                    <m:r>
                      <a:rPr lang="en-GB" sz="2400" i="1" smtClean="0">
                        <a:solidFill>
                          <a:schemeClr val="tx1"/>
                        </a:solidFill>
                        <a:latin typeface="Cambria Math" panose="02040503050406030204" pitchFamily="18" charset="0"/>
                        <a:ea typeface="Cambria Math" panose="02040503050406030204" pitchFamily="18" charset="0"/>
                      </a:rPr>
                      <m:t>≡</m:t>
                    </m:r>
                  </m:oMath>
                </a14:m>
                <a:r>
                  <a:rPr lang="en-GB" sz="2400" dirty="0" smtClean="0">
                    <a:solidFill>
                      <a:schemeClr val="tx1"/>
                    </a:solidFill>
                  </a:rPr>
                  <a:t> high </a:t>
                </a:r>
                <a14:m>
                  <m:oMath xmlns:m="http://schemas.openxmlformats.org/officeDocument/2006/math">
                    <m:r>
                      <a:rPr lang="en-GB" sz="2400" b="0" i="1" smtClean="0">
                        <a:solidFill>
                          <a:schemeClr val="tx1"/>
                        </a:solidFill>
                        <a:latin typeface="Cambria Math" panose="02040503050406030204" pitchFamily="18" charset="0"/>
                      </a:rPr>
                      <m:t>𝑠</m:t>
                    </m:r>
                  </m:oMath>
                </a14:m>
                <a:r>
                  <a:rPr lang="en-GB" sz="2400" dirty="0" smtClean="0">
                    <a:solidFill>
                      <a:schemeClr val="tx1"/>
                    </a:solidFill>
                  </a:rPr>
                  <a:t> </a:t>
                </a:r>
                <a:endParaRPr lang="en-GB" sz="2400"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996505" y="4005064"/>
                <a:ext cx="2482859" cy="495328"/>
              </a:xfrm>
              <a:prstGeom prst="rect">
                <a:avLst/>
              </a:prstGeom>
              <a:blipFill>
                <a:blip r:embed="rId16"/>
                <a:stretch>
                  <a:fillRect l="-3931" t="-8642" b="-22222"/>
                </a:stretch>
              </a:blipFill>
            </p:spPr>
            <p:txBody>
              <a:bodyPr/>
              <a:lstStyle/>
              <a:p>
                <a:r>
                  <a:rPr lang="en-GB">
                    <a:noFill/>
                  </a:rPr>
                  <a:t> </a:t>
                </a:r>
              </a:p>
            </p:txBody>
          </p:sp>
        </mc:Fallback>
      </mc:AlternateContent>
      <p:sp>
        <p:nvSpPr>
          <p:cNvPr id="22" name="AutoShape 63"/>
          <p:cNvSpPr>
            <a:spLocks noChangeArrowheads="1"/>
          </p:cNvSpPr>
          <p:nvPr/>
        </p:nvSpPr>
        <p:spPr bwMode="auto">
          <a:xfrm flipV="1">
            <a:off x="164654" y="1260809"/>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p:spTree>
    <p:extLst>
      <p:ext uri="{BB962C8B-B14F-4D97-AF65-F5344CB8AC3E}">
        <p14:creationId xmlns:p14="http://schemas.microsoft.com/office/powerpoint/2010/main" val="1350361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5" name="TextBox 24"/>
              <p:cNvSpPr txBox="1"/>
              <p:nvPr/>
            </p:nvSpPr>
            <p:spPr>
              <a:xfrm>
                <a:off x="6644048" y="2176982"/>
                <a:ext cx="2032351" cy="747962"/>
              </a:xfrm>
              <a:prstGeom prst="rect">
                <a:avLst/>
              </a:prstGeom>
              <a:solidFill>
                <a:schemeClr val="bg1"/>
              </a:solidFill>
            </p:spPr>
            <p:txBody>
              <a:bodyPr wrap="none" lIns="0" tIns="0" rIns="0" bIns="0" rtlCol="0">
                <a:spAutoFit/>
              </a:bodyPr>
              <a:lstStyle/>
              <a:p>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𝛽</m:t>
                    </m:r>
                    <m:r>
                      <a:rPr lang="en-GB" sz="2800" b="0" i="1" smtClean="0">
                        <a:solidFill>
                          <a:schemeClr val="tx1"/>
                        </a:solidFill>
                        <a:latin typeface="Cambria Math" panose="02040503050406030204" pitchFamily="18" charset="0"/>
                        <a:ea typeface="Cambria Math" panose="02040503050406030204" pitchFamily="18" charset="0"/>
                      </a:rPr>
                      <m:t>=</m:t>
                    </m:r>
                    <m:f>
                      <m:fPr>
                        <m:ctrlPr>
                          <a:rPr lang="en-GB" sz="2800" b="0" i="1" smtClean="0">
                            <a:solidFill>
                              <a:schemeClr val="tx1"/>
                            </a:solidFill>
                            <a:latin typeface="Cambria Math" panose="02040503050406030204" pitchFamily="18" charset="0"/>
                            <a:ea typeface="Cambria Math" panose="02040503050406030204" pitchFamily="18" charset="0"/>
                          </a:rPr>
                        </m:ctrlPr>
                      </m:fPr>
                      <m:num>
                        <m:sSup>
                          <m:sSupPr>
                            <m:ctrlPr>
                              <a:rPr lang="en-GB" sz="2800" b="0" i="1" smtClean="0">
                                <a:solidFill>
                                  <a:schemeClr val="tx1"/>
                                </a:solidFill>
                                <a:latin typeface="Cambria Math" panose="02040503050406030204" pitchFamily="18" charset="0"/>
                                <a:ea typeface="Cambria Math" panose="02040503050406030204" pitchFamily="18" charset="0"/>
                              </a:rPr>
                            </m:ctrlPr>
                          </m:sSupPr>
                          <m:e>
                            <m:r>
                              <a:rPr lang="en-GB" sz="2800" b="0" i="1" smtClean="0">
                                <a:solidFill>
                                  <a:schemeClr val="tx1"/>
                                </a:solidFill>
                                <a:latin typeface="Cambria Math" panose="02040503050406030204" pitchFamily="18" charset="0"/>
                                <a:ea typeface="Cambria Math" panose="02040503050406030204" pitchFamily="18" charset="0"/>
                              </a:rPr>
                              <m:t>𝑄</m:t>
                            </m:r>
                          </m:e>
                          <m:sup>
                            <m:r>
                              <a:rPr lang="en-GB" sz="2800" b="0" i="1" smtClean="0">
                                <a:solidFill>
                                  <a:schemeClr val="tx1"/>
                                </a:solidFill>
                                <a:latin typeface="Cambria Math" panose="02040503050406030204" pitchFamily="18" charset="0"/>
                                <a:ea typeface="Cambria Math" panose="02040503050406030204" pitchFamily="18" charset="0"/>
                              </a:rPr>
                              <m:t>2</m:t>
                            </m:r>
                          </m:sup>
                        </m:sSup>
                      </m:num>
                      <m:den>
                        <m:sSup>
                          <m:sSupPr>
                            <m:ctrlPr>
                              <a:rPr lang="en-GB" sz="2800" i="1">
                                <a:solidFill>
                                  <a:schemeClr val="tx1"/>
                                </a:solidFill>
                                <a:latin typeface="Cambria Math" panose="02040503050406030204" pitchFamily="18" charset="0"/>
                                <a:ea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𝑄</m:t>
                            </m:r>
                          </m:e>
                          <m:sup>
                            <m:r>
                              <a:rPr lang="en-GB" sz="2800" i="1">
                                <a:solidFill>
                                  <a:schemeClr val="tx1"/>
                                </a:solidFill>
                                <a:latin typeface="Cambria Math" panose="02040503050406030204" pitchFamily="18" charset="0"/>
                                <a:ea typeface="Cambria Math" panose="02040503050406030204" pitchFamily="18" charset="0"/>
                              </a:rPr>
                              <m:t>2</m:t>
                            </m:r>
                          </m:sup>
                        </m:sSup>
                        <m:r>
                          <a:rPr lang="en-GB" sz="2800" b="0" i="1" smtClean="0">
                            <a:solidFill>
                              <a:schemeClr val="tx1"/>
                            </a:solidFill>
                            <a:latin typeface="Cambria Math" panose="02040503050406030204" pitchFamily="18" charset="0"/>
                            <a:ea typeface="Cambria Math" panose="02040503050406030204" pitchFamily="18" charset="0"/>
                          </a:rPr>
                          <m:t>+</m:t>
                        </m:r>
                        <m:sSubSup>
                          <m:sSubSupPr>
                            <m:ctrlPr>
                              <a:rPr lang="en-GB" sz="2800" b="0" i="1" smtClean="0">
                                <a:solidFill>
                                  <a:schemeClr val="tx1"/>
                                </a:solidFill>
                                <a:latin typeface="Cambria Math" panose="02040503050406030204" pitchFamily="18" charset="0"/>
                                <a:ea typeface="Cambria Math" panose="02040503050406030204" pitchFamily="18" charset="0"/>
                              </a:rPr>
                            </m:ctrlPr>
                          </m:sSubSupPr>
                          <m:e>
                            <m:r>
                              <a:rPr lang="en-GB" sz="2800" b="0" i="1" smtClean="0">
                                <a:solidFill>
                                  <a:schemeClr val="tx1"/>
                                </a:solidFill>
                                <a:latin typeface="Cambria Math" panose="02040503050406030204" pitchFamily="18" charset="0"/>
                                <a:ea typeface="Cambria Math" panose="02040503050406030204" pitchFamily="18" charset="0"/>
                              </a:rPr>
                              <m:t>𝑀</m:t>
                            </m:r>
                          </m:e>
                          <m:sub>
                            <m:r>
                              <a:rPr lang="en-GB" sz="2800" b="0" i="1" smtClean="0">
                                <a:solidFill>
                                  <a:schemeClr val="tx1"/>
                                </a:solidFill>
                                <a:latin typeface="Cambria Math" panose="02040503050406030204" pitchFamily="18" charset="0"/>
                                <a:ea typeface="Cambria Math" panose="02040503050406030204" pitchFamily="18" charset="0"/>
                              </a:rPr>
                              <m:t>𝑋</m:t>
                            </m:r>
                          </m:sub>
                          <m:sup>
                            <m:r>
                              <a:rPr lang="en-GB" sz="2800" b="0" i="1" smtClean="0">
                                <a:solidFill>
                                  <a:schemeClr val="tx1"/>
                                </a:solidFill>
                                <a:latin typeface="Cambria Math" panose="02040503050406030204" pitchFamily="18" charset="0"/>
                                <a:ea typeface="Cambria Math" panose="02040503050406030204" pitchFamily="18" charset="0"/>
                              </a:rPr>
                              <m:t>2</m:t>
                            </m:r>
                          </m:sup>
                        </m:sSubSup>
                        <m:r>
                          <a:rPr lang="en-GB" sz="2800" b="0" i="1" smtClean="0">
                            <a:solidFill>
                              <a:schemeClr val="tx1"/>
                            </a:solidFill>
                            <a:latin typeface="Cambria Math" panose="02040503050406030204" pitchFamily="18" charset="0"/>
                            <a:ea typeface="Cambria Math" panose="02040503050406030204" pitchFamily="18" charset="0"/>
                          </a:rPr>
                          <m:t>−</m:t>
                        </m:r>
                        <m:r>
                          <a:rPr lang="en-GB" sz="2800" b="0" i="1" smtClean="0">
                            <a:solidFill>
                              <a:schemeClr val="tx1"/>
                            </a:solidFill>
                            <a:latin typeface="Cambria Math" panose="02040503050406030204" pitchFamily="18" charset="0"/>
                            <a:ea typeface="Cambria Math" panose="02040503050406030204" pitchFamily="18" charset="0"/>
                          </a:rPr>
                          <m:t>𝑡</m:t>
                        </m:r>
                      </m:den>
                    </m:f>
                  </m:oMath>
                </a14:m>
                <a:r>
                  <a:rPr lang="en-GB" sz="2800" dirty="0" smtClean="0">
                    <a:solidFill>
                      <a:schemeClr val="tx1"/>
                    </a:solidFill>
                  </a:rPr>
                  <a:t> </a:t>
                </a:r>
                <a:endParaRPr lang="en-GB" sz="2800" dirty="0">
                  <a:solidFill>
                    <a:schemeClr val="tx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644048" y="2176982"/>
                <a:ext cx="2032351" cy="747962"/>
              </a:xfrm>
              <a:prstGeom prst="rect">
                <a:avLst/>
              </a:prstGeom>
              <a:blipFill>
                <a:blip r:embed="rId3"/>
                <a:stretch>
                  <a:fillRect/>
                </a:stretch>
              </a:blipFill>
            </p:spPr>
            <p:txBody>
              <a:bodyPr/>
              <a:lstStyle/>
              <a:p>
                <a:r>
                  <a:rPr lang="en-GB">
                    <a:noFill/>
                  </a:rPr>
                  <a:t> </a:t>
                </a:r>
              </a:p>
            </p:txBody>
          </p:sp>
        </mc:Fallback>
      </mc:AlternateContent>
      <p:sp>
        <p:nvSpPr>
          <p:cNvPr id="4" name="Rectangle 40"/>
          <p:cNvSpPr>
            <a:spLocks noGrp="1" noChangeArrowheads="1"/>
          </p:cNvSpPr>
          <p:nvPr>
            <p:ph type="title"/>
          </p:nvPr>
        </p:nvSpPr>
        <p:spPr>
          <a:xfrm>
            <a:off x="2123727" y="72554"/>
            <a:ext cx="4608513" cy="692150"/>
          </a:xfrm>
        </p:spPr>
        <p:txBody>
          <a:bodyPr/>
          <a:lstStyle/>
          <a:p>
            <a:pPr eaLnBrk="1" hangingPunct="1">
              <a:defRPr/>
            </a:pPr>
            <a:r>
              <a:rPr lang="en-GB" dirty="0" smtClean="0">
                <a:latin typeface="Comic Sans MS" pitchFamily="66" charset="0"/>
              </a:rPr>
              <a:t>Probe Proton </a:t>
            </a:r>
            <a:r>
              <a:rPr lang="en-US" dirty="0" smtClean="0">
                <a:solidFill>
                  <a:schemeClr val="accent2"/>
                </a:solidFill>
              </a:rPr>
              <a:t>Inertia</a:t>
            </a:r>
          </a:p>
        </p:txBody>
      </p:sp>
      <p:pic>
        <p:nvPicPr>
          <p:cNvPr id="5" name="Picture 4"/>
          <p:cNvPicPr>
            <a:picLocks noChangeAspect="1"/>
          </p:cNvPicPr>
          <p:nvPr/>
        </p:nvPicPr>
        <p:blipFill>
          <a:blip r:embed="rId4"/>
          <a:stretch>
            <a:fillRect/>
          </a:stretch>
        </p:blipFill>
        <p:spPr>
          <a:xfrm>
            <a:off x="523368" y="2122995"/>
            <a:ext cx="2735391" cy="2346055"/>
          </a:xfrm>
          <a:prstGeom prst="rect">
            <a:avLst/>
          </a:prstGeom>
        </p:spPr>
      </p:pic>
      <p:pic>
        <p:nvPicPr>
          <p:cNvPr id="7" name="Picture 6"/>
          <p:cNvPicPr>
            <a:picLocks noChangeAspect="1"/>
          </p:cNvPicPr>
          <p:nvPr/>
        </p:nvPicPr>
        <p:blipFill>
          <a:blip r:embed="rId5"/>
          <a:stretch>
            <a:fillRect/>
          </a:stretch>
        </p:blipFill>
        <p:spPr>
          <a:xfrm>
            <a:off x="179512" y="5085184"/>
            <a:ext cx="8807491" cy="838582"/>
          </a:xfrm>
          <a:prstGeom prst="rect">
            <a:avLst/>
          </a:prstGeom>
        </p:spPr>
      </p:pic>
      <p:pic>
        <p:nvPicPr>
          <p:cNvPr id="8" name="Picture 7"/>
          <p:cNvPicPr>
            <a:picLocks noChangeAspect="1"/>
          </p:cNvPicPr>
          <p:nvPr/>
        </p:nvPicPr>
        <p:blipFill rotWithShape="1">
          <a:blip r:embed="rId6"/>
          <a:srcRect b="46102"/>
          <a:stretch/>
        </p:blipFill>
        <p:spPr>
          <a:xfrm>
            <a:off x="1443661" y="5923922"/>
            <a:ext cx="6587026" cy="817446"/>
          </a:xfrm>
          <a:prstGeom prst="rect">
            <a:avLst/>
          </a:prstGeom>
        </p:spPr>
      </p:pic>
      <p:pic>
        <p:nvPicPr>
          <p:cNvPr id="10" name="Picture 10" descr="maxnew"/>
          <p:cNvPicPr>
            <a:picLocks noChangeAspect="1" noChangeArrowheads="1"/>
          </p:cNvPicPr>
          <p:nvPr/>
        </p:nvPicPr>
        <p:blipFill>
          <a:blip r:embed="rId7" cstate="print">
            <a:extLst>
              <a:ext uri="{28A0092B-C50C-407E-A947-70E740481C1C}">
                <a14:useLocalDpi xmlns:a14="http://schemas.microsoft.com/office/drawing/2010/main" val="0"/>
              </a:ext>
            </a:extLst>
          </a:blip>
          <a:srcRect t="5658" r="30350"/>
          <a:stretch>
            <a:fillRect/>
          </a:stretch>
        </p:blipFill>
        <p:spPr bwMode="auto">
          <a:xfrm>
            <a:off x="4448480" y="1791012"/>
            <a:ext cx="2016224" cy="29714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 Box 117"/>
              <p:cNvSpPr txBox="1">
                <a:spLocks noChangeArrowheads="1"/>
              </p:cNvSpPr>
              <p:nvPr/>
            </p:nvSpPr>
            <p:spPr bwMode="auto">
              <a:xfrm>
                <a:off x="-36512" y="620688"/>
                <a:ext cx="6696744" cy="121571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14:m>
                  <m:oMath xmlns:m="http://schemas.openxmlformats.org/officeDocument/2006/math">
                    <m:r>
                      <a:rPr lang="en-GB" sz="2800" b="1" i="1" smtClean="0">
                        <a:latin typeface="Cambria Math" panose="02040503050406030204" pitchFamily="18" charset="0"/>
                      </a:rPr>
                      <m:t>𝒑</m:t>
                    </m:r>
                    <m:r>
                      <a:rPr lang="en-GB" sz="2800" b="1">
                        <a:latin typeface="Cambria Math" panose="02040503050406030204" pitchFamily="18" charset="0"/>
                      </a:rPr>
                      <m:t>𝒑</m:t>
                    </m:r>
                    <m:r>
                      <a:rPr lang="en-GB" sz="2800" b="1">
                        <a:latin typeface="Cambria Math" panose="02040503050406030204" pitchFamily="18" charset="0"/>
                        <a:ea typeface="Cambria Math" panose="02040503050406030204" pitchFamily="18" charset="0"/>
                      </a:rPr>
                      <m:t>→</m:t>
                    </m:r>
                    <m:r>
                      <a:rPr lang="en-GB" sz="2800" b="1">
                        <a:latin typeface="Cambria Math" panose="02040503050406030204" pitchFamily="18" charset="0"/>
                        <a:ea typeface="Cambria Math" panose="02040503050406030204" pitchFamily="18" charset="0"/>
                      </a:rPr>
                      <m:t>𝑿</m:t>
                    </m:r>
                    <m:r>
                      <a:rPr lang="en-GB" sz="2800" b="1" i="1" smtClean="0">
                        <a:latin typeface="Cambria Math" panose="02040503050406030204" pitchFamily="18" charset="0"/>
                        <a:ea typeface="Cambria Math" panose="02040503050406030204" pitchFamily="18" charset="0"/>
                      </a:rPr>
                      <m:t>𝒀</m:t>
                    </m:r>
                    <m:r>
                      <a:rPr lang="en-GB" sz="2800" b="1" i="1" smtClean="0">
                        <a:latin typeface="Cambria Math" panose="02040503050406030204" pitchFamily="18" charset="0"/>
                        <a:ea typeface="Cambria Math" panose="02040503050406030204" pitchFamily="18" charset="0"/>
                      </a:rPr>
                      <m:t> </m:t>
                    </m:r>
                  </m:oMath>
                </a14:m>
                <a:r>
                  <a:rPr lang="en-GB" altLang="en-US" sz="2800" i="0" dirty="0" smtClean="0">
                    <a:cs typeface="Times New Roman" panose="02020603050405020304" pitchFamily="18" charset="0"/>
                  </a:rPr>
                  <a:t>probed in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GB" sz="2800" b="1">
                            <a:latin typeface="Cambria Math" panose="02040503050406030204" pitchFamily="18" charset="0"/>
                            <a:ea typeface="Cambria Math" panose="02040503050406030204" pitchFamily="18" charset="0"/>
                          </a:rPr>
                          <m:t>𝜸</m:t>
                        </m:r>
                      </m:e>
                      <m:sup>
                        <m:r>
                          <a:rPr lang="en-GB" sz="2800" b="1">
                            <a:latin typeface="Cambria Math" panose="02040503050406030204" pitchFamily="18" charset="0"/>
                            <a:ea typeface="Cambria Math" panose="02040503050406030204" pitchFamily="18" charset="0"/>
                          </a:rPr>
                          <m:t>∗</m:t>
                        </m:r>
                      </m:sup>
                    </m:sSup>
                    <m:r>
                      <a:rPr lang="en-GB" sz="2800" b="1">
                        <a:latin typeface="Cambria Math" panose="02040503050406030204" pitchFamily="18" charset="0"/>
                      </a:rPr>
                      <m:t>𝒑</m:t>
                    </m:r>
                    <m:r>
                      <a:rPr lang="en-GB" sz="2800" b="1">
                        <a:latin typeface="Cambria Math" panose="02040503050406030204" pitchFamily="18" charset="0"/>
                        <a:ea typeface="Cambria Math" panose="02040503050406030204" pitchFamily="18" charset="0"/>
                      </a:rPr>
                      <m:t>→</m:t>
                    </m:r>
                    <m:r>
                      <a:rPr lang="en-GB" sz="2800" b="1">
                        <a:latin typeface="Cambria Math" panose="02040503050406030204" pitchFamily="18" charset="0"/>
                        <a:ea typeface="Cambria Math" panose="02040503050406030204" pitchFamily="18" charset="0"/>
                      </a:rPr>
                      <m:t>𝑿𝒀</m:t>
                    </m:r>
                  </m:oMath>
                </a14:m>
                <a:r>
                  <a:rPr lang="en-GB" altLang="en-US" sz="2800" i="0" dirty="0" smtClean="0">
                    <a:solidFill>
                      <a:srgbClr val="FF3300"/>
                    </a:solidFill>
                    <a:cs typeface="Times New Roman" panose="02020603050405020304" pitchFamily="18" charset="0"/>
                  </a:rPr>
                  <a:t> </a:t>
                </a:r>
              </a:p>
              <a:p>
                <a:pPr>
                  <a:spcBef>
                    <a:spcPts val="0"/>
                  </a:spcBef>
                  <a:spcAft>
                    <a:spcPts val="600"/>
                  </a:spcAft>
                </a:pPr>
                <a:r>
                  <a:rPr lang="en-GB" altLang="en-US" sz="2800" i="0" dirty="0" smtClean="0">
                    <a:cs typeface="Times New Roman" panose="02020603050405020304" pitchFamily="18" charset="0"/>
                  </a:rPr>
                  <a:t>    deep-inelastic diffraction </a:t>
                </a:r>
                <a14:m>
                  <m:oMath xmlns:m="http://schemas.openxmlformats.org/officeDocument/2006/math">
                    <m:r>
                      <a:rPr lang="en-GB" sz="2800" b="1" i="1" smtClean="0">
                        <a:latin typeface="Cambria Math" panose="02040503050406030204" pitchFamily="18" charset="0"/>
                      </a:rPr>
                      <m:t>𝒆𝒑</m:t>
                    </m:r>
                    <m:r>
                      <a:rPr lang="en-GB" sz="2800" b="1" i="1" smtClean="0">
                        <a:latin typeface="Cambria Math" panose="02040503050406030204" pitchFamily="18" charset="0"/>
                        <a:ea typeface="Cambria Math" panose="02040503050406030204" pitchFamily="18" charset="0"/>
                      </a:rPr>
                      <m:t>→</m:t>
                    </m:r>
                    <m:r>
                      <a:rPr lang="en-GB" sz="2800" b="1" i="1" smtClean="0">
                        <a:latin typeface="Cambria Math" panose="02040503050406030204" pitchFamily="18" charset="0"/>
                        <a:ea typeface="Cambria Math" panose="02040503050406030204" pitchFamily="18" charset="0"/>
                      </a:rPr>
                      <m:t>𝒆𝑿𝒀</m:t>
                    </m:r>
                  </m:oMath>
                </a14:m>
                <a:endParaRPr lang="en-GB" altLang="en-US" sz="2800" i="0" dirty="0" smtClean="0"/>
              </a:p>
            </p:txBody>
          </p:sp>
        </mc:Choice>
        <mc:Fallback xmlns="">
          <p:sp>
            <p:nvSpPr>
              <p:cNvPr id="11" name="Text Box 117"/>
              <p:cNvSpPr txBox="1">
                <a:spLocks noRot="1" noChangeAspect="1" noMove="1" noResize="1" noEditPoints="1" noAdjustHandles="1" noChangeArrowheads="1" noChangeShapeType="1" noTextEdit="1"/>
              </p:cNvSpPr>
              <p:nvPr/>
            </p:nvSpPr>
            <p:spPr bwMode="auto">
              <a:xfrm>
                <a:off x="-36512" y="620688"/>
                <a:ext cx="6696744" cy="1215717"/>
              </a:xfrm>
              <a:prstGeom prst="rect">
                <a:avLst/>
              </a:prstGeom>
              <a:blipFill>
                <a:blip r:embed="rId8"/>
                <a:stretch>
                  <a:fillRect l="-2275" b="-135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444208" y="898857"/>
                <a:ext cx="2756941" cy="80195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nary>
                        <m:naryPr>
                          <m:ctrlPr>
                            <a:rPr lang="en-GB" altLang="en-US" sz="2000" i="1" smtClean="0">
                              <a:solidFill>
                                <a:schemeClr val="tx1"/>
                              </a:solidFill>
                              <a:latin typeface="Cambria Math" panose="02040503050406030204" pitchFamily="18" charset="0"/>
                              <a:sym typeface="Symbol" panose="05050102010706020507" pitchFamily="18" charset="2"/>
                            </a:rPr>
                          </m:ctrlPr>
                        </m:naryPr>
                        <m:sub>
                          <m:r>
                            <m:rPr>
                              <m:brk m:alnAt="23"/>
                            </m:rPr>
                            <a:rPr lang="en-GB" altLang="en-US" sz="2000" b="0" i="1" smtClean="0">
                              <a:solidFill>
                                <a:schemeClr val="tx1"/>
                              </a:solidFill>
                              <a:latin typeface="Cambria Math" panose="02040503050406030204" pitchFamily="18" charset="0"/>
                              <a:sym typeface="Symbol" panose="05050102010706020507" pitchFamily="18" charset="2"/>
                            </a:rPr>
                            <m:t>𝑡</m:t>
                          </m:r>
                          <m:r>
                            <a:rPr lang="en-GB" altLang="en-US" sz="20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m:t>
                          </m:r>
                          <m:r>
                            <a:rPr lang="en-GB" altLang="en-US" sz="2000" b="0" i="1" smtClean="0">
                              <a:solidFill>
                                <a:schemeClr val="tx1"/>
                              </a:solidFill>
                              <a:latin typeface="Cambria Math" panose="02040503050406030204" pitchFamily="18" charset="0"/>
                              <a:sym typeface="Symbol" panose="05050102010706020507" pitchFamily="18" charset="2"/>
                            </a:rPr>
                            <m:t>0</m:t>
                          </m:r>
                        </m:sub>
                        <m:sup>
                          <m:r>
                            <a:rPr lang="en-GB" altLang="en-US" sz="2000" b="0" i="1" smtClean="0">
                              <a:solidFill>
                                <a:schemeClr val="tx1"/>
                              </a:solidFill>
                              <a:latin typeface="Cambria Math" panose="02040503050406030204" pitchFamily="18" charset="0"/>
                              <a:sym typeface="Symbol" panose="05050102010706020507" pitchFamily="18" charset="2"/>
                            </a:rPr>
                            <m:t> </m:t>
                          </m:r>
                        </m:sup>
                        <m:e>
                          <m:f>
                            <m:fPr>
                              <m:ctrlPr>
                                <a:rPr lang="en-GB" altLang="en-US" sz="2000" i="1">
                                  <a:solidFill>
                                    <a:schemeClr val="tx1"/>
                                  </a:solidFill>
                                  <a:latin typeface="Cambria Math" panose="02040503050406030204" pitchFamily="18" charset="0"/>
                                  <a:sym typeface="Symbol" panose="05050102010706020507" pitchFamily="18" charset="2"/>
                                </a:rPr>
                              </m:ctrlPr>
                            </m:fPr>
                            <m:num>
                              <m:sSup>
                                <m:sSupPr>
                                  <m:ctrlPr>
                                    <a:rPr lang="en-GB" altLang="en-US" sz="2000" i="1">
                                      <a:solidFill>
                                        <a:schemeClr val="tx1"/>
                                      </a:solidFill>
                                      <a:latin typeface="Cambria Math" panose="02040503050406030204" pitchFamily="18" charset="0"/>
                                      <a:sym typeface="Symbol" panose="05050102010706020507" pitchFamily="18" charset="2"/>
                                    </a:rPr>
                                  </m:ctrlPr>
                                </m:sSupPr>
                                <m:e>
                                  <m:r>
                                    <m:rPr>
                                      <m:sty m:val="p"/>
                                    </m:rPr>
                                    <a:rPr lang="en-GB" altLang="en-US" sz="2000" b="0" i="1">
                                      <a:solidFill>
                                        <a:schemeClr val="tx1"/>
                                      </a:solidFill>
                                      <a:latin typeface="Cambria Math" panose="02040503050406030204" pitchFamily="18" charset="0"/>
                                      <a:sym typeface="Symbol" panose="05050102010706020507" pitchFamily="18" charset="2"/>
                                    </a:rPr>
                                    <m:t>d</m:t>
                                  </m:r>
                                </m:e>
                                <m:sup>
                                  <m:r>
                                    <a:rPr lang="en-GB" altLang="en-US" sz="2000" b="0" i="1">
                                      <a:solidFill>
                                        <a:schemeClr val="tx1"/>
                                      </a:solidFill>
                                      <a:latin typeface="Cambria Math" panose="02040503050406030204" pitchFamily="18" charset="0"/>
                                      <a:sym typeface="Symbol" panose="05050102010706020507" pitchFamily="18" charset="2"/>
                                    </a:rPr>
                                    <m:t>4</m:t>
                                  </m:r>
                                </m:sup>
                              </m:sSup>
                              <m:r>
                                <a:rPr lang="en-GB" altLang="en-US" sz="2000" b="0" i="1">
                                  <a:solidFill>
                                    <a:schemeClr val="tx1"/>
                                  </a:solidFill>
                                  <a:latin typeface="Cambria Math" panose="02040503050406030204" pitchFamily="18" charset="0"/>
                                  <a:ea typeface="Cambria Math" panose="02040503050406030204" pitchFamily="18" charset="0"/>
                                  <a:sym typeface="Symbol" panose="05050102010706020507" pitchFamily="18" charset="2"/>
                                </a:rPr>
                                <m:t>𝜎</m:t>
                              </m:r>
                              <m:d>
                                <m:dPr>
                                  <m:ctrlP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ctrlPr>
                                </m:dPr>
                                <m:e>
                                  <m:sSup>
                                    <m:sSupPr>
                                      <m:ctrlPr>
                                        <a:rPr lang="en-GB" altLang="en-US" sz="2000" i="1">
                                          <a:solidFill>
                                            <a:schemeClr val="tx1"/>
                                          </a:solidFill>
                                          <a:latin typeface="Cambria Math" panose="02040503050406030204" pitchFamily="18" charset="0"/>
                                          <a:sym typeface="Symbol" panose="05050102010706020507" pitchFamily="18" charset="2"/>
                                        </a:rPr>
                                      </m:ctrlPr>
                                    </m:sSupPr>
                                    <m:e>
                                      <m:r>
                                        <a:rPr lang="en-GB" altLang="en-US" sz="2000" b="0" i="1">
                                          <a:solidFill>
                                            <a:schemeClr val="tx1"/>
                                          </a:solidFill>
                                          <a:latin typeface="Cambria Math" panose="02040503050406030204" pitchFamily="18" charset="0"/>
                                          <a:sym typeface="Symbol" panose="05050102010706020507" pitchFamily="18" charset="2"/>
                                        </a:rPr>
                                        <m:t>𝑄</m:t>
                                      </m:r>
                                    </m:e>
                                    <m:sup>
                                      <m:r>
                                        <a:rPr lang="en-GB" altLang="en-US" sz="2000" b="0" i="1">
                                          <a:solidFill>
                                            <a:schemeClr val="tx1"/>
                                          </a:solidFill>
                                          <a:latin typeface="Cambria Math" panose="02040503050406030204" pitchFamily="18" charset="0"/>
                                          <a:sym typeface="Symbol" panose="05050102010706020507" pitchFamily="18" charset="2"/>
                                        </a:rPr>
                                        <m:t>2</m:t>
                                      </m:r>
                                    </m:sup>
                                  </m:sSup>
                                  <m:r>
                                    <a:rPr lang="en-GB" altLang="en-US" sz="2000" b="0" i="1">
                                      <a:solidFill>
                                        <a:schemeClr val="tx1"/>
                                      </a:solidFill>
                                      <a:latin typeface="Cambria Math" panose="02040503050406030204" pitchFamily="18" charset="0"/>
                                      <a:sym typeface="Symbol" panose="05050102010706020507" pitchFamily="18" charset="2"/>
                                    </a:rPr>
                                    <m:t>,</m:t>
                                  </m:r>
                                  <m:r>
                                    <a:rPr lang="en-GB" altLang="en-US" sz="2000" b="0" i="1">
                                      <a:solidFill>
                                        <a:schemeClr val="tx1"/>
                                      </a:solidFill>
                                      <a:latin typeface="Cambria Math" panose="02040503050406030204" pitchFamily="18" charset="0"/>
                                      <a:ea typeface="Cambria Math" panose="02040503050406030204" pitchFamily="18" charset="0"/>
                                      <a:sym typeface="Symbol" panose="05050102010706020507" pitchFamily="18" charset="2"/>
                                    </a:rPr>
                                    <m:t>𝛽</m:t>
                                  </m:r>
                                  <m:r>
                                    <a:rPr lang="en-GB" altLang="en-US" sz="2000" b="0" i="1">
                                      <a:solidFill>
                                        <a:schemeClr val="tx1"/>
                                      </a:solidFill>
                                      <a:latin typeface="Cambria Math" panose="02040503050406030204" pitchFamily="18" charset="0"/>
                                      <a:ea typeface="Cambria Math" panose="02040503050406030204" pitchFamily="18" charset="0"/>
                                      <a:sym typeface="Symbol" panose="05050102010706020507" pitchFamily="18" charset="2"/>
                                    </a:rPr>
                                    <m:t>,</m:t>
                                  </m:r>
                                  <m:sSub>
                                    <m:sSubPr>
                                      <m:ctrlP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en-GB" altLang="en-US" sz="2000" b="0" i="1">
                                          <a:solidFill>
                                            <a:schemeClr val="tx1"/>
                                          </a:solidFill>
                                          <a:latin typeface="Cambria Math" panose="02040503050406030204" pitchFamily="18" charset="0"/>
                                          <a:ea typeface="Cambria Math" panose="02040503050406030204" pitchFamily="18" charset="0"/>
                                          <a:sym typeface="Symbol" panose="05050102010706020507" pitchFamily="18" charset="2"/>
                                        </a:rPr>
                                        <m:t>𝑥</m:t>
                                      </m:r>
                                    </m:e>
                                    <m:sub>
                                      <m:r>
                                        <m:rPr>
                                          <m:sty m:val="p"/>
                                        </m:rPr>
                                        <a:rPr lang="en-GB" altLang="en-US" sz="2000" b="0" i="1">
                                          <a:solidFill>
                                            <a:schemeClr val="tx1"/>
                                          </a:solidFill>
                                          <a:latin typeface="Cambria Math" panose="02040503050406030204" pitchFamily="18" charset="0"/>
                                          <a:ea typeface="Cambria Math" panose="02040503050406030204" pitchFamily="18" charset="0"/>
                                          <a:sym typeface="Symbol" panose="05050102010706020507" pitchFamily="18" charset="2"/>
                                        </a:rPr>
                                        <m:t>IP</m:t>
                                      </m:r>
                                    </m:sub>
                                  </m:sSub>
                                  <m:r>
                                    <a:rPr lang="en-GB" altLang="en-US" sz="2000" b="0" i="1">
                                      <a:solidFill>
                                        <a:schemeClr val="tx1"/>
                                      </a:solidFill>
                                      <a:latin typeface="Cambria Math" panose="02040503050406030204" pitchFamily="18" charset="0"/>
                                      <a:ea typeface="Cambria Math" panose="02040503050406030204" pitchFamily="18" charset="0"/>
                                      <a:sym typeface="Symbol" panose="05050102010706020507" pitchFamily="18" charset="2"/>
                                    </a:rPr>
                                    <m:t>,</m:t>
                                  </m:r>
                                  <m:r>
                                    <a:rPr lang="en-GB" altLang="en-US" sz="2000" b="0" i="1">
                                      <a:solidFill>
                                        <a:schemeClr val="tx1"/>
                                      </a:solidFill>
                                      <a:latin typeface="Cambria Math" panose="02040503050406030204" pitchFamily="18" charset="0"/>
                                      <a:sym typeface="Symbol" panose="05050102010706020507" pitchFamily="18" charset="2"/>
                                    </a:rPr>
                                    <m:t>𝑡</m:t>
                                  </m:r>
                                </m:e>
                              </m:d>
                            </m:num>
                            <m:den>
                              <m:r>
                                <m:rPr>
                                  <m:sty m:val="p"/>
                                </m:rPr>
                                <a:rPr lang="en-GB" altLang="en-US" sz="2000" b="0" i="1">
                                  <a:solidFill>
                                    <a:schemeClr val="tx1"/>
                                  </a:solidFill>
                                  <a:latin typeface="Cambria Math" panose="02040503050406030204" pitchFamily="18" charset="0"/>
                                  <a:sym typeface="Symbol" panose="05050102010706020507" pitchFamily="18" charset="2"/>
                                </a:rPr>
                                <m:t>d</m:t>
                              </m:r>
                              <m:sSup>
                                <m:sSupPr>
                                  <m:ctrlPr>
                                    <a:rPr lang="en-GB" altLang="en-US" sz="2000" i="1">
                                      <a:solidFill>
                                        <a:schemeClr val="tx1"/>
                                      </a:solidFill>
                                      <a:latin typeface="Cambria Math" panose="02040503050406030204" pitchFamily="18" charset="0"/>
                                      <a:sym typeface="Symbol" panose="05050102010706020507" pitchFamily="18" charset="2"/>
                                    </a:rPr>
                                  </m:ctrlPr>
                                </m:sSupPr>
                                <m:e>
                                  <m:r>
                                    <a:rPr lang="en-GB" altLang="en-US" sz="2000" b="0" i="1">
                                      <a:solidFill>
                                        <a:schemeClr val="tx1"/>
                                      </a:solidFill>
                                      <a:latin typeface="Cambria Math" panose="02040503050406030204" pitchFamily="18" charset="0"/>
                                      <a:sym typeface="Symbol" panose="05050102010706020507" pitchFamily="18" charset="2"/>
                                    </a:rPr>
                                    <m:t>𝑄</m:t>
                                  </m:r>
                                </m:e>
                                <m:sup>
                                  <m:r>
                                    <a:rPr lang="en-GB" altLang="en-US" sz="2000" b="0" i="1">
                                      <a:solidFill>
                                        <a:schemeClr val="tx1"/>
                                      </a:solidFill>
                                      <a:latin typeface="Cambria Math" panose="02040503050406030204" pitchFamily="18" charset="0"/>
                                      <a:sym typeface="Symbol" panose="05050102010706020507" pitchFamily="18" charset="2"/>
                                    </a:rPr>
                                    <m:t>2</m:t>
                                  </m:r>
                                </m:sup>
                              </m:sSup>
                              <m:r>
                                <m:rPr>
                                  <m:sty m:val="p"/>
                                </m:rPr>
                                <a:rPr lang="en-GB" altLang="en-US" sz="2000" b="0" i="1">
                                  <a:solidFill>
                                    <a:schemeClr val="tx1"/>
                                  </a:solidFill>
                                  <a:latin typeface="Cambria Math" panose="02040503050406030204" pitchFamily="18" charset="0"/>
                                  <a:sym typeface="Symbol" panose="05050102010706020507" pitchFamily="18" charset="2"/>
                                </a:rPr>
                                <m:t>d</m:t>
                              </m:r>
                              <m:r>
                                <a:rPr lang="en-GB" altLang="en-US" sz="2000" b="0" i="1">
                                  <a:solidFill>
                                    <a:schemeClr val="tx1"/>
                                  </a:solidFill>
                                  <a:latin typeface="Cambria Math" panose="02040503050406030204" pitchFamily="18" charset="0"/>
                                  <a:ea typeface="Cambria Math" panose="02040503050406030204" pitchFamily="18" charset="0"/>
                                  <a:sym typeface="Symbol" panose="05050102010706020507" pitchFamily="18" charset="2"/>
                                </a:rPr>
                                <m:t>𝛽</m:t>
                              </m:r>
                              <m:r>
                                <m:rPr>
                                  <m:sty m:val="p"/>
                                </m:rPr>
                                <a:rPr lang="en-GB" altLang="en-US" sz="2000" b="0" i="1">
                                  <a:solidFill>
                                    <a:schemeClr val="tx1"/>
                                  </a:solidFill>
                                  <a:latin typeface="Cambria Math" panose="02040503050406030204" pitchFamily="18" charset="0"/>
                                  <a:ea typeface="Cambria Math" panose="02040503050406030204" pitchFamily="18" charset="0"/>
                                  <a:sym typeface="Symbol" panose="05050102010706020507" pitchFamily="18" charset="2"/>
                                </a:rPr>
                                <m:t>d</m:t>
                              </m:r>
                              <m:sSub>
                                <m:sSubPr>
                                  <m:ctrlP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en-GB" altLang="en-US" sz="2000" b="0" i="1">
                                      <a:solidFill>
                                        <a:schemeClr val="tx1"/>
                                      </a:solidFill>
                                      <a:latin typeface="Cambria Math" panose="02040503050406030204" pitchFamily="18" charset="0"/>
                                      <a:ea typeface="Cambria Math" panose="02040503050406030204" pitchFamily="18" charset="0"/>
                                      <a:sym typeface="Symbol" panose="05050102010706020507" pitchFamily="18" charset="2"/>
                                    </a:rPr>
                                    <m:t>𝑥</m:t>
                                  </m:r>
                                </m:e>
                                <m:sub>
                                  <m:r>
                                    <m:rPr>
                                      <m:sty m:val="p"/>
                                    </m:rPr>
                                    <a:rPr lang="en-GB" altLang="en-US" sz="2000" b="0" i="1">
                                      <a:solidFill>
                                        <a:schemeClr val="tx1"/>
                                      </a:solidFill>
                                      <a:latin typeface="Cambria Math" panose="02040503050406030204" pitchFamily="18" charset="0"/>
                                      <a:ea typeface="Cambria Math" panose="02040503050406030204" pitchFamily="18" charset="0"/>
                                      <a:sym typeface="Symbol" panose="05050102010706020507" pitchFamily="18" charset="2"/>
                                    </a:rPr>
                                    <m:t>IP</m:t>
                                  </m:r>
                                </m:sub>
                              </m:sSub>
                              <m:r>
                                <m:rPr>
                                  <m:sty m:val="p"/>
                                </m:rPr>
                                <a:rPr lang="en-GB" altLang="en-US" sz="2000" b="0" i="1">
                                  <a:solidFill>
                                    <a:schemeClr val="tx1"/>
                                  </a:solidFill>
                                  <a:latin typeface="Cambria Math" panose="02040503050406030204" pitchFamily="18" charset="0"/>
                                  <a:sym typeface="Symbol" panose="05050102010706020507" pitchFamily="18" charset="2"/>
                                </a:rPr>
                                <m:t>d</m:t>
                              </m:r>
                              <m:r>
                                <a:rPr lang="en-GB" altLang="en-US" sz="2000" b="0" i="1">
                                  <a:solidFill>
                                    <a:schemeClr val="tx1"/>
                                  </a:solidFill>
                                  <a:latin typeface="Cambria Math" panose="02040503050406030204" pitchFamily="18" charset="0"/>
                                  <a:sym typeface="Symbol" panose="05050102010706020507" pitchFamily="18" charset="2"/>
                                </a:rPr>
                                <m:t>𝑡</m:t>
                              </m:r>
                            </m:den>
                          </m:f>
                          <m:r>
                            <m:rPr>
                              <m:sty m:val="p"/>
                            </m:rPr>
                            <a:rPr lang="en-GB" altLang="en-US" sz="2000" b="0" i="1">
                              <a:solidFill>
                                <a:schemeClr val="tx1"/>
                              </a:solidFill>
                              <a:latin typeface="Cambria Math" panose="02040503050406030204" pitchFamily="18" charset="0"/>
                              <a:sym typeface="Symbol" panose="05050102010706020507" pitchFamily="18" charset="2"/>
                            </a:rPr>
                            <m:t>d</m:t>
                          </m:r>
                          <m:r>
                            <a:rPr lang="en-GB" altLang="en-US" sz="2000" b="0" i="1">
                              <a:solidFill>
                                <a:schemeClr val="tx1"/>
                              </a:solidFill>
                              <a:latin typeface="Cambria Math" panose="02040503050406030204" pitchFamily="18" charset="0"/>
                              <a:sym typeface="Symbol" panose="05050102010706020507" pitchFamily="18" charset="2"/>
                            </a:rPr>
                            <m:t>𝑡</m:t>
                          </m:r>
                        </m:e>
                      </m:nary>
                      <m:r>
                        <a:rPr lang="en-GB" altLang="en-US" sz="2000" b="1" i="1" smtClean="0">
                          <a:solidFill>
                            <a:schemeClr val="tx1"/>
                          </a:solidFill>
                          <a:latin typeface="Cambria Math" panose="02040503050406030204" pitchFamily="18" charset="0"/>
                          <a:sym typeface="Symbol" panose="05050102010706020507" pitchFamily="18" charset="2"/>
                        </a:rPr>
                        <m:t>  </m:t>
                      </m:r>
                    </m:oMath>
                  </m:oMathPara>
                </a14:m>
                <a:endParaRPr lang="en-GB" sz="2000" dirty="0"/>
              </a:p>
            </p:txBody>
          </p:sp>
        </mc:Choice>
        <mc:Fallback xmlns="">
          <p:sp>
            <p:nvSpPr>
              <p:cNvPr id="12" name="Rectangle 11"/>
              <p:cNvSpPr>
                <a:spLocks noRot="1" noChangeAspect="1" noMove="1" noResize="1" noEditPoints="1" noAdjustHandles="1" noChangeArrowheads="1" noChangeShapeType="1" noTextEdit="1"/>
              </p:cNvSpPr>
              <p:nvPr/>
            </p:nvSpPr>
            <p:spPr>
              <a:xfrm>
                <a:off x="6444208" y="898857"/>
                <a:ext cx="2756941" cy="801951"/>
              </a:xfrm>
              <a:prstGeom prst="rect">
                <a:avLst/>
              </a:prstGeom>
              <a:blipFill>
                <a:blip r:embed="rId9"/>
                <a:stretch>
                  <a:fillRect/>
                </a:stretch>
              </a:blipFill>
            </p:spPr>
            <p:txBody>
              <a:bodyPr/>
              <a:lstStyle/>
              <a:p>
                <a:r>
                  <a:rPr lang="en-GB">
                    <a:noFill/>
                  </a:rPr>
                  <a:t> </a:t>
                </a:r>
              </a:p>
            </p:txBody>
          </p:sp>
        </mc:Fallback>
      </mc:AlternateContent>
      <p:pic>
        <p:nvPicPr>
          <p:cNvPr id="13" name="Picture 12"/>
          <p:cNvPicPr>
            <a:picLocks noChangeAspect="1"/>
          </p:cNvPicPr>
          <p:nvPr/>
        </p:nvPicPr>
        <p:blipFill>
          <a:blip r:embed="rId10"/>
          <a:stretch>
            <a:fillRect/>
          </a:stretch>
        </p:blipFill>
        <p:spPr>
          <a:xfrm>
            <a:off x="4574265" y="3524475"/>
            <a:ext cx="504056" cy="313054"/>
          </a:xfrm>
          <a:prstGeom prst="rect">
            <a:avLst/>
          </a:prstGeom>
        </p:spPr>
      </p:pic>
      <p:pic>
        <p:nvPicPr>
          <p:cNvPr id="15" name="Picture 14"/>
          <p:cNvPicPr>
            <a:picLocks noChangeAspect="1"/>
          </p:cNvPicPr>
          <p:nvPr/>
        </p:nvPicPr>
        <p:blipFill rotWithShape="1">
          <a:blip r:embed="rId11"/>
          <a:srcRect l="1" r="43172" b="25734"/>
          <a:stretch/>
        </p:blipFill>
        <p:spPr>
          <a:xfrm>
            <a:off x="5148064" y="2469258"/>
            <a:ext cx="288032" cy="415616"/>
          </a:xfrm>
          <a:prstGeom prst="rect">
            <a:avLst/>
          </a:prstGeom>
        </p:spPr>
      </p:pic>
      <p:pic>
        <p:nvPicPr>
          <p:cNvPr id="16" name="Picture 15"/>
          <p:cNvPicPr>
            <a:picLocks noChangeAspect="1"/>
          </p:cNvPicPr>
          <p:nvPr/>
        </p:nvPicPr>
        <p:blipFill>
          <a:blip r:embed="rId12"/>
          <a:stretch>
            <a:fillRect/>
          </a:stretch>
        </p:blipFill>
        <p:spPr>
          <a:xfrm>
            <a:off x="5672616" y="2013845"/>
            <a:ext cx="562792" cy="365665"/>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6045441" y="2848643"/>
                <a:ext cx="5007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𝑀</m:t>
                          </m:r>
                        </m:e>
                        <m:sub>
                          <m:r>
                            <a:rPr lang="en-GB" sz="2400" b="0" i="1" smtClean="0">
                              <a:solidFill>
                                <a:schemeClr val="tx1"/>
                              </a:solidFill>
                              <a:latin typeface="Cambria Math" panose="02040503050406030204" pitchFamily="18" charset="0"/>
                            </a:rPr>
                            <m:t>𝑋</m:t>
                          </m:r>
                        </m:sub>
                      </m:sSub>
                    </m:oMath>
                  </m:oMathPara>
                </a14:m>
                <a:endParaRPr lang="en-GB" sz="2400" dirty="0">
                  <a:solidFill>
                    <a:schemeClr val="tx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045441" y="2848643"/>
                <a:ext cx="500778" cy="369332"/>
              </a:xfrm>
              <a:prstGeom prst="rect">
                <a:avLst/>
              </a:prstGeom>
              <a:blipFill>
                <a:blip r:embed="rId13"/>
                <a:stretch>
                  <a:fillRect l="-12195" r="-2439" b="-13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032656" y="4171726"/>
                <a:ext cx="493404"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𝑀</m:t>
                          </m:r>
                        </m:e>
                        <m:sub>
                          <m:r>
                            <a:rPr lang="en-GB" sz="2400" b="0" i="1" smtClean="0">
                              <a:solidFill>
                                <a:schemeClr val="tx1"/>
                              </a:solidFill>
                              <a:latin typeface="Cambria Math" panose="02040503050406030204" pitchFamily="18" charset="0"/>
                            </a:rPr>
                            <m:t>𝑌</m:t>
                          </m:r>
                        </m:sub>
                      </m:sSub>
                    </m:oMath>
                  </m:oMathPara>
                </a14:m>
                <a:endParaRPr lang="en-GB" sz="2400" dirty="0">
                  <a:solidFill>
                    <a:schemeClr val="tx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6032656" y="4171726"/>
                <a:ext cx="493404" cy="369332"/>
              </a:xfrm>
              <a:prstGeom prst="rect">
                <a:avLst/>
              </a:prstGeom>
              <a:blipFill>
                <a:blip r:embed="rId14"/>
                <a:stretch>
                  <a:fillRect l="-12346" r="-2469" b="-13115"/>
                </a:stretch>
              </a:blipFill>
            </p:spPr>
            <p:txBody>
              <a:bodyPr/>
              <a:lstStyle/>
              <a:p>
                <a:r>
                  <a:rPr lang="en-GB">
                    <a:noFill/>
                  </a:rPr>
                  <a:t> </a:t>
                </a:r>
              </a:p>
            </p:txBody>
          </p:sp>
        </mc:Fallback>
      </mc:AlternateContent>
      <p:cxnSp>
        <p:nvCxnSpPr>
          <p:cNvPr id="20" name="Straight Connector 19"/>
          <p:cNvCxnSpPr/>
          <p:nvPr/>
        </p:nvCxnSpPr>
        <p:spPr bwMode="auto">
          <a:xfrm>
            <a:off x="5177685" y="4278443"/>
            <a:ext cx="826454" cy="190608"/>
          </a:xfrm>
          <a:prstGeom prst="line">
            <a:avLst/>
          </a:prstGeom>
          <a:solidFill>
            <a:schemeClr val="accent1"/>
          </a:solidFill>
          <a:ln w="285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3" name="TextBox 22"/>
              <p:cNvSpPr txBox="1"/>
              <p:nvPr/>
            </p:nvSpPr>
            <p:spPr>
              <a:xfrm>
                <a:off x="4585522" y="4541058"/>
                <a:ext cx="1770485" cy="40011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000" b="0" i="1" smtClean="0">
                          <a:solidFill>
                            <a:schemeClr val="tx1"/>
                          </a:solidFill>
                          <a:latin typeface="Cambria Math" panose="02040503050406030204" pitchFamily="18" charset="0"/>
                        </a:rPr>
                        <m:t>𝑡</m:t>
                      </m:r>
                      <m:r>
                        <a:rPr lang="en-GB" sz="2000" b="0" i="1" smtClean="0">
                          <a:solidFill>
                            <a:schemeClr val="tx1"/>
                          </a:solidFill>
                          <a:latin typeface="Cambria Math" panose="02040503050406030204" pitchFamily="18" charset="0"/>
                        </a:rPr>
                        <m:t>=</m:t>
                      </m:r>
                      <m:sSup>
                        <m:sSupPr>
                          <m:ctrlPr>
                            <a:rPr lang="en-GB" sz="2000" b="0" i="1" smtClean="0">
                              <a:solidFill>
                                <a:schemeClr val="tx1"/>
                              </a:solidFill>
                              <a:latin typeface="Cambria Math" panose="02040503050406030204" pitchFamily="18" charset="0"/>
                            </a:rPr>
                          </m:ctrlPr>
                        </m:sSupPr>
                        <m:e>
                          <m:d>
                            <m:dPr>
                              <m:ctrlPr>
                                <a:rPr lang="en-GB" sz="2000" b="0" i="1" smtClean="0">
                                  <a:solidFill>
                                    <a:schemeClr val="tx1"/>
                                  </a:solidFill>
                                  <a:latin typeface="Cambria Math" panose="02040503050406030204" pitchFamily="18" charset="0"/>
                                </a:rPr>
                              </m:ctrlPr>
                            </m:dPr>
                            <m:e>
                              <m:r>
                                <a:rPr lang="en-GB" sz="2000" b="0" i="1" smtClean="0">
                                  <a:solidFill>
                                    <a:schemeClr val="tx1"/>
                                  </a:solidFill>
                                  <a:latin typeface="Cambria Math" panose="02040503050406030204" pitchFamily="18" charset="0"/>
                                </a:rPr>
                                <m:t>𝑃</m:t>
                              </m:r>
                              <m:r>
                                <a:rPr lang="en-GB" sz="2000" b="0" i="1" smtClean="0">
                                  <a:solidFill>
                                    <a:schemeClr val="tx1"/>
                                  </a:solidFill>
                                  <a:latin typeface="Cambria Math" panose="02040503050406030204" pitchFamily="18" charset="0"/>
                                </a:rPr>
                                <m:t>−</m:t>
                              </m:r>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𝑃</m:t>
                                  </m:r>
                                </m:e>
                                <m:sub>
                                  <m:r>
                                    <a:rPr lang="en-GB" sz="2000" b="0" i="1" smtClean="0">
                                      <a:solidFill>
                                        <a:schemeClr val="tx1"/>
                                      </a:solidFill>
                                      <a:latin typeface="Cambria Math" panose="02040503050406030204" pitchFamily="18" charset="0"/>
                                    </a:rPr>
                                    <m:t>𝑌</m:t>
                                  </m:r>
                                </m:sub>
                              </m:sSub>
                            </m:e>
                          </m:d>
                        </m:e>
                        <m:sup>
                          <m:r>
                            <a:rPr lang="en-GB" sz="2000" b="0" i="1" smtClean="0">
                              <a:solidFill>
                                <a:schemeClr val="tx1"/>
                              </a:solidFill>
                              <a:latin typeface="Cambria Math" panose="02040503050406030204" pitchFamily="18" charset="0"/>
                            </a:rPr>
                            <m:t>2</m:t>
                          </m:r>
                        </m:sup>
                      </m:sSup>
                    </m:oMath>
                  </m:oMathPara>
                </a14:m>
                <a:endParaRPr lang="en-GB" sz="2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4585522" y="4541058"/>
                <a:ext cx="1770485" cy="400110"/>
              </a:xfrm>
              <a:prstGeom prst="rect">
                <a:avLst/>
              </a:prstGeom>
              <a:blipFill>
                <a:blip r:embed="rId15"/>
                <a:stretch>
                  <a:fillRect b="-15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277447" y="2803895"/>
                <a:ext cx="1394613" cy="553998"/>
              </a:xfrm>
              <a:prstGeom prst="rect">
                <a:avLst/>
              </a:prstGeom>
              <a:noFill/>
            </p:spPr>
            <p:txBody>
              <a:bodyPr wrap="none" lIns="0" tIns="0" rIns="0" bIns="0" rtlCol="0">
                <a:spAutoFit/>
              </a:bodyPr>
              <a:lstStyle/>
              <a:p>
                <a14:m>
                  <m:oMath xmlns:m="http://schemas.openxmlformats.org/officeDocument/2006/math">
                    <m:groupChr>
                      <m:groupChrPr>
                        <m:chr m:val="→"/>
                        <m:pos m:val="top"/>
                        <m:ctrlPr>
                          <a:rPr lang="en-GB" sz="2800" i="1" smtClean="0">
                            <a:solidFill>
                              <a:schemeClr val="tx1"/>
                            </a:solidFill>
                            <a:latin typeface="Cambria Math" panose="02040503050406030204" pitchFamily="18" charset="0"/>
                          </a:rPr>
                        </m:ctrlPr>
                      </m:groupChrPr>
                      <m:e>
                        <m:r>
                          <m:rPr>
                            <m:sty m:val="p"/>
                            <m:brk m:alnAt="1"/>
                          </m:rPr>
                          <a:rPr lang="en-GB" sz="2800">
                            <a:solidFill>
                              <a:schemeClr val="tx1"/>
                            </a:solidFill>
                            <a:latin typeface="Cambria Math" panose="02040503050406030204" pitchFamily="18" charset="0"/>
                          </a:rPr>
                          <m:t>r</m:t>
                        </m:r>
                        <m:r>
                          <m:rPr>
                            <m:sty m:val="p"/>
                          </m:rPr>
                          <a:rPr lang="en-GB" sz="2800">
                            <a:solidFill>
                              <a:schemeClr val="tx1"/>
                            </a:solidFill>
                            <a:latin typeface="Cambria Math" panose="02040503050406030204" pitchFamily="18" charset="0"/>
                          </a:rPr>
                          <m:t>esolve</m:t>
                        </m:r>
                        <m:r>
                          <a:rPr lang="en-GB" sz="2800" b="0" i="1" smtClean="0">
                            <a:solidFill>
                              <a:schemeClr val="tx1"/>
                            </a:solidFill>
                            <a:latin typeface="Cambria Math" panose="02040503050406030204" pitchFamily="18" charset="0"/>
                          </a:rPr>
                          <m:t> ?</m:t>
                        </m:r>
                      </m:e>
                    </m:groupChr>
                    <m:r>
                      <a:rPr lang="en-GB" sz="2800" b="0" i="1" smtClean="0">
                        <a:solidFill>
                          <a:schemeClr val="tx1"/>
                        </a:solidFill>
                        <a:latin typeface="Cambria Math" panose="02040503050406030204" pitchFamily="18" charset="0"/>
                      </a:rPr>
                      <m:t>  </m:t>
                    </m:r>
                  </m:oMath>
                </a14:m>
                <a:r>
                  <a:rPr lang="en-GB" dirty="0" smtClean="0">
                    <a:solidFill>
                      <a:schemeClr val="tx1"/>
                    </a:solidFill>
                  </a:rPr>
                  <a:t> </a:t>
                </a:r>
                <a:endParaRPr lang="en-GB" dirty="0"/>
              </a:p>
            </p:txBody>
          </p:sp>
        </mc:Choice>
        <mc:Fallback xmlns="">
          <p:sp>
            <p:nvSpPr>
              <p:cNvPr id="24" name="TextBox 23"/>
              <p:cNvSpPr txBox="1">
                <a:spLocks noRot="1" noChangeAspect="1" noMove="1" noResize="1" noEditPoints="1" noAdjustHandles="1" noChangeArrowheads="1" noChangeShapeType="1" noTextEdit="1"/>
              </p:cNvSpPr>
              <p:nvPr/>
            </p:nvSpPr>
            <p:spPr>
              <a:xfrm>
                <a:off x="3277447" y="2803895"/>
                <a:ext cx="1394613" cy="553998"/>
              </a:xfrm>
              <a:prstGeom prst="rect">
                <a:avLst/>
              </a:prstGeom>
              <a:blipFill>
                <a:blip r:embed="rId16"/>
                <a:stretch>
                  <a:fillRect b="-43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636802" y="3489680"/>
                <a:ext cx="2543710" cy="1451488"/>
              </a:xfrm>
              <a:prstGeom prst="rect">
                <a:avLst/>
              </a:prstGeom>
              <a:solidFill>
                <a:schemeClr val="bg1"/>
              </a:solidFill>
            </p:spPr>
            <p:txBody>
              <a:bodyPr wrap="none" lIns="0" tIns="0" rIns="0" bIns="0" rtlCol="0">
                <a:spAutoFit/>
              </a:bodyPr>
              <a:lstStyle/>
              <a:p>
                <a14:m>
                  <m:oMath xmlns:m="http://schemas.openxmlformats.org/officeDocument/2006/math">
                    <m:sSub>
                      <m:sSubPr>
                        <m:ctrlPr>
                          <a:rPr lang="en-GB" sz="2800" b="0" i="1" smtClean="0">
                            <a:solidFill>
                              <a:schemeClr val="tx1"/>
                            </a:solidFill>
                            <a:latin typeface="Cambria Math" panose="02040503050406030204" pitchFamily="18" charset="0"/>
                            <a:ea typeface="Cambria Math" panose="02040503050406030204" pitchFamily="18" charset="0"/>
                          </a:rPr>
                        </m:ctrlPr>
                      </m:sSubPr>
                      <m:e>
                        <m:r>
                          <a:rPr lang="en-GB" sz="2800" b="0" i="1" smtClean="0">
                            <a:solidFill>
                              <a:schemeClr val="tx1"/>
                            </a:solidFill>
                            <a:latin typeface="Cambria Math" panose="02040503050406030204" pitchFamily="18" charset="0"/>
                            <a:ea typeface="Cambria Math" panose="02040503050406030204" pitchFamily="18" charset="0"/>
                          </a:rPr>
                          <m:t>𝑥</m:t>
                        </m:r>
                      </m:e>
                      <m:sub>
                        <m:sSub>
                          <m:sSubPr>
                            <m:ctrlPr>
                              <a:rPr lang="en-GB" sz="2800" b="0" i="1" smtClean="0">
                                <a:solidFill>
                                  <a:schemeClr val="tx1"/>
                                </a:solidFill>
                                <a:latin typeface="Cambria Math" panose="02040503050406030204" pitchFamily="18" charset="0"/>
                                <a:ea typeface="Cambria Math" panose="02040503050406030204" pitchFamily="18" charset="0"/>
                              </a:rPr>
                            </m:ctrlPr>
                          </m:sSubPr>
                          <m:e>
                            <m:r>
                              <a:rPr lang="en-GB" sz="2800" b="0" i="1" smtClean="0">
                                <a:solidFill>
                                  <a:schemeClr val="tx1"/>
                                </a:solidFill>
                                <a:latin typeface="Cambria Math" panose="02040503050406030204" pitchFamily="18" charset="0"/>
                                <a:ea typeface="Cambria Math" panose="02040503050406030204" pitchFamily="18" charset="0"/>
                              </a:rPr>
                              <m:t>1</m:t>
                            </m:r>
                          </m:e>
                          <m:sub>
                            <m:r>
                              <m:rPr>
                                <m:sty m:val="p"/>
                              </m:rPr>
                              <a:rPr lang="en-GB" sz="2800" b="0" i="0" smtClean="0">
                                <a:solidFill>
                                  <a:schemeClr val="tx1"/>
                                </a:solidFill>
                                <a:latin typeface="Cambria Math" panose="02040503050406030204" pitchFamily="18" charset="0"/>
                                <a:ea typeface="Cambria Math" panose="02040503050406030204" pitchFamily="18" charset="0"/>
                              </a:rPr>
                              <m:t>c</m:t>
                            </m:r>
                          </m:sub>
                        </m:sSub>
                      </m:sub>
                    </m:sSub>
                    <m:r>
                      <a:rPr lang="en-GB" sz="2800" b="0" i="1" smtClean="0">
                        <a:solidFill>
                          <a:schemeClr val="tx1"/>
                        </a:solidFill>
                        <a:latin typeface="Cambria Math" panose="02040503050406030204" pitchFamily="18" charset="0"/>
                        <a:ea typeface="Cambria Math" panose="02040503050406030204" pitchFamily="18" charset="0"/>
                      </a:rPr>
                      <m:t>=</m:t>
                    </m:r>
                    <m:f>
                      <m:fPr>
                        <m:ctrlPr>
                          <a:rPr lang="en-GB" sz="2800" b="0" i="1" smtClean="0">
                            <a:solidFill>
                              <a:schemeClr val="tx1"/>
                            </a:solidFill>
                            <a:latin typeface="Cambria Math" panose="02040503050406030204" pitchFamily="18" charset="0"/>
                            <a:ea typeface="Cambria Math" panose="02040503050406030204" pitchFamily="18" charset="0"/>
                          </a:rPr>
                        </m:ctrlPr>
                      </m:fPr>
                      <m:num>
                        <m:sSup>
                          <m:sSupPr>
                            <m:ctrlPr>
                              <a:rPr lang="en-GB" sz="2800" b="0" i="1" smtClean="0">
                                <a:solidFill>
                                  <a:schemeClr val="tx1"/>
                                </a:solidFill>
                                <a:latin typeface="Cambria Math" panose="02040503050406030204" pitchFamily="18" charset="0"/>
                                <a:ea typeface="Cambria Math" panose="02040503050406030204" pitchFamily="18" charset="0"/>
                              </a:rPr>
                            </m:ctrlPr>
                          </m:sSupPr>
                          <m:e>
                            <m:r>
                              <a:rPr lang="en-GB" sz="2800" b="0" i="1" smtClean="0">
                                <a:solidFill>
                                  <a:schemeClr val="tx1"/>
                                </a:solidFill>
                                <a:latin typeface="Cambria Math" panose="02040503050406030204" pitchFamily="18" charset="0"/>
                                <a:ea typeface="Cambria Math" panose="02040503050406030204" pitchFamily="18" charset="0"/>
                              </a:rPr>
                              <m:t>𝑄</m:t>
                            </m:r>
                          </m:e>
                          <m:sup>
                            <m:r>
                              <a:rPr lang="en-GB" sz="2800" b="0" i="1" smtClean="0">
                                <a:solidFill>
                                  <a:schemeClr val="tx1"/>
                                </a:solidFill>
                                <a:latin typeface="Cambria Math" panose="02040503050406030204" pitchFamily="18" charset="0"/>
                                <a:ea typeface="Cambria Math" panose="02040503050406030204" pitchFamily="18" charset="0"/>
                              </a:rPr>
                              <m:t>2</m:t>
                            </m:r>
                          </m:sup>
                        </m:sSup>
                        <m:r>
                          <a:rPr lang="en-GB" sz="2800" b="0" i="1" smtClean="0">
                            <a:solidFill>
                              <a:schemeClr val="tx1"/>
                            </a:solidFill>
                            <a:latin typeface="Cambria Math" panose="02040503050406030204" pitchFamily="18" charset="0"/>
                            <a:ea typeface="Cambria Math" panose="02040503050406030204" pitchFamily="18" charset="0"/>
                          </a:rPr>
                          <m:t>+</m:t>
                        </m:r>
                        <m:sSubSup>
                          <m:sSubSupPr>
                            <m:ctrlPr>
                              <a:rPr lang="en-GB" sz="2800" i="1">
                                <a:solidFill>
                                  <a:schemeClr val="tx1"/>
                                </a:solidFill>
                                <a:latin typeface="Cambria Math" panose="02040503050406030204" pitchFamily="18" charset="0"/>
                                <a:ea typeface="Cambria Math" panose="02040503050406030204" pitchFamily="18" charset="0"/>
                              </a:rPr>
                            </m:ctrlPr>
                          </m:sSubSupPr>
                          <m:e>
                            <m:r>
                              <a:rPr lang="en-GB" sz="2800" i="1">
                                <a:solidFill>
                                  <a:schemeClr val="tx1"/>
                                </a:solidFill>
                                <a:latin typeface="Cambria Math" panose="02040503050406030204" pitchFamily="18" charset="0"/>
                                <a:ea typeface="Cambria Math" panose="02040503050406030204" pitchFamily="18" charset="0"/>
                              </a:rPr>
                              <m:t>𝑀</m:t>
                            </m:r>
                          </m:e>
                          <m:sub>
                            <m:r>
                              <a:rPr lang="en-GB" sz="2800" i="1">
                                <a:solidFill>
                                  <a:schemeClr val="tx1"/>
                                </a:solidFill>
                                <a:latin typeface="Cambria Math" panose="02040503050406030204" pitchFamily="18" charset="0"/>
                                <a:ea typeface="Cambria Math" panose="02040503050406030204" pitchFamily="18" charset="0"/>
                              </a:rPr>
                              <m:t>𝑋</m:t>
                            </m:r>
                          </m:sub>
                          <m:sup>
                            <m:r>
                              <a:rPr lang="en-GB" sz="2800" i="1">
                                <a:solidFill>
                                  <a:schemeClr val="tx1"/>
                                </a:solidFill>
                                <a:latin typeface="Cambria Math" panose="02040503050406030204" pitchFamily="18" charset="0"/>
                                <a:ea typeface="Cambria Math" panose="02040503050406030204" pitchFamily="18" charset="0"/>
                              </a:rPr>
                              <m:t>2</m:t>
                            </m:r>
                          </m:sup>
                        </m:sSubSup>
                        <m:r>
                          <a:rPr lang="en-GB" sz="2800" b="0" i="1" smtClean="0">
                            <a:solidFill>
                              <a:schemeClr val="tx1"/>
                            </a:solidFill>
                            <a:latin typeface="Cambria Math" panose="02040503050406030204" pitchFamily="18" charset="0"/>
                            <a:ea typeface="Cambria Math" panose="02040503050406030204" pitchFamily="18" charset="0"/>
                          </a:rPr>
                          <m:t>−</m:t>
                        </m:r>
                        <m:r>
                          <a:rPr lang="en-GB" sz="2800" b="0" i="1" smtClean="0">
                            <a:solidFill>
                              <a:schemeClr val="tx1"/>
                            </a:solidFill>
                            <a:latin typeface="Cambria Math" panose="02040503050406030204" pitchFamily="18" charset="0"/>
                            <a:ea typeface="Cambria Math" panose="02040503050406030204" pitchFamily="18" charset="0"/>
                          </a:rPr>
                          <m:t>𝑡</m:t>
                        </m:r>
                      </m:num>
                      <m:den>
                        <m:sSup>
                          <m:sSupPr>
                            <m:ctrlPr>
                              <a:rPr lang="en-GB" sz="2800" i="1">
                                <a:solidFill>
                                  <a:schemeClr val="tx1"/>
                                </a:solidFill>
                                <a:latin typeface="Cambria Math" panose="02040503050406030204" pitchFamily="18" charset="0"/>
                                <a:ea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𝑄</m:t>
                            </m:r>
                          </m:e>
                          <m:sup>
                            <m:r>
                              <a:rPr lang="en-GB" sz="2800" i="1">
                                <a:solidFill>
                                  <a:schemeClr val="tx1"/>
                                </a:solidFill>
                                <a:latin typeface="Cambria Math" panose="02040503050406030204" pitchFamily="18" charset="0"/>
                                <a:ea typeface="Cambria Math" panose="02040503050406030204" pitchFamily="18" charset="0"/>
                              </a:rPr>
                              <m:t>2</m:t>
                            </m:r>
                          </m:sup>
                        </m:sSup>
                        <m:r>
                          <a:rPr lang="en-GB" sz="2800" b="0" i="1" smtClean="0">
                            <a:solidFill>
                              <a:schemeClr val="tx1"/>
                            </a:solidFill>
                            <a:latin typeface="Cambria Math" panose="02040503050406030204" pitchFamily="18" charset="0"/>
                            <a:ea typeface="Cambria Math" panose="02040503050406030204" pitchFamily="18" charset="0"/>
                          </a:rPr>
                          <m:t>+</m:t>
                        </m:r>
                        <m:sSup>
                          <m:sSupPr>
                            <m:ctrlPr>
                              <a:rPr lang="en-GB" sz="2800" b="0" i="1" smtClean="0">
                                <a:solidFill>
                                  <a:schemeClr val="tx1"/>
                                </a:solidFill>
                                <a:latin typeface="Cambria Math" panose="02040503050406030204" pitchFamily="18" charset="0"/>
                                <a:ea typeface="Cambria Math" panose="02040503050406030204" pitchFamily="18" charset="0"/>
                              </a:rPr>
                            </m:ctrlPr>
                          </m:sSupPr>
                          <m:e>
                            <m:r>
                              <a:rPr lang="en-GB" sz="2800" b="0" i="1" smtClean="0">
                                <a:solidFill>
                                  <a:schemeClr val="tx1"/>
                                </a:solidFill>
                                <a:latin typeface="Cambria Math" panose="02040503050406030204" pitchFamily="18" charset="0"/>
                                <a:ea typeface="Cambria Math" panose="02040503050406030204" pitchFamily="18" charset="0"/>
                              </a:rPr>
                              <m:t>𝑊</m:t>
                            </m:r>
                          </m:e>
                          <m:sup>
                            <m:r>
                              <a:rPr lang="en-GB" sz="2800" b="0" i="1" smtClean="0">
                                <a:solidFill>
                                  <a:schemeClr val="tx1"/>
                                </a:solidFill>
                                <a:latin typeface="Cambria Math" panose="02040503050406030204" pitchFamily="18" charset="0"/>
                                <a:ea typeface="Cambria Math" panose="02040503050406030204" pitchFamily="18" charset="0"/>
                              </a:rPr>
                              <m:t>2</m:t>
                            </m:r>
                          </m:sup>
                        </m:sSup>
                        <m:r>
                          <a:rPr lang="en-GB" sz="2800" b="0" i="1" smtClean="0">
                            <a:solidFill>
                              <a:schemeClr val="tx1"/>
                            </a:solidFill>
                            <a:latin typeface="Cambria Math" panose="02040503050406030204" pitchFamily="18" charset="0"/>
                            <a:ea typeface="Cambria Math" panose="02040503050406030204" pitchFamily="18" charset="0"/>
                          </a:rPr>
                          <m:t>−</m:t>
                        </m:r>
                        <m:sSubSup>
                          <m:sSubSupPr>
                            <m:ctrlPr>
                              <a:rPr lang="en-GB" sz="2800" b="0" i="1" smtClean="0">
                                <a:solidFill>
                                  <a:schemeClr val="tx1"/>
                                </a:solidFill>
                                <a:latin typeface="Cambria Math" panose="02040503050406030204" pitchFamily="18" charset="0"/>
                                <a:ea typeface="Cambria Math" panose="02040503050406030204" pitchFamily="18" charset="0"/>
                              </a:rPr>
                            </m:ctrlPr>
                          </m:sSubSupPr>
                          <m:e>
                            <m:r>
                              <a:rPr lang="en-GB" sz="2800" b="0" i="1" smtClean="0">
                                <a:solidFill>
                                  <a:schemeClr val="tx1"/>
                                </a:solidFill>
                                <a:latin typeface="Cambria Math" panose="02040503050406030204" pitchFamily="18" charset="0"/>
                                <a:ea typeface="Cambria Math" panose="02040503050406030204" pitchFamily="18" charset="0"/>
                              </a:rPr>
                              <m:t>𝑚</m:t>
                            </m:r>
                          </m:e>
                          <m:sub>
                            <m:r>
                              <a:rPr lang="en-GB" sz="2800" b="0" i="1" smtClean="0">
                                <a:solidFill>
                                  <a:schemeClr val="tx1"/>
                                </a:solidFill>
                                <a:latin typeface="Cambria Math" panose="02040503050406030204" pitchFamily="18" charset="0"/>
                                <a:ea typeface="Cambria Math" panose="02040503050406030204" pitchFamily="18" charset="0"/>
                              </a:rPr>
                              <m:t>𝑝</m:t>
                            </m:r>
                          </m:sub>
                          <m:sup>
                            <m:r>
                              <a:rPr lang="en-GB" sz="2800" b="0" i="1" smtClean="0">
                                <a:solidFill>
                                  <a:schemeClr val="tx1"/>
                                </a:solidFill>
                                <a:latin typeface="Cambria Math" panose="02040503050406030204" pitchFamily="18" charset="0"/>
                                <a:ea typeface="Cambria Math" panose="02040503050406030204" pitchFamily="18" charset="0"/>
                              </a:rPr>
                              <m:t>2</m:t>
                            </m:r>
                          </m:sup>
                        </m:sSubSup>
                      </m:den>
                    </m:f>
                  </m:oMath>
                </a14:m>
                <a:r>
                  <a:rPr lang="en-GB" sz="2800" b="0" i="1" dirty="0" smtClean="0">
                    <a:solidFill>
                      <a:schemeClr val="tx1"/>
                    </a:solidFill>
                    <a:latin typeface="Cambria Math" panose="02040503050406030204" pitchFamily="18" charset="0"/>
                    <a:ea typeface="Cambria Math" panose="02040503050406030204" pitchFamily="18" charset="0"/>
                  </a:rPr>
                  <a:t> </a:t>
                </a:r>
              </a:p>
              <a:p>
                <a:r>
                  <a:rPr lang="en-GB" sz="2800" b="0" dirty="0" smtClean="0">
                    <a:solidFill>
                      <a:schemeClr val="tx1"/>
                    </a:solidFill>
                    <a:ea typeface="Cambria Math" panose="02040503050406030204" pitchFamily="18" charset="0"/>
                  </a:rPr>
                  <a:t>      </a:t>
                </a:r>
                <a14:m>
                  <m:oMath xmlns:m="http://schemas.openxmlformats.org/officeDocument/2006/math">
                    <m:r>
                      <a:rPr lang="en-GB" sz="2800" b="0" i="0" smtClean="0">
                        <a:solidFill>
                          <a:schemeClr val="tx1"/>
                        </a:solidFill>
                        <a:latin typeface="Cambria Math" panose="02040503050406030204" pitchFamily="18" charset="0"/>
                        <a:ea typeface="Cambria Math" panose="02040503050406030204" pitchFamily="18" charset="0"/>
                      </a:rPr>
                      <m:t>=</m:t>
                    </m:r>
                    <m:f>
                      <m:fPr>
                        <m:ctrlPr>
                          <a:rPr lang="en-GB" sz="2800" b="0" i="1" smtClean="0">
                            <a:solidFill>
                              <a:schemeClr val="tx1"/>
                            </a:solidFill>
                            <a:latin typeface="Cambria Math" panose="02040503050406030204" pitchFamily="18" charset="0"/>
                            <a:ea typeface="Cambria Math" panose="02040503050406030204" pitchFamily="18" charset="0"/>
                          </a:rPr>
                        </m:ctrlPr>
                      </m:fPr>
                      <m:num>
                        <m:sSub>
                          <m:sSubPr>
                            <m:ctrlPr>
                              <a:rPr lang="en-GB" sz="2800" b="0" i="1" smtClean="0">
                                <a:solidFill>
                                  <a:schemeClr val="tx1"/>
                                </a:solidFill>
                                <a:latin typeface="Cambria Math" panose="02040503050406030204" pitchFamily="18" charset="0"/>
                                <a:ea typeface="Cambria Math" panose="02040503050406030204" pitchFamily="18" charset="0"/>
                              </a:rPr>
                            </m:ctrlPr>
                          </m:sSubPr>
                          <m:e>
                            <m:r>
                              <a:rPr lang="en-GB" sz="2800" b="0" i="1" smtClean="0">
                                <a:solidFill>
                                  <a:schemeClr val="tx1"/>
                                </a:solidFill>
                                <a:latin typeface="Cambria Math" panose="02040503050406030204" pitchFamily="18" charset="0"/>
                                <a:ea typeface="Cambria Math" panose="02040503050406030204" pitchFamily="18" charset="0"/>
                              </a:rPr>
                              <m:t>𝑥</m:t>
                            </m:r>
                          </m:e>
                          <m:sub>
                            <m:r>
                              <m:rPr>
                                <m:sty m:val="p"/>
                              </m:rPr>
                              <a:rPr lang="en-GB" sz="2800" b="0" i="0" smtClean="0">
                                <a:solidFill>
                                  <a:schemeClr val="tx1"/>
                                </a:solidFill>
                                <a:latin typeface="Cambria Math" panose="02040503050406030204" pitchFamily="18" charset="0"/>
                                <a:ea typeface="Cambria Math" panose="02040503050406030204" pitchFamily="18" charset="0"/>
                              </a:rPr>
                              <m:t>Bj</m:t>
                            </m:r>
                          </m:sub>
                        </m:sSub>
                      </m:num>
                      <m:den>
                        <m:r>
                          <a:rPr lang="en-GB" sz="2800" b="0" i="1" smtClean="0">
                            <a:solidFill>
                              <a:schemeClr val="tx1"/>
                            </a:solidFill>
                            <a:latin typeface="Cambria Math" panose="02040503050406030204" pitchFamily="18" charset="0"/>
                            <a:ea typeface="Cambria Math" panose="02040503050406030204" pitchFamily="18" charset="0"/>
                          </a:rPr>
                          <m:t>𝛽</m:t>
                        </m:r>
                      </m:den>
                    </m:f>
                    <m:r>
                      <a:rPr lang="en-GB" sz="2800" b="0"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a:t>
                </a:r>
                <a:endParaRPr lang="en-GB" sz="2800"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636802" y="3489680"/>
                <a:ext cx="2543710" cy="1451488"/>
              </a:xfrm>
              <a:prstGeom prst="rect">
                <a:avLst/>
              </a:prstGeom>
              <a:blipFill>
                <a:blip r:embed="rId17"/>
                <a:stretch>
                  <a:fillRect/>
                </a:stretch>
              </a:blipFill>
            </p:spPr>
            <p:txBody>
              <a:bodyPr/>
              <a:lstStyle/>
              <a:p>
                <a:r>
                  <a:rPr lang="en-GB">
                    <a:noFill/>
                  </a:rPr>
                  <a:t> </a:t>
                </a:r>
              </a:p>
            </p:txBody>
          </p:sp>
        </mc:Fallback>
      </mc:AlternateContent>
      <p:pic>
        <p:nvPicPr>
          <p:cNvPr id="28" name="Picture 27"/>
          <p:cNvPicPr>
            <a:picLocks noChangeAspect="1"/>
          </p:cNvPicPr>
          <p:nvPr/>
        </p:nvPicPr>
        <p:blipFill>
          <a:blip r:embed="rId10"/>
          <a:stretch>
            <a:fillRect/>
          </a:stretch>
        </p:blipFill>
        <p:spPr>
          <a:xfrm>
            <a:off x="8460432" y="4484098"/>
            <a:ext cx="504056" cy="313054"/>
          </a:xfrm>
          <a:prstGeom prst="rect">
            <a:avLst/>
          </a:prstGeom>
        </p:spPr>
      </p:pic>
      <p:sp>
        <p:nvSpPr>
          <p:cNvPr id="29" name="TextBox 28"/>
          <p:cNvSpPr txBox="1"/>
          <p:nvPr/>
        </p:nvSpPr>
        <p:spPr>
          <a:xfrm>
            <a:off x="2517506" y="3662890"/>
            <a:ext cx="670376" cy="461665"/>
          </a:xfrm>
          <a:prstGeom prst="rect">
            <a:avLst/>
          </a:prstGeom>
          <a:noFill/>
        </p:spPr>
        <p:txBody>
          <a:bodyPr wrap="none" rtlCol="0">
            <a:spAutoFit/>
          </a:bodyPr>
          <a:lstStyle/>
          <a:p>
            <a:r>
              <a:rPr lang="en-GB" sz="2400" dirty="0" smtClean="0">
                <a:solidFill>
                  <a:schemeClr val="tx1"/>
                </a:solidFill>
              </a:rPr>
              <a:t>gap</a:t>
            </a:r>
            <a:endParaRPr lang="en-GB" sz="2400" dirty="0">
              <a:solidFill>
                <a:schemeClr val="tx1"/>
              </a:solidFill>
            </a:endParaRPr>
          </a:p>
        </p:txBody>
      </p:sp>
      <mc:AlternateContent xmlns:mc="http://schemas.openxmlformats.org/markup-compatibility/2006" xmlns:a14="http://schemas.microsoft.com/office/drawing/2010/main">
        <mc:Choice Requires="a14">
          <p:sp>
            <p:nvSpPr>
              <p:cNvPr id="30" name="TextBox 29"/>
              <p:cNvSpPr txBox="1"/>
              <p:nvPr/>
            </p:nvSpPr>
            <p:spPr>
              <a:xfrm>
                <a:off x="5246753" y="3575337"/>
                <a:ext cx="405367"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tx1"/>
                          </a:solidFill>
                          <a:latin typeface="Cambria Math" panose="02040503050406030204" pitchFamily="18" charset="0"/>
                        </a:rPr>
                        <m:t>𝑡</m:t>
                      </m:r>
                    </m:oMath>
                  </m:oMathPara>
                </a14:m>
                <a:endParaRPr lang="en-GB" sz="2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5246753" y="3575337"/>
                <a:ext cx="405367" cy="461665"/>
              </a:xfrm>
              <a:prstGeom prst="rect">
                <a:avLst/>
              </a:prstGeom>
              <a:blipFill>
                <a:blip r:embed="rId18"/>
                <a:stretch>
                  <a:fillRect/>
                </a:stretch>
              </a:blipFill>
            </p:spPr>
            <p:txBody>
              <a:bodyPr/>
              <a:lstStyle/>
              <a:p>
                <a:r>
                  <a:rPr lang="en-GB">
                    <a:noFill/>
                  </a:rPr>
                  <a:t> </a:t>
                </a:r>
              </a:p>
            </p:txBody>
          </p:sp>
        </mc:Fallback>
      </mc:AlternateContent>
      <p:sp>
        <p:nvSpPr>
          <p:cNvPr id="31" name="TextBox 30"/>
          <p:cNvSpPr txBox="1"/>
          <p:nvPr/>
        </p:nvSpPr>
        <p:spPr>
          <a:xfrm>
            <a:off x="6660232" y="1732746"/>
            <a:ext cx="1451038" cy="461665"/>
          </a:xfrm>
          <a:prstGeom prst="rect">
            <a:avLst/>
          </a:prstGeom>
          <a:solidFill>
            <a:schemeClr val="bg1"/>
          </a:solidFill>
        </p:spPr>
        <p:txBody>
          <a:bodyPr wrap="none" rtlCol="0">
            <a:spAutoFit/>
          </a:bodyPr>
          <a:lstStyle/>
          <a:p>
            <a:r>
              <a:rPr lang="en-GB" sz="2400" dirty="0" smtClean="0">
                <a:solidFill>
                  <a:schemeClr val="tx1"/>
                </a:solidFill>
              </a:rPr>
              <a:t>struck/  </a:t>
            </a:r>
            <a:endParaRPr lang="en-GB" sz="2400" dirty="0">
              <a:solidFill>
                <a:schemeClr val="tx1"/>
              </a:solidFill>
            </a:endParaRPr>
          </a:p>
        </p:txBody>
      </p:sp>
      <p:pic>
        <p:nvPicPr>
          <p:cNvPr id="32" name="Picture 31"/>
          <p:cNvPicPr>
            <a:picLocks noChangeAspect="1"/>
          </p:cNvPicPr>
          <p:nvPr/>
        </p:nvPicPr>
        <p:blipFill>
          <a:blip r:embed="rId19"/>
          <a:stretch>
            <a:fillRect/>
          </a:stretch>
        </p:blipFill>
        <p:spPr>
          <a:xfrm>
            <a:off x="7810370" y="1853975"/>
            <a:ext cx="282812" cy="260959"/>
          </a:xfrm>
          <a:prstGeom prst="rect">
            <a:avLst/>
          </a:prstGeom>
        </p:spPr>
      </p:pic>
      <p:sp>
        <p:nvSpPr>
          <p:cNvPr id="33" name="TextBox 32"/>
          <p:cNvSpPr txBox="1"/>
          <p:nvPr/>
        </p:nvSpPr>
        <p:spPr>
          <a:xfrm>
            <a:off x="6613960" y="3031966"/>
            <a:ext cx="1558440" cy="461665"/>
          </a:xfrm>
          <a:prstGeom prst="rect">
            <a:avLst/>
          </a:prstGeom>
          <a:solidFill>
            <a:schemeClr val="bg1"/>
          </a:solidFill>
        </p:spPr>
        <p:txBody>
          <a:bodyPr wrap="none" rtlCol="0">
            <a:spAutoFit/>
          </a:bodyPr>
          <a:lstStyle/>
          <a:p>
            <a:r>
              <a:rPr lang="en-GB" sz="2400" dirty="0" smtClean="0">
                <a:solidFill>
                  <a:schemeClr val="tx1"/>
                </a:solidFill>
              </a:rPr>
              <a:t>   /proton</a:t>
            </a:r>
            <a:endParaRPr lang="en-GB" sz="2400" dirty="0">
              <a:solidFill>
                <a:schemeClr val="tx1"/>
              </a:solidFill>
            </a:endParaRPr>
          </a:p>
        </p:txBody>
      </p:sp>
      <p:pic>
        <p:nvPicPr>
          <p:cNvPr id="34" name="Picture 33"/>
          <p:cNvPicPr>
            <a:picLocks noChangeAspect="1"/>
          </p:cNvPicPr>
          <p:nvPr/>
        </p:nvPicPr>
        <p:blipFill>
          <a:blip r:embed="rId19"/>
          <a:stretch>
            <a:fillRect/>
          </a:stretch>
        </p:blipFill>
        <p:spPr>
          <a:xfrm>
            <a:off x="6737460" y="3154969"/>
            <a:ext cx="282812" cy="260959"/>
          </a:xfrm>
          <a:prstGeom prst="rect">
            <a:avLst/>
          </a:prstGeom>
        </p:spPr>
      </p:pic>
      <p:sp>
        <p:nvSpPr>
          <p:cNvPr id="35" name="AutoShape 63"/>
          <p:cNvSpPr>
            <a:spLocks noChangeArrowheads="1"/>
          </p:cNvSpPr>
          <p:nvPr/>
        </p:nvSpPr>
        <p:spPr bwMode="auto">
          <a:xfrm flipV="1">
            <a:off x="107504" y="1268760"/>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p:spTree>
    <p:extLst>
      <p:ext uri="{BB962C8B-B14F-4D97-AF65-F5344CB8AC3E}">
        <p14:creationId xmlns:p14="http://schemas.microsoft.com/office/powerpoint/2010/main" val="13698695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difforrapgap"/>
          <p:cNvPicPr>
            <a:picLocks noChangeAspect="1" noChangeArrowheads="1"/>
          </p:cNvPicPr>
          <p:nvPr/>
        </p:nvPicPr>
        <p:blipFill>
          <a:blip r:embed="rId2" cstate="print">
            <a:extLst>
              <a:ext uri="{28A0092B-C50C-407E-A947-70E740481C1C}">
                <a14:useLocalDpi xmlns:a14="http://schemas.microsoft.com/office/drawing/2010/main" val="0"/>
              </a:ext>
            </a:extLst>
          </a:blip>
          <a:srcRect l="22388" t="19856" r="4216" b="6155"/>
          <a:stretch>
            <a:fillRect/>
          </a:stretch>
        </p:blipFill>
        <p:spPr bwMode="auto">
          <a:xfrm>
            <a:off x="4678363" y="2989734"/>
            <a:ext cx="4357687" cy="31035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 Box 4"/>
              <p:cNvSpPr txBox="1">
                <a:spLocks noChangeArrowheads="1"/>
              </p:cNvSpPr>
              <p:nvPr/>
            </p:nvSpPr>
            <p:spPr bwMode="auto">
              <a:xfrm>
                <a:off x="69850" y="809300"/>
                <a:ext cx="8293168" cy="204363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Lst>
            </p:spPr>
            <p:txBody>
              <a:bodyPr wrap="none">
                <a:spAutoFit/>
              </a:bodyPr>
              <a:lstStyle/>
              <a:p>
                <a:endParaRPr lang="en-GB" altLang="en-US" sz="800" dirty="0" smtClean="0">
                  <a:solidFill>
                    <a:srgbClr val="FF3300"/>
                  </a:solidFill>
                </a:endParaRPr>
              </a:p>
              <a:p>
                <a:r>
                  <a:rPr lang="en-GB" altLang="en-US" sz="2800" dirty="0">
                    <a:solidFill>
                      <a:srgbClr val="FF3300"/>
                    </a:solidFill>
                    <a:sym typeface="Symbol" panose="05050102010706020507" pitchFamily="18" charset="2"/>
                  </a:rPr>
                  <a:t></a:t>
                </a:r>
                <a:r>
                  <a:rPr lang="en-GB" altLang="en-US" sz="2800" dirty="0">
                    <a:solidFill>
                      <a:schemeClr val="tx1"/>
                    </a:solidFill>
                    <a:sym typeface="Symbol" panose="05050102010706020507" pitchFamily="18" charset="2"/>
                  </a:rPr>
                  <a:t> </a:t>
                </a:r>
                <a:r>
                  <a:rPr lang="en-GB" altLang="en-US" sz="2800" dirty="0" smtClean="0">
                    <a:solidFill>
                      <a:schemeClr val="tx1"/>
                    </a:solidFill>
                  </a:rPr>
                  <a:t>experiment: “rap gaps” at low </a:t>
                </a:r>
                <a14:m>
                  <m:oMath xmlns:m="http://schemas.openxmlformats.org/officeDocument/2006/math">
                    <m:sSub>
                      <m:sSubPr>
                        <m:ctrlPr>
                          <a:rPr lang="en-GB" altLang="en-US" sz="2800" b="1" i="1" smtClean="0">
                            <a:solidFill>
                              <a:schemeClr val="tx1"/>
                            </a:solidFill>
                            <a:latin typeface="Cambria Math" panose="02040503050406030204" pitchFamily="18" charset="0"/>
                          </a:rPr>
                        </m:ctrlPr>
                      </m:sSubPr>
                      <m:e>
                        <m:r>
                          <a:rPr lang="en-GB" altLang="en-US" sz="2800" b="1" i="1" smtClean="0">
                            <a:solidFill>
                              <a:schemeClr val="tx1"/>
                            </a:solidFill>
                            <a:latin typeface="Cambria Math" panose="02040503050406030204" pitchFamily="18" charset="0"/>
                          </a:rPr>
                          <m:t>𝒙</m:t>
                        </m:r>
                      </m:e>
                      <m:sub>
                        <m:r>
                          <a:rPr lang="en-GB" altLang="en-US" sz="2800" b="1" i="0" smtClean="0">
                            <a:solidFill>
                              <a:schemeClr val="tx1"/>
                            </a:solidFill>
                            <a:latin typeface="Cambria Math" panose="02040503050406030204" pitchFamily="18" charset="0"/>
                          </a:rPr>
                          <m:t>𝐁𝐣</m:t>
                        </m:r>
                      </m:sub>
                    </m:sSub>
                  </m:oMath>
                </a14:m>
                <a:endParaRPr lang="en-GB" altLang="en-US" sz="2800" b="1" dirty="0">
                  <a:solidFill>
                    <a:srgbClr val="FF3300"/>
                  </a:solidFill>
                </a:endParaRPr>
              </a:p>
              <a:p>
                <a:r>
                  <a:rPr lang="en-GB" altLang="en-US" sz="2800" b="1" dirty="0">
                    <a:solidFill>
                      <a:srgbClr val="FF3300"/>
                    </a:solidFill>
                  </a:rPr>
                  <a:t> - </a:t>
                </a:r>
                <a:r>
                  <a:rPr lang="en-GB" altLang="en-US" sz="2800" dirty="0" smtClean="0">
                    <a:solidFill>
                      <a:schemeClr val="tx1"/>
                    </a:solidFill>
                  </a:rPr>
                  <a:t>forward </a:t>
                </a:r>
                <a:r>
                  <a:rPr lang="en-GB" altLang="en-US" sz="2800" i="1" dirty="0" smtClean="0">
                    <a:solidFill>
                      <a:schemeClr val="tx1"/>
                    </a:solidFill>
                  </a:rPr>
                  <a:t>p</a:t>
                </a:r>
                <a:r>
                  <a:rPr lang="en-GB" altLang="en-US" sz="2800" dirty="0" smtClean="0">
                    <a:solidFill>
                      <a:schemeClr val="tx1"/>
                    </a:solidFill>
                  </a:rPr>
                  <a:t> in “pots” </a:t>
                </a:r>
                <a14:m>
                  <m:oMath xmlns:m="http://schemas.openxmlformats.org/officeDocument/2006/math">
                    <m:sSub>
                      <m:sSubPr>
                        <m:ctrlPr>
                          <a:rPr lang="en-GB" altLang="en-US" sz="2800" b="1" i="1" smtClean="0">
                            <a:solidFill>
                              <a:schemeClr val="tx1"/>
                            </a:solidFill>
                            <a:latin typeface="Cambria Math" panose="02040503050406030204" pitchFamily="18" charset="0"/>
                          </a:rPr>
                        </m:ctrlPr>
                      </m:sSubPr>
                      <m:e>
                        <m:r>
                          <a:rPr lang="en-GB" altLang="en-US" sz="2800" b="1" i="1" smtClean="0">
                            <a:solidFill>
                              <a:schemeClr val="tx1"/>
                            </a:solidFill>
                            <a:latin typeface="Cambria Math" panose="02040503050406030204" pitchFamily="18" charset="0"/>
                          </a:rPr>
                          <m:t>𝑴</m:t>
                        </m:r>
                      </m:e>
                      <m:sub>
                        <m:r>
                          <a:rPr lang="en-GB" altLang="en-US" sz="2800" b="1" i="1" smtClean="0">
                            <a:solidFill>
                              <a:schemeClr val="tx1"/>
                            </a:solidFill>
                            <a:latin typeface="Cambria Math" panose="02040503050406030204" pitchFamily="18" charset="0"/>
                          </a:rPr>
                          <m:t>𝒀</m:t>
                        </m:r>
                      </m:sub>
                    </m:sSub>
                    <m:r>
                      <a:rPr lang="en-GB" altLang="en-US" sz="2800" b="1" i="1" smtClean="0">
                        <a:solidFill>
                          <a:schemeClr val="tx1"/>
                        </a:solidFill>
                        <a:latin typeface="Cambria Math" panose="02040503050406030204" pitchFamily="18" charset="0"/>
                      </a:rPr>
                      <m:t>=</m:t>
                    </m:r>
                    <m:sSub>
                      <m:sSubPr>
                        <m:ctrlPr>
                          <a:rPr lang="en-GB" altLang="en-US" sz="2800" b="1" i="1" smtClean="0">
                            <a:solidFill>
                              <a:schemeClr val="tx1"/>
                            </a:solidFill>
                            <a:latin typeface="Cambria Math" panose="02040503050406030204" pitchFamily="18" charset="0"/>
                          </a:rPr>
                        </m:ctrlPr>
                      </m:sSubPr>
                      <m:e>
                        <m:r>
                          <a:rPr lang="en-GB" altLang="en-US" sz="2800" b="1" i="1" smtClean="0">
                            <a:solidFill>
                              <a:schemeClr val="tx1"/>
                            </a:solidFill>
                            <a:latin typeface="Cambria Math" panose="02040503050406030204" pitchFamily="18" charset="0"/>
                          </a:rPr>
                          <m:t>𝒎</m:t>
                        </m:r>
                      </m:e>
                      <m:sub>
                        <m:r>
                          <a:rPr lang="en-GB" altLang="en-US" sz="2800" b="1" i="1" smtClean="0">
                            <a:solidFill>
                              <a:schemeClr val="tx1"/>
                            </a:solidFill>
                            <a:latin typeface="Cambria Math" panose="02040503050406030204" pitchFamily="18" charset="0"/>
                          </a:rPr>
                          <m:t>𝒑</m:t>
                        </m:r>
                      </m:sub>
                    </m:sSub>
                    <m:r>
                      <a:rPr lang="en-GB" altLang="en-US" sz="2800" b="1" i="0" smtClean="0">
                        <a:solidFill>
                          <a:schemeClr val="tx1"/>
                        </a:solidFill>
                        <a:latin typeface="Cambria Math" panose="02040503050406030204" pitchFamily="18" charset="0"/>
                      </a:rPr>
                      <m:t> </m:t>
                    </m:r>
                  </m:oMath>
                </a14:m>
                <a:r>
                  <a:rPr lang="en-GB" altLang="en-US" sz="2800" dirty="0" smtClean="0">
                    <a:solidFill>
                      <a:schemeClr val="tx1"/>
                    </a:solidFill>
                  </a:rPr>
                  <a:t>and/or</a:t>
                </a:r>
                <a:endParaRPr lang="en-GB" altLang="en-US" sz="2800" dirty="0">
                  <a:solidFill>
                    <a:schemeClr val="tx1"/>
                  </a:solidFill>
                </a:endParaRPr>
              </a:p>
              <a:p>
                <a:r>
                  <a:rPr lang="en-GB" altLang="en-US" sz="2800" dirty="0" smtClean="0">
                    <a:solidFill>
                      <a:schemeClr val="tx1"/>
                    </a:solidFill>
                  </a:rPr>
                  <a:t>     no forward hadrons </a:t>
                </a:r>
                <a14:m>
                  <m:oMath xmlns:m="http://schemas.openxmlformats.org/officeDocument/2006/math">
                    <m:r>
                      <a:rPr lang="en-GB" altLang="en-US" sz="2800" b="1" i="1" smtClean="0">
                        <a:solidFill>
                          <a:schemeClr val="tx1"/>
                        </a:solidFill>
                        <a:latin typeface="Cambria Math" panose="02040503050406030204" pitchFamily="18" charset="0"/>
                      </a:rPr>
                      <m:t>𝒕</m:t>
                    </m:r>
                    <m:r>
                      <a:rPr lang="en-GB" altLang="en-US" sz="2800" b="1" i="1" smtClean="0">
                        <a:solidFill>
                          <a:schemeClr val="tx1"/>
                        </a:solidFill>
                        <a:latin typeface="Cambria Math" panose="02040503050406030204" pitchFamily="18" charset="0"/>
                        <a:ea typeface="Cambria Math" panose="02040503050406030204" pitchFamily="18" charset="0"/>
                      </a:rPr>
                      <m:t>~</m:t>
                    </m:r>
                    <m:r>
                      <a:rPr lang="en-GB" altLang="en-US" sz="2800" b="1" i="1" smtClean="0">
                        <a:solidFill>
                          <a:schemeClr val="tx1"/>
                        </a:solidFill>
                        <a:latin typeface="Cambria Math" panose="02040503050406030204" pitchFamily="18" charset="0"/>
                        <a:ea typeface="Cambria Math" panose="02040503050406030204" pitchFamily="18" charset="0"/>
                      </a:rPr>
                      <m:t>𝟎</m:t>
                    </m:r>
                    <m:r>
                      <a:rPr lang="en-GB" altLang="en-US" sz="2800" b="0" i="1" smtClean="0">
                        <a:solidFill>
                          <a:schemeClr val="tx1"/>
                        </a:solidFill>
                        <a:latin typeface="Cambria Math" panose="02040503050406030204" pitchFamily="18" charset="0"/>
                        <a:ea typeface="Cambria Math" panose="02040503050406030204" pitchFamily="18" charset="0"/>
                      </a:rPr>
                      <m:t> </m:t>
                    </m:r>
                    <m:sSubSup>
                      <m:sSubSupPr>
                        <m:ctrlPr>
                          <a:rPr lang="en-GB" altLang="en-US" sz="2800" b="1" i="1" smtClean="0">
                            <a:solidFill>
                              <a:schemeClr val="tx1"/>
                            </a:solidFill>
                            <a:latin typeface="Cambria Math" panose="02040503050406030204" pitchFamily="18" charset="0"/>
                          </a:rPr>
                        </m:ctrlPr>
                      </m:sSubSupPr>
                      <m:e>
                        <m:r>
                          <a:rPr lang="en-GB" altLang="en-US" sz="2800" b="1" i="1" smtClean="0">
                            <a:solidFill>
                              <a:schemeClr val="tx1"/>
                            </a:solidFill>
                            <a:latin typeface="Cambria Math" panose="02040503050406030204" pitchFamily="18" charset="0"/>
                          </a:rPr>
                          <m:t>𝑴</m:t>
                        </m:r>
                      </m:e>
                      <m:sub>
                        <m:r>
                          <a:rPr lang="en-GB" altLang="en-US" sz="2800" b="1" i="1" smtClean="0">
                            <a:solidFill>
                              <a:schemeClr val="tx1"/>
                            </a:solidFill>
                            <a:latin typeface="Cambria Math" panose="02040503050406030204" pitchFamily="18" charset="0"/>
                          </a:rPr>
                          <m:t>𝒀</m:t>
                        </m:r>
                      </m:sub>
                      <m:sup>
                        <m:r>
                          <a:rPr lang="en-GB" altLang="en-US" sz="2800" b="1" i="1" smtClean="0">
                            <a:solidFill>
                              <a:schemeClr val="tx1"/>
                            </a:solidFill>
                            <a:latin typeface="Cambria Math" panose="02040503050406030204" pitchFamily="18" charset="0"/>
                          </a:rPr>
                          <m:t>𝟐</m:t>
                        </m:r>
                      </m:sup>
                    </m:sSubSup>
                    <m:r>
                      <a:rPr lang="en-GB" altLang="en-US" sz="2800" b="1" i="1" smtClean="0">
                        <a:solidFill>
                          <a:schemeClr val="tx1"/>
                        </a:solidFill>
                        <a:latin typeface="Cambria Math" panose="02040503050406030204" pitchFamily="18" charset="0"/>
                      </a:rPr>
                      <m:t>&lt;</m:t>
                    </m:r>
                    <m:r>
                      <a:rPr lang="en-GB" altLang="en-US" sz="2800" b="1" i="1" smtClean="0">
                        <a:solidFill>
                          <a:schemeClr val="tx1"/>
                        </a:solidFill>
                        <a:latin typeface="Cambria Math" panose="02040503050406030204" pitchFamily="18" charset="0"/>
                      </a:rPr>
                      <m:t>𝟐</m:t>
                    </m:r>
                    <m:r>
                      <a:rPr lang="en-GB" altLang="en-US" sz="2800" b="1" i="1" smtClean="0">
                        <a:solidFill>
                          <a:schemeClr val="tx1"/>
                        </a:solidFill>
                        <a:latin typeface="Cambria Math" panose="02040503050406030204" pitchFamily="18" charset="0"/>
                      </a:rPr>
                      <m:t>.</m:t>
                    </m:r>
                    <m:r>
                      <a:rPr lang="en-GB" altLang="en-US" sz="2800" b="1" i="1" smtClean="0">
                        <a:solidFill>
                          <a:schemeClr val="tx1"/>
                        </a:solidFill>
                        <a:latin typeface="Cambria Math" panose="02040503050406030204" pitchFamily="18" charset="0"/>
                      </a:rPr>
                      <m:t>𝟓</m:t>
                    </m:r>
                    <m:r>
                      <a:rPr lang="en-GB" altLang="en-US" sz="2800" b="1" i="1" smtClean="0">
                        <a:solidFill>
                          <a:schemeClr val="tx1"/>
                        </a:solidFill>
                        <a:latin typeface="Cambria Math" panose="02040503050406030204" pitchFamily="18" charset="0"/>
                      </a:rPr>
                      <m:t> </m:t>
                    </m:r>
                  </m:oMath>
                </a14:m>
                <a:r>
                  <a:rPr lang="en-GB" altLang="en-US" sz="2800" dirty="0" smtClean="0">
                    <a:solidFill>
                      <a:schemeClr val="tx1"/>
                    </a:solidFill>
                  </a:rPr>
                  <a:t>GeV</a:t>
                </a:r>
                <a:r>
                  <a:rPr lang="en-GB" altLang="en-US" sz="2800" b="1" baseline="30000" dirty="0" smtClean="0">
                    <a:solidFill>
                      <a:schemeClr val="tx1"/>
                    </a:solidFill>
                  </a:rPr>
                  <a:t>2</a:t>
                </a:r>
              </a:p>
              <a:p>
                <a:r>
                  <a:rPr lang="en-GB" altLang="en-US" sz="2800" b="1" dirty="0" smtClean="0">
                    <a:solidFill>
                      <a:srgbClr val="FF3300"/>
                    </a:solidFill>
                  </a:rPr>
                  <a:t> - </a:t>
                </a:r>
                <a14:m>
                  <m:oMath xmlns:m="http://schemas.openxmlformats.org/officeDocument/2006/math">
                    <m:r>
                      <a:rPr lang="en-GB" altLang="en-US" sz="2800" b="1" i="1" smtClean="0">
                        <a:solidFill>
                          <a:schemeClr val="tx1"/>
                        </a:solidFill>
                        <a:latin typeface="Cambria Math" panose="02040503050406030204" pitchFamily="18" charset="0"/>
                      </a:rPr>
                      <m:t>𝒆𝒑</m:t>
                    </m:r>
                    <m:r>
                      <a:rPr lang="en-GB" altLang="en-US" sz="2800" b="1" i="1" smtClean="0">
                        <a:solidFill>
                          <a:schemeClr val="tx1"/>
                        </a:solidFill>
                        <a:latin typeface="Cambria Math" panose="02040503050406030204" pitchFamily="18" charset="0"/>
                        <a:ea typeface="Cambria Math" panose="02040503050406030204" pitchFamily="18" charset="0"/>
                      </a:rPr>
                      <m:t>→</m:t>
                    </m:r>
                    <m:r>
                      <a:rPr lang="en-GB" altLang="en-US" sz="2800" b="1" i="1" smtClean="0">
                        <a:solidFill>
                          <a:schemeClr val="tx1"/>
                        </a:solidFill>
                        <a:latin typeface="Cambria Math" panose="02040503050406030204" pitchFamily="18" charset="0"/>
                        <a:ea typeface="Cambria Math" panose="02040503050406030204" pitchFamily="18" charset="0"/>
                      </a:rPr>
                      <m:t>𝒆𝑿𝒀</m:t>
                    </m:r>
                  </m:oMath>
                </a14:m>
                <a:r>
                  <a:rPr lang="en-GB" altLang="en-US" sz="2800" dirty="0" smtClean="0">
                    <a:solidFill>
                      <a:schemeClr val="tx1"/>
                    </a:solidFill>
                  </a:rPr>
                  <a:t> probes </a:t>
                </a:r>
                <a14:m>
                  <m:oMath xmlns:m="http://schemas.openxmlformats.org/officeDocument/2006/math">
                    <m:sSub>
                      <m:sSubPr>
                        <m:ctrlPr>
                          <a:rPr lang="en-GB" altLang="en-US" sz="2800" i="1" smtClean="0">
                            <a:solidFill>
                              <a:schemeClr val="tx1"/>
                            </a:solidFill>
                            <a:latin typeface="Cambria Math" panose="02040503050406030204" pitchFamily="18" charset="0"/>
                          </a:rPr>
                        </m:ctrlPr>
                      </m:sSubPr>
                      <m:e>
                        <m:r>
                          <a:rPr lang="en-GB" altLang="en-US" sz="2800" b="0" i="1" smtClean="0">
                            <a:solidFill>
                              <a:schemeClr val="tx1"/>
                            </a:solidFill>
                            <a:latin typeface="Cambria Math" panose="02040503050406030204" pitchFamily="18" charset="0"/>
                          </a:rPr>
                          <m:t>1</m:t>
                        </m:r>
                      </m:e>
                      <m:sub>
                        <m:r>
                          <m:rPr>
                            <m:sty m:val="p"/>
                          </m:rPr>
                          <a:rPr lang="en-GB" altLang="en-US" sz="2800" b="0" i="0" smtClean="0">
                            <a:solidFill>
                              <a:schemeClr val="tx1"/>
                            </a:solidFill>
                            <a:latin typeface="Cambria Math" panose="02040503050406030204" pitchFamily="18" charset="0"/>
                          </a:rPr>
                          <m:t>c</m:t>
                        </m:r>
                      </m:sub>
                    </m:sSub>
                  </m:oMath>
                </a14:m>
                <a:r>
                  <a:rPr lang="en-GB" altLang="en-US" sz="2800" dirty="0" smtClean="0">
                    <a:solidFill>
                      <a:schemeClr val="tx1"/>
                    </a:solidFill>
                  </a:rPr>
                  <a:t> transition </a:t>
                </a:r>
                <a14:m>
                  <m:oMath xmlns:m="http://schemas.openxmlformats.org/officeDocument/2006/math">
                    <m:r>
                      <a:rPr lang="en-GB" altLang="en-US" sz="2800" b="1" i="1" smtClean="0">
                        <a:solidFill>
                          <a:schemeClr val="tx1"/>
                        </a:solidFill>
                        <a:latin typeface="Cambria Math" panose="02040503050406030204" pitchFamily="18" charset="0"/>
                      </a:rPr>
                      <m:t>𝒑</m:t>
                    </m:r>
                    <m:r>
                      <a:rPr lang="en-GB" altLang="en-US" sz="2800" b="1" i="1" smtClean="0">
                        <a:solidFill>
                          <a:schemeClr val="tx1"/>
                        </a:solidFill>
                        <a:latin typeface="Cambria Math" panose="02040503050406030204" pitchFamily="18" charset="0"/>
                        <a:ea typeface="Cambria Math" panose="02040503050406030204" pitchFamily="18" charset="0"/>
                      </a:rPr>
                      <m:t>→</m:t>
                    </m:r>
                    <m:r>
                      <a:rPr lang="en-GB" altLang="en-US" sz="2800" b="1" i="1" smtClean="0">
                        <a:solidFill>
                          <a:schemeClr val="tx1"/>
                        </a:solidFill>
                        <a:latin typeface="Cambria Math" panose="02040503050406030204" pitchFamily="18" charset="0"/>
                      </a:rPr>
                      <m:t>𝒀</m:t>
                    </m:r>
                    <m:r>
                      <a:rPr lang="en-GB" altLang="en-US" sz="2800" b="1" i="1" smtClean="0">
                        <a:solidFill>
                          <a:schemeClr val="tx1"/>
                        </a:solidFill>
                        <a:latin typeface="Cambria Math" panose="02040503050406030204" pitchFamily="18" charset="0"/>
                      </a:rPr>
                      <m:t>=</m:t>
                    </m:r>
                    <m:r>
                      <a:rPr lang="en-GB" altLang="en-US" sz="2800" b="1" i="1" smtClean="0">
                        <a:solidFill>
                          <a:schemeClr val="tx1"/>
                        </a:solidFill>
                        <a:latin typeface="Cambria Math" panose="02040503050406030204" pitchFamily="18" charset="0"/>
                      </a:rPr>
                      <m:t>𝒑</m:t>
                    </m:r>
                    <m:r>
                      <a:rPr lang="en-GB" altLang="en-US" sz="2800" b="1" i="1" smtClean="0">
                        <a:solidFill>
                          <a:schemeClr val="tx1"/>
                        </a:solidFill>
                        <a:latin typeface="Cambria Math" panose="02040503050406030204" pitchFamily="18" charset="0"/>
                      </a:rPr>
                      <m:t>,</m:t>
                    </m:r>
                    <m:sSup>
                      <m:sSupPr>
                        <m:ctrlPr>
                          <a:rPr lang="en-GB" altLang="en-US" sz="2800" b="1" i="1" smtClean="0">
                            <a:solidFill>
                              <a:schemeClr val="tx1"/>
                            </a:solidFill>
                            <a:latin typeface="Cambria Math" panose="02040503050406030204" pitchFamily="18" charset="0"/>
                          </a:rPr>
                        </m:ctrlPr>
                      </m:sSupPr>
                      <m:e>
                        <m:r>
                          <a:rPr lang="en-GB" altLang="en-US" sz="2800" b="1" i="1" smtClean="0">
                            <a:solidFill>
                              <a:schemeClr val="tx1"/>
                            </a:solidFill>
                            <a:latin typeface="Cambria Math" panose="02040503050406030204" pitchFamily="18" charset="0"/>
                          </a:rPr>
                          <m:t>𝑵</m:t>
                        </m:r>
                      </m:e>
                      <m:sup>
                        <m:r>
                          <a:rPr lang="en-GB" altLang="en-US" sz="2800" b="1" i="1" smtClean="0">
                            <a:solidFill>
                              <a:schemeClr val="tx1"/>
                            </a:solidFill>
                            <a:latin typeface="Cambria Math" panose="02040503050406030204" pitchFamily="18" charset="0"/>
                          </a:rPr>
                          <m:t>∗</m:t>
                        </m:r>
                      </m:sup>
                    </m:sSup>
                  </m:oMath>
                </a14:m>
                <a:r>
                  <a:rPr lang="en-GB" altLang="en-US" sz="2800" b="1" dirty="0" smtClean="0">
                    <a:solidFill>
                      <a:schemeClr val="tx1"/>
                    </a:solidFill>
                  </a:rPr>
                  <a:t>…</a:t>
                </a:r>
                <a:endParaRPr lang="en-GB" altLang="en-US" sz="2800" b="1" dirty="0">
                  <a:solidFill>
                    <a:schemeClr val="tx1"/>
                  </a:solidFill>
                </a:endParaRPr>
              </a:p>
            </p:txBody>
          </p:sp>
        </mc:Choice>
        <mc:Fallback xmlns="">
          <p:sp>
            <p:nvSpPr>
              <p:cNvPr id="5" name="Text Box 4"/>
              <p:cNvSpPr txBox="1">
                <a:spLocks noRot="1" noChangeAspect="1" noMove="1" noResize="1" noEditPoints="1" noAdjustHandles="1" noChangeArrowheads="1" noChangeShapeType="1" noTextEdit="1"/>
              </p:cNvSpPr>
              <p:nvPr/>
            </p:nvSpPr>
            <p:spPr bwMode="auto">
              <a:xfrm>
                <a:off x="69850" y="809300"/>
                <a:ext cx="8293168" cy="2043636"/>
              </a:xfrm>
              <a:prstGeom prst="rect">
                <a:avLst/>
              </a:prstGeom>
              <a:blipFill>
                <a:blip r:embed="rId3"/>
                <a:stretch>
                  <a:fillRect l="-1470" r="-514" b="-74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noFill/>
                  </a:rPr>
                  <a:t> </a:t>
                </a:r>
              </a:p>
            </p:txBody>
          </p:sp>
        </mc:Fallback>
      </mc:AlternateContent>
      <p:sp>
        <p:nvSpPr>
          <p:cNvPr id="7" name="Text Box 12"/>
          <p:cNvSpPr txBox="1">
            <a:spLocks noChangeArrowheads="1"/>
          </p:cNvSpPr>
          <p:nvPr/>
        </p:nvSpPr>
        <p:spPr bwMode="auto">
          <a:xfrm>
            <a:off x="7740352" y="1899638"/>
            <a:ext cx="852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dirty="0"/>
              <a:t>gap </a:t>
            </a:r>
            <a:endParaRPr lang="en-GB" altLang="en-US" sz="2800" b="1" dirty="0">
              <a:solidFill>
                <a:srgbClr val="FF3300"/>
              </a:solidFill>
              <a:sym typeface="Symbol" panose="05050102010706020507" pitchFamily="18" charset="2"/>
            </a:endParaRPr>
          </a:p>
        </p:txBody>
      </p:sp>
      <p:pic>
        <p:nvPicPr>
          <p:cNvPr id="9" name="Picture 15" descr="disforrapgap"/>
          <p:cNvPicPr>
            <a:picLocks noChangeAspect="1" noChangeArrowheads="1"/>
          </p:cNvPicPr>
          <p:nvPr/>
        </p:nvPicPr>
        <p:blipFill>
          <a:blip r:embed="rId4" cstate="print">
            <a:extLst>
              <a:ext uri="{28A0092B-C50C-407E-A947-70E740481C1C}">
                <a14:useLocalDpi xmlns:a14="http://schemas.microsoft.com/office/drawing/2010/main" val="0"/>
              </a:ext>
            </a:extLst>
          </a:blip>
          <a:srcRect l="21719" t="20891" r="4216" b="5211"/>
          <a:stretch>
            <a:fillRect/>
          </a:stretch>
        </p:blipFill>
        <p:spPr bwMode="auto">
          <a:xfrm>
            <a:off x="214313" y="2989734"/>
            <a:ext cx="4392612" cy="3097212"/>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7"/>
          <p:cNvSpPr>
            <a:spLocks noChangeArrowheads="1"/>
          </p:cNvSpPr>
          <p:nvPr/>
        </p:nvSpPr>
        <p:spPr bwMode="auto">
          <a:xfrm rot="16200000">
            <a:off x="7984522" y="1718271"/>
            <a:ext cx="250825" cy="215900"/>
          </a:xfrm>
          <a:prstGeom prst="rightArrow">
            <a:avLst>
              <a:gd name="adj1" fmla="val 50000"/>
              <a:gd name="adj2" fmla="val 29044"/>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mc:AlternateContent xmlns:mc="http://schemas.openxmlformats.org/markup-compatibility/2006" xmlns:a14="http://schemas.microsoft.com/office/drawing/2010/main">
        <mc:Choice Requires="a14">
          <p:sp>
            <p:nvSpPr>
              <p:cNvPr id="11" name="Text Box 18"/>
              <p:cNvSpPr txBox="1">
                <a:spLocks noChangeArrowheads="1"/>
              </p:cNvSpPr>
              <p:nvPr/>
            </p:nvSpPr>
            <p:spPr bwMode="auto">
              <a:xfrm>
                <a:off x="4606924" y="5378192"/>
                <a:ext cx="4068764" cy="7078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ctr"/>
                <a:r>
                  <a:rPr lang="en-GB" altLang="en-US" sz="2000" dirty="0" smtClean="0"/>
                  <a:t> gap: forward empty and/or FPS</a:t>
                </a:r>
              </a:p>
              <a:p>
                <a:pPr algn="ctr"/>
                <a14:m>
                  <m:oMath xmlns:m="http://schemas.openxmlformats.org/officeDocument/2006/math">
                    <m:r>
                      <a:rPr lang="en-GB" altLang="en-US" sz="2000" i="1" smtClean="0">
                        <a:latin typeface="Cambria Math" panose="02040503050406030204" pitchFamily="18" charset="0"/>
                        <a:ea typeface="Cambria Math" panose="02040503050406030204" pitchFamily="18" charset="0"/>
                      </a:rPr>
                      <m:t>→</m:t>
                    </m:r>
                  </m:oMath>
                </a14:m>
                <a:r>
                  <a:rPr lang="en-GB" altLang="en-US" sz="2000" i="1" dirty="0" smtClean="0"/>
                  <a:t> </a:t>
                </a:r>
                <a:r>
                  <a:rPr lang="en-GB" altLang="en-US" sz="2000" i="1" dirty="0"/>
                  <a:t>M</a:t>
                </a:r>
                <a:r>
                  <a:rPr lang="en-GB" altLang="en-US" sz="2000" b="1" baseline="-25000" dirty="0"/>
                  <a:t>Y</a:t>
                </a:r>
                <a:r>
                  <a:rPr lang="en-GB" altLang="en-US" sz="2000" dirty="0"/>
                  <a:t>&lt;1.6 </a:t>
                </a:r>
                <a:r>
                  <a:rPr lang="en-GB" altLang="en-US" sz="2000" dirty="0" smtClean="0"/>
                  <a:t>GeV small</a:t>
                </a:r>
                <a:endParaRPr lang="en-US" altLang="en-US" sz="2000" dirty="0"/>
              </a:p>
            </p:txBody>
          </p:sp>
        </mc:Choice>
        <mc:Fallback xmlns="">
          <p:sp>
            <p:nvSpPr>
              <p:cNvPr id="11" name="Text Box 18"/>
              <p:cNvSpPr txBox="1">
                <a:spLocks noRot="1" noChangeAspect="1" noMove="1" noResize="1" noEditPoints="1" noAdjustHandles="1" noChangeArrowheads="1" noChangeShapeType="1" noTextEdit="1"/>
              </p:cNvSpPr>
              <p:nvPr/>
            </p:nvSpPr>
            <p:spPr bwMode="auto">
              <a:xfrm>
                <a:off x="4606924" y="5378192"/>
                <a:ext cx="4068764" cy="707886"/>
              </a:xfrm>
              <a:prstGeom prst="rect">
                <a:avLst/>
              </a:prstGeom>
              <a:blipFill>
                <a:blip r:embed="rId5"/>
                <a:stretch>
                  <a:fillRect t="-4310" r="-450" b="-146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12" name="Text Box 19"/>
          <p:cNvSpPr txBox="1">
            <a:spLocks noChangeArrowheads="1"/>
          </p:cNvSpPr>
          <p:nvPr/>
        </p:nvSpPr>
        <p:spPr bwMode="auto">
          <a:xfrm>
            <a:off x="5364088" y="4862984"/>
            <a:ext cx="90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000" dirty="0"/>
              <a:t>empty</a:t>
            </a:r>
            <a:endParaRPr lang="en-US" altLang="en-US" sz="2000" dirty="0"/>
          </a:p>
        </p:txBody>
      </p:sp>
      <p:sp>
        <p:nvSpPr>
          <p:cNvPr id="13" name="Text Box 20"/>
          <p:cNvSpPr txBox="1">
            <a:spLocks noChangeArrowheads="1"/>
          </p:cNvSpPr>
          <p:nvPr/>
        </p:nvSpPr>
        <p:spPr bwMode="auto">
          <a:xfrm>
            <a:off x="1259632" y="4789959"/>
            <a:ext cx="58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000" dirty="0"/>
              <a:t>full</a:t>
            </a:r>
            <a:endParaRPr lang="en-US" altLang="en-US" sz="2000" dirty="0"/>
          </a:p>
        </p:txBody>
      </p:sp>
      <mc:AlternateContent xmlns:mc="http://schemas.openxmlformats.org/markup-compatibility/2006" xmlns:a14="http://schemas.microsoft.com/office/drawing/2010/main">
        <mc:Choice Requires="a14">
          <p:sp>
            <p:nvSpPr>
              <p:cNvPr id="14" name="Text Box 21"/>
              <p:cNvSpPr txBox="1">
                <a:spLocks noChangeArrowheads="1"/>
              </p:cNvSpPr>
              <p:nvPr/>
            </p:nvSpPr>
            <p:spPr bwMode="auto">
              <a:xfrm>
                <a:off x="107504" y="5293990"/>
                <a:ext cx="4302125" cy="7078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ctr"/>
                <a:r>
                  <a:rPr lang="en-GB" altLang="en-US" sz="2000" dirty="0"/>
                  <a:t>n</a:t>
                </a:r>
                <a:r>
                  <a:rPr lang="en-GB" altLang="en-US" sz="2000" dirty="0" smtClean="0"/>
                  <a:t>o gap: forward full of beam pipe frags</a:t>
                </a:r>
                <a:r>
                  <a:rPr lang="en-GB" altLang="en-US" sz="2000" dirty="0"/>
                  <a:t> </a:t>
                </a:r>
                <a14:m>
                  <m:oMath xmlns:m="http://schemas.openxmlformats.org/officeDocument/2006/math">
                    <m:r>
                      <a:rPr lang="en-GB" altLang="en-US" sz="2000" i="1">
                        <a:latin typeface="Cambria Math" panose="02040503050406030204" pitchFamily="18" charset="0"/>
                        <a:ea typeface="Cambria Math" panose="02040503050406030204" pitchFamily="18" charset="0"/>
                      </a:rPr>
                      <m:t>→ </m:t>
                    </m:r>
                  </m:oMath>
                </a14:m>
                <a:r>
                  <a:rPr lang="en-GB" altLang="en-US" sz="2000" i="1" dirty="0" smtClean="0"/>
                  <a:t>M</a:t>
                </a:r>
                <a:r>
                  <a:rPr lang="en-GB" altLang="en-US" sz="2000" b="1" baseline="-25000" dirty="0" smtClean="0"/>
                  <a:t>Y</a:t>
                </a:r>
                <a:r>
                  <a:rPr lang="en-GB" altLang="en-US" sz="2000" dirty="0" smtClean="0"/>
                  <a:t> </a:t>
                </a:r>
                <a:r>
                  <a:rPr lang="en-GB" altLang="en-US" sz="2000" dirty="0"/>
                  <a:t>large</a:t>
                </a:r>
                <a:endParaRPr lang="en-US" altLang="en-US" sz="2000" dirty="0"/>
              </a:p>
            </p:txBody>
          </p:sp>
        </mc:Choice>
        <mc:Fallback xmlns="">
          <p:sp>
            <p:nvSpPr>
              <p:cNvPr id="14" name="Text Box 21"/>
              <p:cNvSpPr txBox="1">
                <a:spLocks noRot="1" noChangeAspect="1" noMove="1" noResize="1" noEditPoints="1" noAdjustHandles="1" noChangeArrowheads="1" noChangeShapeType="1" noTextEdit="1"/>
              </p:cNvSpPr>
              <p:nvPr/>
            </p:nvSpPr>
            <p:spPr bwMode="auto">
              <a:xfrm>
                <a:off x="107504" y="5293990"/>
                <a:ext cx="4302125" cy="707886"/>
              </a:xfrm>
              <a:prstGeom prst="rect">
                <a:avLst/>
              </a:prstGeom>
              <a:blipFill>
                <a:blip r:embed="rId6"/>
                <a:stretch>
                  <a:fillRect t="-4274" r="-993" b="-1367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15" name="Text Box 23"/>
          <p:cNvSpPr txBox="1">
            <a:spLocks noChangeArrowheads="1"/>
          </p:cNvSpPr>
          <p:nvPr/>
        </p:nvSpPr>
        <p:spPr bwMode="auto">
          <a:xfrm>
            <a:off x="7415213" y="4934421"/>
            <a:ext cx="527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000" i="1"/>
              <a:t>M</a:t>
            </a:r>
            <a:r>
              <a:rPr lang="en-GB" altLang="en-US" sz="2000" b="1" baseline="-25000"/>
              <a:t>X</a:t>
            </a:r>
            <a:endParaRPr lang="en-US" altLang="en-US" sz="2000"/>
          </a:p>
        </p:txBody>
      </p:sp>
      <p:sp>
        <p:nvSpPr>
          <p:cNvPr id="16" name="Text Box 24"/>
          <p:cNvSpPr txBox="1">
            <a:spLocks noChangeArrowheads="1"/>
          </p:cNvSpPr>
          <p:nvPr/>
        </p:nvSpPr>
        <p:spPr bwMode="auto">
          <a:xfrm>
            <a:off x="8027988" y="3854921"/>
            <a:ext cx="506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000" i="1"/>
              <a:t>Q</a:t>
            </a:r>
            <a:r>
              <a:rPr lang="en-GB" altLang="en-US" sz="2000" b="1" baseline="30000"/>
              <a:t>2</a:t>
            </a:r>
            <a:endParaRPr lang="en-US" altLang="en-US" sz="2000" b="1" baseline="30000"/>
          </a:p>
        </p:txBody>
      </p:sp>
      <p:sp>
        <p:nvSpPr>
          <p:cNvPr id="17" name="Line 25"/>
          <p:cNvSpPr>
            <a:spLocks noChangeShapeType="1"/>
          </p:cNvSpPr>
          <p:nvPr/>
        </p:nvSpPr>
        <p:spPr bwMode="auto">
          <a:xfrm>
            <a:off x="5146675" y="4321646"/>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Text Box 26"/>
          <p:cNvSpPr txBox="1">
            <a:spLocks noChangeArrowheads="1"/>
          </p:cNvSpPr>
          <p:nvPr/>
        </p:nvSpPr>
        <p:spPr bwMode="auto">
          <a:xfrm>
            <a:off x="4859338" y="4105746"/>
            <a:ext cx="323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000" i="1"/>
              <a:t>e</a:t>
            </a:r>
            <a:endParaRPr lang="en-US" altLang="en-US" sz="2000"/>
          </a:p>
        </p:txBody>
      </p:sp>
      <p:sp>
        <p:nvSpPr>
          <p:cNvPr id="19" name="Line 27"/>
          <p:cNvSpPr>
            <a:spLocks noChangeShapeType="1"/>
          </p:cNvSpPr>
          <p:nvPr/>
        </p:nvSpPr>
        <p:spPr bwMode="auto">
          <a:xfrm flipH="1">
            <a:off x="8172450" y="4358159"/>
            <a:ext cx="5048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Text Box 28"/>
          <p:cNvSpPr txBox="1">
            <a:spLocks noChangeArrowheads="1"/>
          </p:cNvSpPr>
          <p:nvPr/>
        </p:nvSpPr>
        <p:spPr bwMode="auto">
          <a:xfrm>
            <a:off x="8675688" y="4142259"/>
            <a:ext cx="323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000" i="1"/>
              <a:t>p</a:t>
            </a:r>
            <a:endParaRPr lang="en-US" altLang="en-US" sz="2000"/>
          </a:p>
        </p:txBody>
      </p:sp>
      <p:sp>
        <p:nvSpPr>
          <p:cNvPr id="21" name="Text Box 29"/>
          <p:cNvSpPr txBox="1">
            <a:spLocks noChangeArrowheads="1"/>
          </p:cNvSpPr>
          <p:nvPr/>
        </p:nvSpPr>
        <p:spPr bwMode="auto">
          <a:xfrm>
            <a:off x="185738" y="6093296"/>
            <a:ext cx="8528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altLang="en-US" sz="800" dirty="0">
              <a:solidFill>
                <a:srgbClr val="FF3300"/>
              </a:solidFill>
            </a:endParaRPr>
          </a:p>
          <a:p>
            <a:r>
              <a:rPr lang="en-GB" altLang="en-US" sz="2800" dirty="0">
                <a:solidFill>
                  <a:srgbClr val="FF3300"/>
                </a:solidFill>
                <a:sym typeface="Symbol" panose="05050102010706020507" pitchFamily="18" charset="2"/>
              </a:rPr>
              <a:t></a:t>
            </a:r>
            <a:r>
              <a:rPr lang="en-GB" altLang="en-US" sz="2800" dirty="0">
                <a:solidFill>
                  <a:schemeClr val="tx1"/>
                </a:solidFill>
                <a:sym typeface="Symbol" panose="05050102010706020507" pitchFamily="18" charset="2"/>
              </a:rPr>
              <a:t> unquestionably </a:t>
            </a:r>
            <a:r>
              <a:rPr lang="en-GB" altLang="en-US" sz="2800" dirty="0" smtClean="0">
                <a:solidFill>
                  <a:schemeClr val="tx1"/>
                </a:solidFill>
                <a:sym typeface="Symbol" panose="05050102010706020507" pitchFamily="18" charset="2"/>
              </a:rPr>
              <a:t>dramatic </a:t>
            </a:r>
            <a:r>
              <a:rPr lang="en-GB" altLang="en-US" sz="2800" dirty="0">
                <a:solidFill>
                  <a:schemeClr val="tx1"/>
                </a:solidFill>
                <a:sym typeface="Symbol" panose="05050102010706020507" pitchFamily="18" charset="2"/>
              </a:rPr>
              <a:t>void  920 GeV proton</a:t>
            </a:r>
          </a:p>
        </p:txBody>
      </p:sp>
      <mc:AlternateContent xmlns:mc="http://schemas.openxmlformats.org/markup-compatibility/2006" xmlns:a14="http://schemas.microsoft.com/office/drawing/2010/main">
        <mc:Choice Requires="a14">
          <p:sp>
            <p:nvSpPr>
              <p:cNvPr id="23" name="Rectangle 40"/>
              <p:cNvSpPr>
                <a:spLocks noGrp="1" noChangeArrowheads="1"/>
              </p:cNvSpPr>
              <p:nvPr>
                <p:ph type="title"/>
              </p:nvPr>
            </p:nvSpPr>
            <p:spPr>
              <a:xfrm>
                <a:off x="1635125" y="72554"/>
                <a:ext cx="6033220" cy="692150"/>
              </a:xfrm>
            </p:spPr>
            <p:txBody>
              <a:bodyPr/>
              <a:lstStyle/>
              <a:p>
                <a:pPr eaLnBrk="1" hangingPunct="1">
                  <a:defRPr/>
                </a:pPr>
                <a:r>
                  <a:rPr lang="en-GB" dirty="0" smtClean="0">
                    <a:latin typeface="Comic Sans MS" pitchFamily="66" charset="0"/>
                  </a:rPr>
                  <a:t>Rapidity Gap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US" dirty="0" smtClean="0">
                    <a:solidFill>
                      <a:schemeClr val="accent2"/>
                    </a:solidFill>
                  </a:rPr>
                  <a:t> </a:t>
                </a:r>
                <a:r>
                  <a:rPr lang="en-US" dirty="0" err="1" smtClean="0">
                    <a:solidFill>
                      <a:schemeClr val="accent2"/>
                    </a:solidFill>
                  </a:rPr>
                  <a:t>Colour</a:t>
                </a:r>
                <a:r>
                  <a:rPr lang="en-US" dirty="0" smtClean="0">
                    <a:solidFill>
                      <a:schemeClr val="accent2"/>
                    </a:solidFill>
                  </a:rPr>
                  <a:t> Singlet</a:t>
                </a:r>
              </a:p>
            </p:txBody>
          </p:sp>
        </mc:Choice>
        <mc:Fallback xmlns="">
          <p:sp>
            <p:nvSpPr>
              <p:cNvPr id="23" name="Rectangle 40"/>
              <p:cNvSpPr>
                <a:spLocks noGrp="1" noRot="1" noChangeAspect="1" noMove="1" noResize="1" noEditPoints="1" noAdjustHandles="1" noChangeArrowheads="1" noChangeShapeType="1" noTextEdit="1"/>
              </p:cNvSpPr>
              <p:nvPr>
                <p:ph type="title"/>
              </p:nvPr>
            </p:nvSpPr>
            <p:spPr>
              <a:xfrm>
                <a:off x="1635125" y="72554"/>
                <a:ext cx="6033220" cy="692150"/>
              </a:xfrm>
              <a:blipFill>
                <a:blip r:embed="rId8"/>
                <a:stretch>
                  <a:fillRect l="-397" t="-2667"/>
                </a:stretch>
              </a:blipFill>
            </p:spPr>
            <p:txBody>
              <a:bodyPr/>
              <a:lstStyle/>
              <a:p>
                <a:r>
                  <a:rPr lang="en-GB">
                    <a:noFill/>
                  </a:rPr>
                  <a:t> </a:t>
                </a:r>
              </a:p>
            </p:txBody>
          </p:sp>
        </mc:Fallback>
      </mc:AlternateContent>
      <p:sp>
        <p:nvSpPr>
          <p:cNvPr id="22" name="AutoShape 63"/>
          <p:cNvSpPr>
            <a:spLocks noChangeArrowheads="1"/>
          </p:cNvSpPr>
          <p:nvPr/>
        </p:nvSpPr>
        <p:spPr bwMode="auto">
          <a:xfrm flipV="1">
            <a:off x="251520" y="2276872"/>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2" name="Rectangle 1"/>
              <p:cNvSpPr/>
              <p:nvPr/>
            </p:nvSpPr>
            <p:spPr>
              <a:xfrm>
                <a:off x="6309866" y="844483"/>
                <a:ext cx="2866554" cy="7843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trlPr>
                            <a:rPr lang="en-GB" altLang="en-US" sz="2000" i="1">
                              <a:solidFill>
                                <a:schemeClr val="tx1"/>
                              </a:solidFill>
                              <a:latin typeface="Cambria Math" panose="02040503050406030204" pitchFamily="18" charset="0"/>
                              <a:sym typeface="Symbol" panose="05050102010706020507" pitchFamily="18" charset="2"/>
                            </a:rPr>
                          </m:ctrlPr>
                        </m:naryPr>
                        <m:sub>
                          <m:r>
                            <m:rPr>
                              <m:brk m:alnAt="23"/>
                            </m:rPr>
                            <a:rPr lang="en-GB" altLang="en-US" sz="2000" i="1">
                              <a:solidFill>
                                <a:schemeClr val="tx1"/>
                              </a:solidFill>
                              <a:latin typeface="Cambria Math" panose="02040503050406030204" pitchFamily="18" charset="0"/>
                              <a:sym typeface="Symbol" panose="05050102010706020507" pitchFamily="18" charset="2"/>
                            </a:rPr>
                            <m:t>𝑡</m:t>
                          </m:r>
                          <m: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m:t>
                          </m:r>
                          <m:r>
                            <a:rPr lang="en-GB" altLang="en-US" sz="2000" i="1">
                              <a:solidFill>
                                <a:schemeClr val="tx1"/>
                              </a:solidFill>
                              <a:latin typeface="Cambria Math" panose="02040503050406030204" pitchFamily="18" charset="0"/>
                              <a:sym typeface="Symbol" panose="05050102010706020507" pitchFamily="18" charset="2"/>
                            </a:rPr>
                            <m:t>0</m:t>
                          </m:r>
                        </m:sub>
                        <m:sup>
                          <m:r>
                            <a:rPr lang="en-GB" altLang="en-US" sz="2000" i="1">
                              <a:solidFill>
                                <a:schemeClr val="tx1"/>
                              </a:solidFill>
                              <a:latin typeface="Cambria Math" panose="02040503050406030204" pitchFamily="18" charset="0"/>
                              <a:sym typeface="Symbol" panose="05050102010706020507" pitchFamily="18" charset="2"/>
                            </a:rPr>
                            <m:t> </m:t>
                          </m:r>
                        </m:sup>
                        <m:e>
                          <m:f>
                            <m:fPr>
                              <m:ctrlPr>
                                <a:rPr lang="en-GB" altLang="en-US" sz="2000" i="1">
                                  <a:solidFill>
                                    <a:schemeClr val="tx1"/>
                                  </a:solidFill>
                                  <a:latin typeface="Cambria Math" panose="02040503050406030204" pitchFamily="18" charset="0"/>
                                  <a:sym typeface="Symbol" panose="05050102010706020507" pitchFamily="18" charset="2"/>
                                </a:rPr>
                              </m:ctrlPr>
                            </m:fPr>
                            <m:num>
                              <m:sSup>
                                <m:sSupPr>
                                  <m:ctrlPr>
                                    <a:rPr lang="en-GB" altLang="en-US" sz="2000" i="1">
                                      <a:solidFill>
                                        <a:schemeClr val="tx1"/>
                                      </a:solidFill>
                                      <a:latin typeface="Cambria Math" panose="02040503050406030204" pitchFamily="18" charset="0"/>
                                      <a:sym typeface="Symbol" panose="05050102010706020507" pitchFamily="18" charset="2"/>
                                    </a:rPr>
                                  </m:ctrlPr>
                                </m:sSupPr>
                                <m:e>
                                  <m:r>
                                    <m:rPr>
                                      <m:sty m:val="p"/>
                                    </m:rPr>
                                    <a:rPr lang="en-GB" altLang="en-US" sz="2000" i="1">
                                      <a:solidFill>
                                        <a:schemeClr val="tx1"/>
                                      </a:solidFill>
                                      <a:latin typeface="Cambria Math" panose="02040503050406030204" pitchFamily="18" charset="0"/>
                                      <a:sym typeface="Symbol" panose="05050102010706020507" pitchFamily="18" charset="2"/>
                                    </a:rPr>
                                    <m:t>d</m:t>
                                  </m:r>
                                </m:e>
                                <m:sup>
                                  <m:r>
                                    <a:rPr lang="en-GB" altLang="en-US" sz="2000" i="1">
                                      <a:solidFill>
                                        <a:schemeClr val="tx1"/>
                                      </a:solidFill>
                                      <a:latin typeface="Cambria Math" panose="02040503050406030204" pitchFamily="18" charset="0"/>
                                      <a:sym typeface="Symbol" panose="05050102010706020507" pitchFamily="18" charset="2"/>
                                    </a:rPr>
                                    <m:t>4</m:t>
                                  </m:r>
                                </m:sup>
                              </m:sSup>
                              <m: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𝜎</m:t>
                              </m:r>
                              <m:d>
                                <m:dPr>
                                  <m:ctrlP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ctrlPr>
                                </m:dPr>
                                <m:e>
                                  <m:sSup>
                                    <m:sSupPr>
                                      <m:ctrlPr>
                                        <a:rPr lang="en-GB" altLang="en-US" sz="2000" i="1">
                                          <a:solidFill>
                                            <a:schemeClr val="tx1"/>
                                          </a:solidFill>
                                          <a:latin typeface="Cambria Math" panose="02040503050406030204" pitchFamily="18" charset="0"/>
                                          <a:sym typeface="Symbol" panose="05050102010706020507" pitchFamily="18" charset="2"/>
                                        </a:rPr>
                                      </m:ctrlPr>
                                    </m:sSupPr>
                                    <m:e>
                                      <m:r>
                                        <a:rPr lang="en-GB" altLang="en-US" sz="2000" i="1">
                                          <a:solidFill>
                                            <a:schemeClr val="tx1"/>
                                          </a:solidFill>
                                          <a:latin typeface="Cambria Math" panose="02040503050406030204" pitchFamily="18" charset="0"/>
                                          <a:sym typeface="Symbol" panose="05050102010706020507" pitchFamily="18" charset="2"/>
                                        </a:rPr>
                                        <m:t>𝑄</m:t>
                                      </m:r>
                                    </m:e>
                                    <m:sup>
                                      <m:r>
                                        <a:rPr lang="en-GB" altLang="en-US" sz="2000" i="1">
                                          <a:solidFill>
                                            <a:schemeClr val="tx1"/>
                                          </a:solidFill>
                                          <a:latin typeface="Cambria Math" panose="02040503050406030204" pitchFamily="18" charset="0"/>
                                          <a:sym typeface="Symbol" panose="05050102010706020507" pitchFamily="18" charset="2"/>
                                        </a:rPr>
                                        <m:t>2</m:t>
                                      </m:r>
                                    </m:sup>
                                  </m:sSup>
                                  <m:r>
                                    <a:rPr lang="en-GB" altLang="en-US" sz="2000" i="1">
                                      <a:solidFill>
                                        <a:schemeClr val="tx1"/>
                                      </a:solidFill>
                                      <a:latin typeface="Cambria Math" panose="02040503050406030204" pitchFamily="18" charset="0"/>
                                      <a:sym typeface="Symbol" panose="05050102010706020507" pitchFamily="18" charset="2"/>
                                    </a:rPr>
                                    <m:t>,</m:t>
                                  </m:r>
                                  <m: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𝛽</m:t>
                                  </m:r>
                                  <m: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m:t>
                                  </m:r>
                                  <m:sSub>
                                    <m:sSubPr>
                                      <m:ctrlP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𝑥</m:t>
                                      </m:r>
                                    </m:e>
                                    <m:sub>
                                      <m:r>
                                        <m:rPr>
                                          <m:sty m:val="p"/>
                                        </m:rP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IP</m:t>
                                      </m:r>
                                    </m:sub>
                                  </m:sSub>
                                  <m: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m:t>
                                  </m:r>
                                  <m:r>
                                    <a:rPr lang="en-GB" altLang="en-US" sz="2000" i="1">
                                      <a:solidFill>
                                        <a:schemeClr val="tx1"/>
                                      </a:solidFill>
                                      <a:latin typeface="Cambria Math" panose="02040503050406030204" pitchFamily="18" charset="0"/>
                                      <a:sym typeface="Symbol" panose="05050102010706020507" pitchFamily="18" charset="2"/>
                                    </a:rPr>
                                    <m:t>𝑡</m:t>
                                  </m:r>
                                </m:e>
                              </m:d>
                            </m:num>
                            <m:den>
                              <m:r>
                                <m:rPr>
                                  <m:sty m:val="p"/>
                                </m:rPr>
                                <a:rPr lang="en-GB" altLang="en-US" sz="2000" i="1">
                                  <a:solidFill>
                                    <a:schemeClr val="tx1"/>
                                  </a:solidFill>
                                  <a:latin typeface="Cambria Math" panose="02040503050406030204" pitchFamily="18" charset="0"/>
                                  <a:sym typeface="Symbol" panose="05050102010706020507" pitchFamily="18" charset="2"/>
                                </a:rPr>
                                <m:t>d</m:t>
                              </m:r>
                              <m:sSup>
                                <m:sSupPr>
                                  <m:ctrlPr>
                                    <a:rPr lang="en-GB" altLang="en-US" sz="2000" i="1">
                                      <a:solidFill>
                                        <a:schemeClr val="tx1"/>
                                      </a:solidFill>
                                      <a:latin typeface="Cambria Math" panose="02040503050406030204" pitchFamily="18" charset="0"/>
                                      <a:sym typeface="Symbol" panose="05050102010706020507" pitchFamily="18" charset="2"/>
                                    </a:rPr>
                                  </m:ctrlPr>
                                </m:sSupPr>
                                <m:e>
                                  <m:r>
                                    <a:rPr lang="en-GB" altLang="en-US" sz="2000" i="1">
                                      <a:solidFill>
                                        <a:schemeClr val="tx1"/>
                                      </a:solidFill>
                                      <a:latin typeface="Cambria Math" panose="02040503050406030204" pitchFamily="18" charset="0"/>
                                      <a:sym typeface="Symbol" panose="05050102010706020507" pitchFamily="18" charset="2"/>
                                    </a:rPr>
                                    <m:t>𝑄</m:t>
                                  </m:r>
                                </m:e>
                                <m:sup>
                                  <m:r>
                                    <a:rPr lang="en-GB" altLang="en-US" sz="2000" i="1">
                                      <a:solidFill>
                                        <a:schemeClr val="tx1"/>
                                      </a:solidFill>
                                      <a:latin typeface="Cambria Math" panose="02040503050406030204" pitchFamily="18" charset="0"/>
                                      <a:sym typeface="Symbol" panose="05050102010706020507" pitchFamily="18" charset="2"/>
                                    </a:rPr>
                                    <m:t>2</m:t>
                                  </m:r>
                                </m:sup>
                              </m:sSup>
                              <m:r>
                                <m:rPr>
                                  <m:sty m:val="p"/>
                                </m:rPr>
                                <a:rPr lang="en-GB" altLang="en-US" sz="2000" i="1">
                                  <a:solidFill>
                                    <a:schemeClr val="tx1"/>
                                  </a:solidFill>
                                  <a:latin typeface="Cambria Math" panose="02040503050406030204" pitchFamily="18" charset="0"/>
                                  <a:sym typeface="Symbol" panose="05050102010706020507" pitchFamily="18" charset="2"/>
                                </a:rPr>
                                <m:t>d</m:t>
                              </m:r>
                              <m: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𝛽</m:t>
                              </m:r>
                              <m:r>
                                <m:rPr>
                                  <m:sty m:val="p"/>
                                </m:rP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d</m:t>
                              </m:r>
                              <m:sSub>
                                <m:sSubPr>
                                  <m:ctrlP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𝑥</m:t>
                                  </m:r>
                                </m:e>
                                <m:sub>
                                  <m:r>
                                    <m:rPr>
                                      <m:sty m:val="p"/>
                                    </m:rPr>
                                    <a:rPr lang="en-GB" altLang="en-US" sz="2000" i="1">
                                      <a:solidFill>
                                        <a:schemeClr val="tx1"/>
                                      </a:solidFill>
                                      <a:latin typeface="Cambria Math" panose="02040503050406030204" pitchFamily="18" charset="0"/>
                                      <a:ea typeface="Cambria Math" panose="02040503050406030204" pitchFamily="18" charset="0"/>
                                      <a:sym typeface="Symbol" panose="05050102010706020507" pitchFamily="18" charset="2"/>
                                    </a:rPr>
                                    <m:t>IP</m:t>
                                  </m:r>
                                </m:sub>
                              </m:sSub>
                              <m:r>
                                <m:rPr>
                                  <m:sty m:val="p"/>
                                </m:rPr>
                                <a:rPr lang="en-GB" altLang="en-US" sz="2000" i="1">
                                  <a:solidFill>
                                    <a:schemeClr val="tx1"/>
                                  </a:solidFill>
                                  <a:latin typeface="Cambria Math" panose="02040503050406030204" pitchFamily="18" charset="0"/>
                                  <a:sym typeface="Symbol" panose="05050102010706020507" pitchFamily="18" charset="2"/>
                                </a:rPr>
                                <m:t>d</m:t>
                              </m:r>
                              <m:r>
                                <a:rPr lang="en-GB" altLang="en-US" sz="2000" i="1">
                                  <a:solidFill>
                                    <a:schemeClr val="tx1"/>
                                  </a:solidFill>
                                  <a:latin typeface="Cambria Math" panose="02040503050406030204" pitchFamily="18" charset="0"/>
                                  <a:sym typeface="Symbol" panose="05050102010706020507" pitchFamily="18" charset="2"/>
                                </a:rPr>
                                <m:t>𝑡</m:t>
                              </m:r>
                            </m:den>
                          </m:f>
                          <m:r>
                            <m:rPr>
                              <m:sty m:val="p"/>
                            </m:rPr>
                            <a:rPr lang="en-GB" altLang="en-US" sz="2000" i="1">
                              <a:solidFill>
                                <a:schemeClr val="tx1"/>
                              </a:solidFill>
                              <a:latin typeface="Cambria Math" panose="02040503050406030204" pitchFamily="18" charset="0"/>
                              <a:sym typeface="Symbol" panose="05050102010706020507" pitchFamily="18" charset="2"/>
                            </a:rPr>
                            <m:t>d</m:t>
                          </m:r>
                          <m:r>
                            <a:rPr lang="en-GB" altLang="en-US" sz="2000" i="1">
                              <a:solidFill>
                                <a:schemeClr val="tx1"/>
                              </a:solidFill>
                              <a:latin typeface="Cambria Math" panose="02040503050406030204" pitchFamily="18" charset="0"/>
                              <a:sym typeface="Symbol" panose="05050102010706020507" pitchFamily="18" charset="2"/>
                            </a:rPr>
                            <m:t>𝑡</m:t>
                          </m:r>
                        </m:e>
                      </m:nary>
                    </m:oMath>
                  </m:oMathPara>
                </a14:m>
                <a:endParaRPr lang="en-GB" sz="2000" dirty="0"/>
              </a:p>
            </p:txBody>
          </p:sp>
        </mc:Choice>
        <mc:Fallback xmlns="">
          <p:sp>
            <p:nvSpPr>
              <p:cNvPr id="2" name="Rectangle 1"/>
              <p:cNvSpPr>
                <a:spLocks noRot="1" noChangeAspect="1" noMove="1" noResize="1" noEditPoints="1" noAdjustHandles="1" noChangeArrowheads="1" noChangeShapeType="1" noTextEdit="1"/>
              </p:cNvSpPr>
              <p:nvPr/>
            </p:nvSpPr>
            <p:spPr>
              <a:xfrm>
                <a:off x="6309866" y="844483"/>
                <a:ext cx="2866554" cy="784317"/>
              </a:xfrm>
              <a:prstGeom prst="rect">
                <a:avLst/>
              </a:prstGeom>
              <a:blipFill>
                <a:blip r:embed="rId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9630430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p:cNvSpPr txBox="1"/>
              <p:nvPr/>
            </p:nvSpPr>
            <p:spPr>
              <a:xfrm>
                <a:off x="-36512" y="1249596"/>
                <a:ext cx="3312368" cy="523220"/>
              </a:xfrm>
              <a:prstGeom prst="rect">
                <a:avLst/>
              </a:prstGeom>
              <a:solidFill>
                <a:schemeClr val="bg1"/>
              </a:solidFill>
            </p:spPr>
            <p:txBody>
              <a:bodyPr wrap="square" rtlCol="0">
                <a:spAutoFit/>
              </a:bodyPr>
              <a:lstStyle/>
              <a:p>
                <a:r>
                  <a:rPr lang="en-GB" altLang="en-US" sz="2800" dirty="0" smtClean="0">
                    <a:solidFill>
                      <a:schemeClr val="tx1"/>
                    </a:solidFill>
                    <a:cs typeface="Times New Roman" panose="02020603050405020304" pitchFamily="18" charset="0"/>
                  </a:rPr>
                  <a:t>small       </a:t>
                </a:r>
                <a14:m>
                  <m:oMath xmlns:m="http://schemas.openxmlformats.org/officeDocument/2006/math">
                    <m:sSub>
                      <m:sSubPr>
                        <m:ctrlPr>
                          <a:rPr lang="en-GB" altLang="en-US" sz="2800" b="1" i="1" smtClean="0">
                            <a:solidFill>
                              <a:schemeClr val="tx1"/>
                            </a:solidFill>
                            <a:latin typeface="Cambria Math" panose="02040503050406030204" pitchFamily="18" charset="0"/>
                            <a:cs typeface="Times New Roman" panose="02020603050405020304" pitchFamily="18" charset="0"/>
                          </a:rPr>
                        </m:ctrlPr>
                      </m:sSubPr>
                      <m:e>
                        <m:r>
                          <a:rPr lang="en-GB" altLang="en-US" sz="2800" b="1" i="1" smtClean="0">
                            <a:solidFill>
                              <a:schemeClr val="tx1"/>
                            </a:solidFill>
                            <a:latin typeface="Cambria Math" panose="02040503050406030204" pitchFamily="18" charset="0"/>
                            <a:cs typeface="Times New Roman" panose="02020603050405020304" pitchFamily="18" charset="0"/>
                          </a:rPr>
                          <m:t>𝟏</m:t>
                        </m:r>
                      </m:e>
                      <m:sub>
                        <m:r>
                          <a:rPr lang="en-GB" altLang="en-US" sz="2800" b="1" i="0" smtClean="0">
                            <a:solidFill>
                              <a:schemeClr val="tx1"/>
                            </a:solidFill>
                            <a:latin typeface="Cambria Math" panose="02040503050406030204" pitchFamily="18" charset="0"/>
                            <a:cs typeface="Times New Roman" panose="02020603050405020304" pitchFamily="18" charset="0"/>
                          </a:rPr>
                          <m:t>𝐜</m:t>
                        </m:r>
                      </m:sub>
                    </m:sSub>
                  </m:oMath>
                </a14:m>
                <a:endParaRPr lang="en-GB" altLang="en-US" sz="2800" b="1" dirty="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6512" y="1249596"/>
                <a:ext cx="3312368" cy="523220"/>
              </a:xfrm>
              <a:prstGeom prst="rect">
                <a:avLst/>
              </a:prstGeom>
              <a:blipFill>
                <a:blip r:embed="rId3"/>
                <a:stretch>
                  <a:fillRect l="-3683" t="-12791" b="-31395"/>
                </a:stretch>
              </a:blipFill>
            </p:spPr>
            <p:txBody>
              <a:bodyPr/>
              <a:lstStyle/>
              <a:p>
                <a:r>
                  <a:rPr lang="en-GB">
                    <a:noFill/>
                  </a:rPr>
                  <a:t> </a:t>
                </a:r>
              </a:p>
            </p:txBody>
          </p:sp>
        </mc:Fallback>
      </mc:AlternateContent>
      <p:sp>
        <p:nvSpPr>
          <p:cNvPr id="3" name="Rectangle 40"/>
          <p:cNvSpPr txBox="1">
            <a:spLocks noChangeArrowheads="1"/>
          </p:cNvSpPr>
          <p:nvPr/>
        </p:nvSpPr>
        <p:spPr bwMode="auto">
          <a:xfrm>
            <a:off x="1403648" y="72554"/>
            <a:ext cx="6480720" cy="692150"/>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33CC"/>
                </a:solidFill>
                <a:latin typeface="+mj-lt"/>
                <a:ea typeface="+mj-ea"/>
                <a:cs typeface="+mj-cs"/>
              </a:defRPr>
            </a:lvl1pPr>
            <a:lvl2pPr algn="ctr" rtl="0" eaLnBrk="0" fontAlgn="base" hangingPunct="0">
              <a:spcBef>
                <a:spcPct val="0"/>
              </a:spcBef>
              <a:spcAft>
                <a:spcPct val="0"/>
              </a:spcAft>
              <a:defRPr sz="3200">
                <a:solidFill>
                  <a:srgbClr val="0033CC"/>
                </a:solidFill>
                <a:latin typeface="Comic Sans MS" pitchFamily="66" charset="0"/>
              </a:defRPr>
            </a:lvl2pPr>
            <a:lvl3pPr algn="ctr" rtl="0" eaLnBrk="0" fontAlgn="base" hangingPunct="0">
              <a:spcBef>
                <a:spcPct val="0"/>
              </a:spcBef>
              <a:spcAft>
                <a:spcPct val="0"/>
              </a:spcAft>
              <a:defRPr sz="3200">
                <a:solidFill>
                  <a:srgbClr val="0033CC"/>
                </a:solidFill>
                <a:latin typeface="Comic Sans MS" pitchFamily="66" charset="0"/>
              </a:defRPr>
            </a:lvl3pPr>
            <a:lvl4pPr algn="ctr" rtl="0" eaLnBrk="0" fontAlgn="base" hangingPunct="0">
              <a:spcBef>
                <a:spcPct val="0"/>
              </a:spcBef>
              <a:spcAft>
                <a:spcPct val="0"/>
              </a:spcAft>
              <a:defRPr sz="3200">
                <a:solidFill>
                  <a:srgbClr val="0033CC"/>
                </a:solidFill>
                <a:latin typeface="Comic Sans MS" pitchFamily="66" charset="0"/>
              </a:defRPr>
            </a:lvl4pPr>
            <a:lvl5pPr algn="ctr" rtl="0" eaLnBrk="0" fontAlgn="base" hangingPunct="0">
              <a:spcBef>
                <a:spcPct val="0"/>
              </a:spcBef>
              <a:spcAft>
                <a:spcPct val="0"/>
              </a:spcAft>
              <a:defRPr sz="3200">
                <a:solidFill>
                  <a:srgbClr val="0033CC"/>
                </a:solidFill>
                <a:latin typeface="Comic Sans MS" pitchFamily="66" charset="0"/>
              </a:defRPr>
            </a:lvl5pPr>
            <a:lvl6pPr marL="457200" algn="ctr" rtl="0" eaLnBrk="0" fontAlgn="base" hangingPunct="0">
              <a:spcBef>
                <a:spcPct val="0"/>
              </a:spcBef>
              <a:spcAft>
                <a:spcPct val="0"/>
              </a:spcAft>
              <a:defRPr sz="3200">
                <a:solidFill>
                  <a:srgbClr val="0033CC"/>
                </a:solidFill>
                <a:latin typeface="Comic Sans MS" pitchFamily="66" charset="0"/>
              </a:defRPr>
            </a:lvl6pPr>
            <a:lvl7pPr marL="914400" algn="ctr" rtl="0" eaLnBrk="0" fontAlgn="base" hangingPunct="0">
              <a:spcBef>
                <a:spcPct val="0"/>
              </a:spcBef>
              <a:spcAft>
                <a:spcPct val="0"/>
              </a:spcAft>
              <a:defRPr sz="3200">
                <a:solidFill>
                  <a:srgbClr val="0033CC"/>
                </a:solidFill>
                <a:latin typeface="Comic Sans MS" pitchFamily="66" charset="0"/>
              </a:defRPr>
            </a:lvl7pPr>
            <a:lvl8pPr marL="1371600" algn="ctr" rtl="0" eaLnBrk="0" fontAlgn="base" hangingPunct="0">
              <a:spcBef>
                <a:spcPct val="0"/>
              </a:spcBef>
              <a:spcAft>
                <a:spcPct val="0"/>
              </a:spcAft>
              <a:defRPr sz="3200">
                <a:solidFill>
                  <a:srgbClr val="0033CC"/>
                </a:solidFill>
                <a:latin typeface="Comic Sans MS" pitchFamily="66" charset="0"/>
              </a:defRPr>
            </a:lvl8pPr>
            <a:lvl9pPr marL="1828800" algn="ctr" rtl="0" eaLnBrk="0" fontAlgn="base" hangingPunct="0">
              <a:spcBef>
                <a:spcPct val="0"/>
              </a:spcBef>
              <a:spcAft>
                <a:spcPct val="0"/>
              </a:spcAft>
              <a:defRPr sz="3200">
                <a:solidFill>
                  <a:srgbClr val="0033CC"/>
                </a:solidFill>
                <a:latin typeface="Comic Sans MS" pitchFamily="66" charset="0"/>
              </a:defRPr>
            </a:lvl9pPr>
          </a:lstStyle>
          <a:p>
            <a:pPr eaLnBrk="1" hangingPunct="1">
              <a:defRPr/>
            </a:pPr>
            <a:r>
              <a:rPr lang="en-GB" kern="0" dirty="0" smtClean="0">
                <a:latin typeface="Comic Sans MS" pitchFamily="66" charset="0"/>
              </a:rPr>
              <a:t>The Structure of Proton </a:t>
            </a:r>
            <a:r>
              <a:rPr lang="en-US" kern="0" dirty="0" smtClean="0">
                <a:solidFill>
                  <a:schemeClr val="accent2"/>
                </a:solidFill>
              </a:rPr>
              <a:t>Inertia</a:t>
            </a:r>
          </a:p>
        </p:txBody>
      </p:sp>
      <mc:AlternateContent xmlns:mc="http://schemas.openxmlformats.org/markup-compatibility/2006" xmlns:a14="http://schemas.microsoft.com/office/drawing/2010/main">
        <mc:Choice Requires="a14">
          <p:sp>
            <p:nvSpPr>
              <p:cNvPr id="4" name="Text Box 117"/>
              <p:cNvSpPr txBox="1">
                <a:spLocks noChangeArrowheads="1"/>
              </p:cNvSpPr>
              <p:nvPr/>
            </p:nvSpPr>
            <p:spPr bwMode="auto">
              <a:xfrm>
                <a:off x="323528" y="620688"/>
                <a:ext cx="9145016"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b="1" i="0" dirty="0" smtClean="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smtClean="0">
                    <a:cs typeface="Times New Roman" panose="02020603050405020304" pitchFamily="18" charset="0"/>
                  </a:rPr>
                  <a:t>dependence on struck fractional momentum </a:t>
                </a:r>
                <a14:m>
                  <m:oMath xmlns:m="http://schemas.openxmlformats.org/officeDocument/2006/math">
                    <m:r>
                      <a:rPr lang="en-GB" altLang="en-US" sz="2800" b="1">
                        <a:latin typeface="Cambria Math" panose="02040503050406030204" pitchFamily="18" charset="0"/>
                        <a:ea typeface="Cambria Math" panose="02040503050406030204" pitchFamily="18" charset="0"/>
                        <a:cs typeface="Times New Roman" panose="02020603050405020304" pitchFamily="18" charset="0"/>
                      </a:rPr>
                      <m:t>𝜷</m:t>
                    </m:r>
                  </m:oMath>
                </a14:m>
                <a:endParaRPr lang="en-GB" altLang="en-US" sz="2800" i="0" dirty="0" smtClean="0"/>
              </a:p>
            </p:txBody>
          </p:sp>
        </mc:Choice>
        <mc:Fallback xmlns="">
          <p:sp>
            <p:nvSpPr>
              <p:cNvPr id="4" name="Text Box 117"/>
              <p:cNvSpPr txBox="1">
                <a:spLocks noRot="1" noChangeAspect="1" noMove="1" noResize="1" noEditPoints="1" noAdjustHandles="1" noChangeArrowheads="1" noChangeShapeType="1" noTextEdit="1"/>
              </p:cNvSpPr>
              <p:nvPr/>
            </p:nvSpPr>
            <p:spPr bwMode="auto">
              <a:xfrm>
                <a:off x="323528" y="620688"/>
                <a:ext cx="9145016" cy="707886"/>
              </a:xfrm>
              <a:prstGeom prst="rect">
                <a:avLst/>
              </a:prstGeom>
              <a:blipFill>
                <a:blip r:embed="rId4"/>
                <a:stretch>
                  <a:fillRect l="-1667" b="-267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5" name="Picture 4"/>
          <p:cNvPicPr>
            <a:picLocks noChangeAspect="1"/>
          </p:cNvPicPr>
          <p:nvPr/>
        </p:nvPicPr>
        <p:blipFill>
          <a:blip r:embed="rId5"/>
          <a:stretch>
            <a:fillRect/>
          </a:stretch>
        </p:blipFill>
        <p:spPr>
          <a:xfrm>
            <a:off x="-5163" y="1770506"/>
            <a:ext cx="4505155" cy="3242670"/>
          </a:xfrm>
          <a:prstGeom prst="rect">
            <a:avLst/>
          </a:prstGeom>
        </p:spPr>
      </p:pic>
      <p:pic>
        <p:nvPicPr>
          <p:cNvPr id="6" name="Picture 5"/>
          <p:cNvPicPr>
            <a:picLocks noChangeAspect="1"/>
          </p:cNvPicPr>
          <p:nvPr/>
        </p:nvPicPr>
        <p:blipFill rotWithShape="1">
          <a:blip r:embed="rId6"/>
          <a:srcRect b="21818"/>
          <a:stretch/>
        </p:blipFill>
        <p:spPr>
          <a:xfrm>
            <a:off x="4599779" y="1772816"/>
            <a:ext cx="4544221" cy="3096344"/>
          </a:xfrm>
          <a:prstGeom prst="rect">
            <a:avLst/>
          </a:prstGeom>
        </p:spPr>
      </p:pic>
      <p:pic>
        <p:nvPicPr>
          <p:cNvPr id="8" name="Picture 7"/>
          <p:cNvPicPr>
            <a:picLocks noChangeAspect="1"/>
          </p:cNvPicPr>
          <p:nvPr/>
        </p:nvPicPr>
        <p:blipFill>
          <a:blip r:embed="rId7"/>
          <a:stretch>
            <a:fillRect/>
          </a:stretch>
        </p:blipFill>
        <p:spPr>
          <a:xfrm>
            <a:off x="971600" y="1362681"/>
            <a:ext cx="576065" cy="357777"/>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4572000" y="1268760"/>
                <a:ext cx="2304256" cy="523220"/>
              </a:xfrm>
              <a:prstGeom prst="rect">
                <a:avLst/>
              </a:prstGeom>
              <a:solidFill>
                <a:schemeClr val="bg1"/>
              </a:solidFill>
            </p:spPr>
            <p:txBody>
              <a:bodyPr wrap="square" rtlCol="0">
                <a:spAutoFit/>
              </a:bodyPr>
              <a:lstStyle/>
              <a:p>
                <a:r>
                  <a:rPr lang="en-GB" altLang="en-US" sz="2800" dirty="0" smtClean="0">
                    <a:solidFill>
                      <a:schemeClr val="tx1"/>
                    </a:solidFill>
                    <a:cs typeface="Times New Roman" panose="02020603050405020304" pitchFamily="18" charset="0"/>
                  </a:rPr>
                  <a:t>larger       </a:t>
                </a:r>
                <a14:m>
                  <m:oMath xmlns:m="http://schemas.openxmlformats.org/officeDocument/2006/math">
                    <m:sSub>
                      <m:sSubPr>
                        <m:ctrlPr>
                          <a:rPr lang="en-GB" altLang="en-US" sz="2800" b="1" i="1">
                            <a:solidFill>
                              <a:schemeClr val="tx1"/>
                            </a:solidFill>
                            <a:latin typeface="Cambria Math" panose="02040503050406030204" pitchFamily="18" charset="0"/>
                            <a:cs typeface="Times New Roman" panose="02020603050405020304" pitchFamily="18" charset="0"/>
                          </a:rPr>
                        </m:ctrlPr>
                      </m:sSubPr>
                      <m:e>
                        <m:r>
                          <a:rPr lang="en-GB" altLang="en-US" sz="2800" b="1" i="1">
                            <a:solidFill>
                              <a:schemeClr val="tx1"/>
                            </a:solidFill>
                            <a:latin typeface="Cambria Math" panose="02040503050406030204" pitchFamily="18" charset="0"/>
                            <a:cs typeface="Times New Roman" panose="02020603050405020304" pitchFamily="18" charset="0"/>
                          </a:rPr>
                          <m:t>𝟏</m:t>
                        </m:r>
                      </m:e>
                      <m:sub>
                        <m:r>
                          <a:rPr lang="en-GB" altLang="en-US" sz="2800" b="1">
                            <a:solidFill>
                              <a:schemeClr val="tx1"/>
                            </a:solidFill>
                            <a:latin typeface="Cambria Math" panose="02040503050406030204" pitchFamily="18" charset="0"/>
                            <a:cs typeface="Times New Roman" panose="02020603050405020304" pitchFamily="18" charset="0"/>
                          </a:rPr>
                          <m:t>𝐜</m:t>
                        </m:r>
                      </m:sub>
                    </m:sSub>
                  </m:oMath>
                </a14:m>
                <a:endParaRPr lang="en-GB" altLang="en-US" sz="2800" dirty="0">
                  <a:solidFill>
                    <a:schemeClr val="tx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572000" y="1268760"/>
                <a:ext cx="2304256" cy="523220"/>
              </a:xfrm>
              <a:prstGeom prst="rect">
                <a:avLst/>
              </a:prstGeom>
              <a:blipFill>
                <a:blip r:embed="rId8"/>
                <a:stretch>
                  <a:fillRect l="-5291" t="-11628" b="-31395"/>
                </a:stretch>
              </a:blipFill>
            </p:spPr>
            <p:txBody>
              <a:bodyPr/>
              <a:lstStyle/>
              <a:p>
                <a:r>
                  <a:rPr lang="en-GB">
                    <a:noFill/>
                  </a:rPr>
                  <a:t> </a:t>
                </a:r>
              </a:p>
            </p:txBody>
          </p:sp>
        </mc:Fallback>
      </mc:AlternateContent>
      <p:pic>
        <p:nvPicPr>
          <p:cNvPr id="11" name="Picture 10"/>
          <p:cNvPicPr>
            <a:picLocks noChangeAspect="1"/>
          </p:cNvPicPr>
          <p:nvPr/>
        </p:nvPicPr>
        <p:blipFill>
          <a:blip r:embed="rId7"/>
          <a:stretch>
            <a:fillRect/>
          </a:stretch>
        </p:blipFill>
        <p:spPr>
          <a:xfrm>
            <a:off x="5724127" y="1381845"/>
            <a:ext cx="576065" cy="357777"/>
          </a:xfrm>
          <a:prstGeom prst="rect">
            <a:avLst/>
          </a:prstGeom>
        </p:spPr>
      </p:pic>
      <p:sp>
        <p:nvSpPr>
          <p:cNvPr id="13" name="Down Arrow 12"/>
          <p:cNvSpPr/>
          <p:nvPr/>
        </p:nvSpPr>
        <p:spPr bwMode="auto">
          <a:xfrm flipV="1">
            <a:off x="6948264" y="4941168"/>
            <a:ext cx="216024" cy="28803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14" name="Down Arrow 13"/>
          <p:cNvSpPr/>
          <p:nvPr/>
        </p:nvSpPr>
        <p:spPr bwMode="auto">
          <a:xfrm flipV="1">
            <a:off x="2411760" y="4941168"/>
            <a:ext cx="216024" cy="28803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mc:AlternateContent xmlns:mc="http://schemas.openxmlformats.org/markup-compatibility/2006" xmlns:a14="http://schemas.microsoft.com/office/drawing/2010/main">
        <mc:Choice Requires="a14">
          <p:sp>
            <p:nvSpPr>
              <p:cNvPr id="15" name="TextBox 14"/>
              <p:cNvSpPr txBox="1"/>
              <p:nvPr/>
            </p:nvSpPr>
            <p:spPr>
              <a:xfrm>
                <a:off x="115887" y="5282044"/>
                <a:ext cx="9028113" cy="523220"/>
              </a:xfrm>
              <a:prstGeom prst="rect">
                <a:avLst/>
              </a:prstGeom>
              <a:noFill/>
            </p:spPr>
            <p:txBody>
              <a:bodyPr wrap="square" rtlCol="0">
                <a:spAutoFit/>
              </a:bodyPr>
              <a:lstStyle/>
              <a:p>
                <a:r>
                  <a:rPr lang="en-GB" altLang="en-US" sz="2800" b="1" dirty="0" smtClean="0">
                    <a:solidFill>
                      <a:srgbClr val="FF3300"/>
                    </a:solidFill>
                    <a:cs typeface="Times New Roman" panose="02020603050405020304" pitchFamily="18" charset="0"/>
                  </a:rPr>
                  <a:t>●</a:t>
                </a:r>
                <a:r>
                  <a:rPr lang="en-GB" altLang="en-US" sz="2400" dirty="0">
                    <a:solidFill>
                      <a:srgbClr val="FF3300"/>
                    </a:solidFill>
                    <a:cs typeface="Times New Roman" panose="02020603050405020304" pitchFamily="18" charset="0"/>
                  </a:rPr>
                  <a:t> </a:t>
                </a:r>
                <a14:m>
                  <m:oMath xmlns:m="http://schemas.openxmlformats.org/officeDocument/2006/math">
                    <m:sSub>
                      <m:sSubPr>
                        <m:ctrlPr>
                          <a:rPr lang="en-GB" altLang="en-US" sz="2800" b="1" i="1">
                            <a:solidFill>
                              <a:schemeClr val="tx1"/>
                            </a:solidFill>
                            <a:latin typeface="Cambria Math" panose="02040503050406030204" pitchFamily="18" charset="0"/>
                            <a:cs typeface="Times New Roman" panose="02020603050405020304" pitchFamily="18" charset="0"/>
                          </a:rPr>
                        </m:ctrlPr>
                      </m:sSubPr>
                      <m:e>
                        <m:r>
                          <a:rPr lang="en-GB" altLang="en-US" sz="2800" b="1" i="1">
                            <a:solidFill>
                              <a:schemeClr val="tx1"/>
                            </a:solidFill>
                            <a:latin typeface="Cambria Math" panose="02040503050406030204" pitchFamily="18" charset="0"/>
                            <a:cs typeface="Times New Roman" panose="02020603050405020304" pitchFamily="18" charset="0"/>
                          </a:rPr>
                          <m:t>𝟏</m:t>
                        </m:r>
                      </m:e>
                      <m:sub>
                        <m:r>
                          <a:rPr lang="en-GB" altLang="en-US" sz="2800" b="1">
                            <a:solidFill>
                              <a:schemeClr val="tx1"/>
                            </a:solidFill>
                            <a:latin typeface="Cambria Math" panose="02040503050406030204" pitchFamily="18" charset="0"/>
                            <a:cs typeface="Times New Roman" panose="02020603050405020304" pitchFamily="18" charset="0"/>
                          </a:rPr>
                          <m:t>𝐜</m:t>
                        </m:r>
                      </m:sub>
                    </m:sSub>
                    <m:r>
                      <a:rPr lang="en-GB" altLang="en-US" sz="2800" b="0" i="1" smtClean="0">
                        <a:solidFill>
                          <a:schemeClr val="tx1"/>
                        </a:solidFill>
                        <a:latin typeface="Cambria Math" panose="02040503050406030204" pitchFamily="18" charset="0"/>
                        <a:cs typeface="Times New Roman" panose="02020603050405020304" pitchFamily="18" charset="0"/>
                      </a:rPr>
                      <m:t>~</m:t>
                    </m:r>
                  </m:oMath>
                </a14:m>
                <a:r>
                  <a:rPr lang="en-GB" altLang="en-US" sz="2800" dirty="0" smtClean="0">
                    <a:solidFill>
                      <a:schemeClr val="tx1"/>
                    </a:solidFill>
                    <a:cs typeface="Times New Roman" panose="02020603050405020304" pitchFamily="18" charset="0"/>
                  </a:rPr>
                  <a:t> gauge quanta </a:t>
                </a:r>
                <a14:m>
                  <m:oMath xmlns:m="http://schemas.openxmlformats.org/officeDocument/2006/math">
                    <m:r>
                      <a:rPr lang="en-GB" altLang="en-US" sz="2800" b="1" i="1" smtClean="0">
                        <a:solidFill>
                          <a:schemeClr val="tx1"/>
                        </a:solidFill>
                        <a:latin typeface="Cambria Math" panose="02040503050406030204" pitchFamily="18" charset="0"/>
                        <a:cs typeface="Times New Roman" panose="02020603050405020304" pitchFamily="18" charset="0"/>
                      </a:rPr>
                      <m:t>𝒈</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altLang="en-US" sz="2800" b="1" i="1">
                        <a:solidFill>
                          <a:schemeClr val="tx1"/>
                        </a:solidFill>
                        <a:latin typeface="Cambria Math" panose="02040503050406030204" pitchFamily="18" charset="0"/>
                        <a:cs typeface="Times New Roman" panose="02020603050405020304" pitchFamily="18" charset="0"/>
                      </a:rPr>
                      <m:t>𝒒</m:t>
                    </m:r>
                    <m:acc>
                      <m:accPr>
                        <m:chr m:val="̅"/>
                        <m:ctrlPr>
                          <a:rPr lang="en-GB" altLang="en-US" sz="2800" b="1" i="1" dirty="0">
                            <a:solidFill>
                              <a:schemeClr val="tx1"/>
                            </a:solidFill>
                            <a:latin typeface="Cambria Math" panose="02040503050406030204" pitchFamily="18" charset="0"/>
                            <a:cs typeface="Times New Roman" panose="02020603050405020304" pitchFamily="18" charset="0"/>
                          </a:rPr>
                        </m:ctrlPr>
                      </m:accPr>
                      <m:e>
                        <m:r>
                          <a:rPr lang="en-GB" altLang="en-US" sz="2800" b="1" i="1" dirty="0">
                            <a:solidFill>
                              <a:schemeClr val="tx1"/>
                            </a:solidFill>
                            <a:latin typeface="Cambria Math" panose="02040503050406030204" pitchFamily="18" charset="0"/>
                            <a:cs typeface="Times New Roman" panose="02020603050405020304" pitchFamily="18" charset="0"/>
                          </a:rPr>
                          <m:t>𝒒</m:t>
                        </m:r>
                      </m:e>
                    </m:acc>
                    <m:r>
                      <a:rPr lang="en-GB" altLang="en-US" sz="2800" b="1" i="1">
                        <a:solidFill>
                          <a:schemeClr val="tx1"/>
                        </a:solidFill>
                        <a:latin typeface="Cambria Math" panose="02040503050406030204" pitchFamily="18" charset="0"/>
                        <a:cs typeface="Times New Roman" panose="02020603050405020304" pitchFamily="18" charset="0"/>
                      </a:rPr>
                      <m:t>+ </m:t>
                    </m:r>
                    <m:r>
                      <a:rPr lang="en-GB" altLang="en-US" sz="2800" b="1" i="1">
                        <a:solidFill>
                          <a:schemeClr val="tx1"/>
                        </a:solidFill>
                        <a:latin typeface="Cambria Math" panose="02040503050406030204" pitchFamily="18" charset="0"/>
                        <a:cs typeface="Times New Roman" panose="02020603050405020304" pitchFamily="18" charset="0"/>
                      </a:rPr>
                      <m:t>𝒒</m:t>
                    </m:r>
                    <m:acc>
                      <m:accPr>
                        <m:chr m:val="̅"/>
                        <m:ctrlPr>
                          <a:rPr lang="en-GB" altLang="en-US" sz="2800" b="1" i="1" dirty="0">
                            <a:solidFill>
                              <a:schemeClr val="tx1"/>
                            </a:solidFill>
                            <a:latin typeface="Cambria Math" panose="02040503050406030204" pitchFamily="18" charset="0"/>
                            <a:cs typeface="Times New Roman" panose="02020603050405020304" pitchFamily="18" charset="0"/>
                          </a:rPr>
                        </m:ctrlPr>
                      </m:accPr>
                      <m:e>
                        <m:r>
                          <a:rPr lang="en-GB" altLang="en-US" sz="2800" b="1" i="1" dirty="0">
                            <a:solidFill>
                              <a:schemeClr val="tx1"/>
                            </a:solidFill>
                            <a:latin typeface="Cambria Math" panose="02040503050406030204" pitchFamily="18" charset="0"/>
                            <a:cs typeface="Times New Roman" panose="02020603050405020304" pitchFamily="18" charset="0"/>
                          </a:rPr>
                          <m:t>𝒒</m:t>
                        </m:r>
                      </m:e>
                    </m:acc>
                    <m:r>
                      <a:rPr lang="en-GB" altLang="en-US" sz="2800" b="1" i="1" dirty="0">
                        <a:solidFill>
                          <a:schemeClr val="tx1"/>
                        </a:solidFill>
                        <a:latin typeface="Cambria Math" panose="02040503050406030204" pitchFamily="18" charset="0"/>
                        <a:cs typeface="Times New Roman" panose="02020603050405020304" pitchFamily="18" charset="0"/>
                      </a:rPr>
                      <m:t>𝒈</m:t>
                    </m:r>
                    <m:r>
                      <a:rPr lang="en-GB" altLang="en-US" sz="2800" b="1" i="1" dirty="0">
                        <a:solidFill>
                          <a:schemeClr val="tx1"/>
                        </a:solidFill>
                        <a:latin typeface="Cambria Math" panose="02040503050406030204" pitchFamily="18" charset="0"/>
                        <a:cs typeface="Times New Roman" panose="02020603050405020304" pitchFamily="18" charset="0"/>
                      </a:rPr>
                      <m:t> </m:t>
                    </m:r>
                    <m:r>
                      <a:rPr lang="en-GB" altLang="en-US" sz="2800" b="1" dirty="0">
                        <a:solidFill>
                          <a:schemeClr val="tx1"/>
                        </a:solidFill>
                        <a:latin typeface="Cambria Math" panose="02040503050406030204" pitchFamily="18" charset="0"/>
                        <a:cs typeface="Times New Roman" panose="02020603050405020304" pitchFamily="18" charset="0"/>
                      </a:rPr>
                      <m:t>+…</m:t>
                    </m:r>
                    <m:r>
                      <a:rPr lang="en-GB" altLang="en-US" sz="2800" b="1" i="0" dirty="0" smtClean="0">
                        <a:solidFill>
                          <a:schemeClr val="tx1"/>
                        </a:solidFill>
                        <a:latin typeface="Cambria Math" panose="02040503050406030204" pitchFamily="18" charset="0"/>
                        <a:cs typeface="Times New Roman" panose="02020603050405020304" pitchFamily="18" charset="0"/>
                      </a:rPr>
                      <m:t>+</m:t>
                    </m:r>
                  </m:oMath>
                </a14:m>
                <a:r>
                  <a:rPr lang="en-GB" altLang="en-US" sz="2800" b="1" dirty="0" smtClean="0">
                    <a:solidFill>
                      <a:srgbClr val="FF0000"/>
                    </a:solidFill>
                  </a:rPr>
                  <a:t> </a:t>
                </a:r>
                <a:r>
                  <a:rPr lang="en-GB" altLang="en-US" sz="2800" dirty="0" smtClean="0">
                    <a:solidFill>
                      <a:schemeClr val="tx1"/>
                    </a:solidFill>
                  </a:rPr>
                  <a:t>meson </a:t>
                </a:r>
                <a14:m>
                  <m:oMath xmlns:m="http://schemas.openxmlformats.org/officeDocument/2006/math">
                    <m:r>
                      <a:rPr lang="en-GB" altLang="en-US" sz="2800" b="1" dirty="0">
                        <a:solidFill>
                          <a:schemeClr val="tx1"/>
                        </a:solidFill>
                        <a:latin typeface="Cambria Math" panose="02040503050406030204" pitchFamily="18" charset="0"/>
                        <a:cs typeface="Times New Roman" panose="02020603050405020304" pitchFamily="18" charset="0"/>
                      </a:rPr>
                      <m:t>+…</m:t>
                    </m:r>
                  </m:oMath>
                </a14:m>
                <a:endParaRPr lang="en-GB" altLang="en-US" sz="2800"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15887" y="5282044"/>
                <a:ext cx="9028113" cy="523220"/>
              </a:xfrm>
              <a:prstGeom prst="rect">
                <a:avLst/>
              </a:prstGeom>
              <a:blipFill>
                <a:blip r:embed="rId9"/>
                <a:stretch>
                  <a:fillRect l="-1350" t="-11628" b="-32558"/>
                </a:stretch>
              </a:blipFill>
            </p:spPr>
            <p:txBody>
              <a:bodyPr/>
              <a:lstStyle/>
              <a:p>
                <a:r>
                  <a:rPr lang="en-GB">
                    <a:noFill/>
                  </a:rPr>
                  <a:t> </a:t>
                </a:r>
              </a:p>
            </p:txBody>
          </p:sp>
        </mc:Fallback>
      </mc:AlternateContent>
      <p:pic>
        <p:nvPicPr>
          <p:cNvPr id="16" name="Picture 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7118" y="5876599"/>
            <a:ext cx="881063" cy="633412"/>
          </a:xfrm>
          <a:prstGeom prst="rect">
            <a:avLst/>
          </a:prstGeom>
          <a:noFill/>
          <a:ln>
            <a:noFill/>
          </a:ln>
          <a:effectLst/>
          <a:extLst/>
        </p:spPr>
      </p:pic>
      <p:sp>
        <p:nvSpPr>
          <p:cNvPr id="17" name="Text Box 46"/>
          <p:cNvSpPr txBox="1">
            <a:spLocks noChangeArrowheads="1"/>
          </p:cNvSpPr>
          <p:nvPr/>
        </p:nvSpPr>
        <p:spPr bwMode="auto">
          <a:xfrm>
            <a:off x="2483718" y="5733256"/>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q</a:t>
            </a:r>
            <a:endParaRPr lang="en-US" altLang="en-US" sz="2000" i="1" dirty="0">
              <a:solidFill>
                <a:schemeClr val="tx1"/>
              </a:solidFill>
            </a:endParaRPr>
          </a:p>
        </p:txBody>
      </p:sp>
      <p:sp>
        <p:nvSpPr>
          <p:cNvPr id="18" name="Text Box 48"/>
          <p:cNvSpPr txBox="1">
            <a:spLocks noChangeArrowheads="1"/>
          </p:cNvSpPr>
          <p:nvPr/>
        </p:nvSpPr>
        <p:spPr bwMode="auto">
          <a:xfrm>
            <a:off x="1475656" y="5970261"/>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g</a:t>
            </a:r>
            <a:endParaRPr lang="en-US" altLang="en-US" sz="2000" i="1">
              <a:solidFill>
                <a:schemeClr val="tx1"/>
              </a:solidFill>
            </a:endParaRPr>
          </a:p>
        </p:txBody>
      </p:sp>
      <mc:AlternateContent xmlns:mc="http://schemas.openxmlformats.org/markup-compatibility/2006" xmlns:a14="http://schemas.microsoft.com/office/drawing/2010/main">
        <mc:Choice Requires="a14">
          <p:sp>
            <p:nvSpPr>
              <p:cNvPr id="19" name="TextBox 18"/>
              <p:cNvSpPr txBox="1"/>
              <p:nvPr/>
            </p:nvSpPr>
            <p:spPr>
              <a:xfrm>
                <a:off x="2701015" y="5884005"/>
                <a:ext cx="54502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m:t>
                      </m:r>
                    </m:oMath>
                  </m:oMathPara>
                </a14:m>
                <a:endParaRPr lang="en-GB" b="1" dirty="0"/>
              </a:p>
            </p:txBody>
          </p:sp>
        </mc:Choice>
        <mc:Fallback xmlns="">
          <p:sp>
            <p:nvSpPr>
              <p:cNvPr id="19" name="TextBox 18"/>
              <p:cNvSpPr txBox="1">
                <a:spLocks noRot="1" noChangeAspect="1" noMove="1" noResize="1" noEditPoints="1" noAdjustHandles="1" noChangeArrowheads="1" noChangeShapeType="1" noTextEdit="1"/>
              </p:cNvSpPr>
              <p:nvPr/>
            </p:nvSpPr>
            <p:spPr>
              <a:xfrm>
                <a:off x="2701015" y="5884005"/>
                <a:ext cx="545021" cy="553998"/>
              </a:xfrm>
              <a:prstGeom prst="rect">
                <a:avLst/>
              </a:prstGeom>
              <a:blipFill>
                <a:blip r:embed="rId11"/>
                <a:stretch>
                  <a:fillRect/>
                </a:stretch>
              </a:blipFill>
            </p:spPr>
            <p:txBody>
              <a:bodyPr/>
              <a:lstStyle/>
              <a:p>
                <a:r>
                  <a:rPr lang="en-GB">
                    <a:noFill/>
                  </a:rPr>
                  <a:t> </a:t>
                </a:r>
              </a:p>
            </p:txBody>
          </p:sp>
        </mc:Fallback>
      </mc:AlternateContent>
      <p:pic>
        <p:nvPicPr>
          <p:cNvPr id="20" name="Picture 4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79490" y="5953816"/>
            <a:ext cx="790575"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49"/>
          <p:cNvSpPr txBox="1">
            <a:spLocks noChangeArrowheads="1"/>
          </p:cNvSpPr>
          <p:nvPr/>
        </p:nvSpPr>
        <p:spPr bwMode="auto">
          <a:xfrm>
            <a:off x="3131840" y="5953816"/>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g</a:t>
            </a:r>
            <a:endParaRPr lang="en-US" altLang="en-US" sz="2000" i="1" dirty="0">
              <a:solidFill>
                <a:schemeClr val="tx1"/>
              </a:solidFill>
            </a:endParaRPr>
          </a:p>
        </p:txBody>
      </p:sp>
      <p:pic>
        <p:nvPicPr>
          <p:cNvPr id="23" name="Picture 40"/>
          <p:cNvPicPr>
            <a:picLocks noChangeAspect="1" noChangeArrowheads="1"/>
          </p:cNvPicPr>
          <p:nvPr/>
        </p:nvPicPr>
        <p:blipFill rotWithShape="1">
          <a:blip r:embed="rId10">
            <a:extLst>
              <a:ext uri="{28A0092B-C50C-407E-A947-70E740481C1C}">
                <a14:useLocalDpi xmlns:a14="http://schemas.microsoft.com/office/drawing/2010/main" val="0"/>
              </a:ext>
            </a:extLst>
          </a:blip>
          <a:srcRect l="58286" t="13377"/>
          <a:stretch/>
        </p:blipFill>
        <p:spPr bwMode="auto">
          <a:xfrm rot="1438447">
            <a:off x="4075255" y="6149116"/>
            <a:ext cx="407110" cy="607767"/>
          </a:xfrm>
          <a:prstGeom prst="rect">
            <a:avLst/>
          </a:prstGeom>
          <a:noFill/>
          <a:ln>
            <a:noFill/>
          </a:ln>
          <a:effectLst/>
          <a:extLst/>
        </p:spPr>
      </p:pic>
      <p:sp>
        <p:nvSpPr>
          <p:cNvPr id="24" name="Text Box 46"/>
          <p:cNvSpPr txBox="1">
            <a:spLocks noChangeArrowheads="1"/>
          </p:cNvSpPr>
          <p:nvPr/>
        </p:nvSpPr>
        <p:spPr bwMode="auto">
          <a:xfrm>
            <a:off x="4427984" y="6005955"/>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q</a:t>
            </a:r>
            <a:endParaRPr lang="en-US" altLang="en-US" sz="2000" i="1" dirty="0">
              <a:solidFill>
                <a:schemeClr val="tx1"/>
              </a:solidFill>
            </a:endParaRPr>
          </a:p>
        </p:txBody>
      </p:sp>
      <mc:AlternateContent xmlns:mc="http://schemas.openxmlformats.org/markup-compatibility/2006" xmlns:a14="http://schemas.microsoft.com/office/drawing/2010/main">
        <mc:Choice Requires="a14">
          <p:sp>
            <p:nvSpPr>
              <p:cNvPr id="25" name="TextBox 24"/>
              <p:cNvSpPr txBox="1"/>
              <p:nvPr/>
            </p:nvSpPr>
            <p:spPr>
              <a:xfrm>
                <a:off x="4644008" y="5898665"/>
                <a:ext cx="101790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tx1"/>
                          </a:solidFill>
                          <a:latin typeface="Cambria Math" panose="02040503050406030204" pitchFamily="18" charset="0"/>
                        </a:rPr>
                        <m:t>+…</m:t>
                      </m:r>
                    </m:oMath>
                  </m:oMathPara>
                </a14:m>
                <a:endParaRPr lang="en-GB" b="1" dirty="0">
                  <a:solidFill>
                    <a:schemeClr val="tx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644008" y="5898665"/>
                <a:ext cx="1017907" cy="553998"/>
              </a:xfrm>
              <a:prstGeom prst="rect">
                <a:avLst/>
              </a:prstGeom>
              <a:blipFill>
                <a:blip r:embed="rId13"/>
                <a:stretch>
                  <a:fillRect/>
                </a:stretch>
              </a:blipFill>
            </p:spPr>
            <p:txBody>
              <a:bodyPr/>
              <a:lstStyle/>
              <a:p>
                <a:r>
                  <a:rPr lang="en-GB">
                    <a:noFill/>
                  </a:rPr>
                  <a:t> </a:t>
                </a:r>
              </a:p>
            </p:txBody>
          </p:sp>
        </mc:Fallback>
      </mc:AlternateContent>
      <p:pic>
        <p:nvPicPr>
          <p:cNvPr id="26" name="Picture 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V="1">
            <a:off x="7318595" y="5899621"/>
            <a:ext cx="8636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8" name="TextBox 27"/>
              <p:cNvSpPr txBox="1"/>
              <p:nvPr/>
            </p:nvSpPr>
            <p:spPr>
              <a:xfrm>
                <a:off x="5589907" y="5899338"/>
                <a:ext cx="491099"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tx1"/>
                          </a:solidFill>
                          <a:latin typeface="Cambria Math" panose="02040503050406030204" pitchFamily="18" charset="0"/>
                        </a:rPr>
                        <m:t>+</m:t>
                      </m:r>
                    </m:oMath>
                  </m:oMathPara>
                </a14:m>
                <a:endParaRPr lang="en-GB" b="1"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589907" y="5899338"/>
                <a:ext cx="491099" cy="553998"/>
              </a:xfrm>
              <a:prstGeom prst="rect">
                <a:avLst/>
              </a:prstGeom>
              <a:blipFill>
                <a:blip r:embed="rId15"/>
                <a:stretch>
                  <a:fillRect/>
                </a:stretch>
              </a:blipFill>
            </p:spPr>
            <p:txBody>
              <a:bodyPr/>
              <a:lstStyle/>
              <a:p>
                <a:r>
                  <a:rPr lang="en-GB">
                    <a:noFill/>
                  </a:rPr>
                  <a:t> </a:t>
                </a:r>
              </a:p>
            </p:txBody>
          </p:sp>
        </mc:Fallback>
      </mc:AlternateContent>
      <p:pic>
        <p:nvPicPr>
          <p:cNvPr id="30" name="Picture 38"/>
          <p:cNvPicPr>
            <a:picLocks noChangeAspect="1" noChangeArrowheads="1"/>
          </p:cNvPicPr>
          <p:nvPr/>
        </p:nvPicPr>
        <p:blipFill rotWithShape="1">
          <a:blip r:embed="rId14">
            <a:extLst>
              <a:ext uri="{28A0092B-C50C-407E-A947-70E740481C1C}">
                <a14:useLocalDpi xmlns:a14="http://schemas.microsoft.com/office/drawing/2010/main" val="0"/>
              </a:ext>
            </a:extLst>
          </a:blip>
          <a:srcRect r="50028" b="28267"/>
          <a:stretch/>
        </p:blipFill>
        <p:spPr bwMode="auto">
          <a:xfrm>
            <a:off x="6237979" y="5733256"/>
            <a:ext cx="431552" cy="42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1" name="Rectangle 30"/>
              <p:cNvSpPr/>
              <p:nvPr/>
            </p:nvSpPr>
            <p:spPr>
              <a:xfrm>
                <a:off x="6655795" y="5862786"/>
                <a:ext cx="72968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1" i="1">
                          <a:latin typeface="Cambria Math" panose="02040503050406030204" pitchFamily="18" charset="0"/>
                        </a:rPr>
                        <m:t>+</m:t>
                      </m:r>
                    </m:oMath>
                  </m:oMathPara>
                </a14:m>
                <a:endParaRPr lang="en-GB" b="1" dirty="0"/>
              </a:p>
            </p:txBody>
          </p:sp>
        </mc:Choice>
        <mc:Fallback xmlns="">
          <p:sp>
            <p:nvSpPr>
              <p:cNvPr id="31" name="Rectangle 30"/>
              <p:cNvSpPr>
                <a:spLocks noRot="1" noChangeAspect="1" noMove="1" noResize="1" noEditPoints="1" noAdjustHandles="1" noChangeArrowheads="1" noChangeShapeType="1" noTextEdit="1"/>
              </p:cNvSpPr>
              <p:nvPr/>
            </p:nvSpPr>
            <p:spPr>
              <a:xfrm>
                <a:off x="6655795" y="5862786"/>
                <a:ext cx="729687" cy="646331"/>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8110187" y="5885590"/>
                <a:ext cx="101790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m:t>
                      </m:r>
                    </m:oMath>
                  </m:oMathPara>
                </a14:m>
                <a:endParaRPr lang="en-GB" b="1" dirty="0"/>
              </a:p>
            </p:txBody>
          </p:sp>
        </mc:Choice>
        <mc:Fallback xmlns="">
          <p:sp>
            <p:nvSpPr>
              <p:cNvPr id="39" name="TextBox 38"/>
              <p:cNvSpPr txBox="1">
                <a:spLocks noRot="1" noChangeAspect="1" noMove="1" noResize="1" noEditPoints="1" noAdjustHandles="1" noChangeArrowheads="1" noChangeShapeType="1" noTextEdit="1"/>
              </p:cNvSpPr>
              <p:nvPr/>
            </p:nvSpPr>
            <p:spPr>
              <a:xfrm>
                <a:off x="8110187" y="5885590"/>
                <a:ext cx="1017907" cy="553998"/>
              </a:xfrm>
              <a:prstGeom prst="rect">
                <a:avLst/>
              </a:prstGeom>
              <a:blipFill>
                <a:blip r:embed="rId17"/>
                <a:stretch>
                  <a:fillRect/>
                </a:stretch>
              </a:blipFill>
            </p:spPr>
            <p:txBody>
              <a:bodyPr/>
              <a:lstStyle/>
              <a:p>
                <a:r>
                  <a:rPr lang="en-GB">
                    <a:noFill/>
                  </a:rPr>
                  <a:t> </a:t>
                </a:r>
              </a:p>
            </p:txBody>
          </p:sp>
        </mc:Fallback>
      </mc:AlternateContent>
      <p:pic>
        <p:nvPicPr>
          <p:cNvPr id="40" name="Picture 40"/>
          <p:cNvPicPr>
            <a:picLocks noChangeAspect="1" noChangeArrowheads="1"/>
          </p:cNvPicPr>
          <p:nvPr/>
        </p:nvPicPr>
        <p:blipFill rotWithShape="1">
          <a:blip r:embed="rId10">
            <a:extLst>
              <a:ext uri="{28A0092B-C50C-407E-A947-70E740481C1C}">
                <a14:useLocalDpi xmlns:a14="http://schemas.microsoft.com/office/drawing/2010/main" val="0"/>
              </a:ext>
            </a:extLst>
          </a:blip>
          <a:srcRect l="5286" t="32415" r="41860" b="10379"/>
          <a:stretch/>
        </p:blipFill>
        <p:spPr bwMode="auto">
          <a:xfrm>
            <a:off x="1802076" y="6308647"/>
            <a:ext cx="465668" cy="362352"/>
          </a:xfrm>
          <a:prstGeom prst="rect">
            <a:avLst/>
          </a:prstGeom>
          <a:noFill/>
          <a:ln>
            <a:noFill/>
          </a:ln>
          <a:effectLst/>
          <a:extLst/>
        </p:spPr>
      </p:pic>
      <p:pic>
        <p:nvPicPr>
          <p:cNvPr id="41" name="Picture 40"/>
          <p:cNvPicPr>
            <a:picLocks noChangeAspect="1" noChangeArrowheads="1"/>
          </p:cNvPicPr>
          <p:nvPr/>
        </p:nvPicPr>
        <p:blipFill rotWithShape="1">
          <a:blip r:embed="rId10">
            <a:extLst>
              <a:ext uri="{28A0092B-C50C-407E-A947-70E740481C1C}">
                <a14:useLocalDpi xmlns:a14="http://schemas.microsoft.com/office/drawing/2010/main" val="0"/>
              </a:ext>
            </a:extLst>
          </a:blip>
          <a:srcRect l="5286" t="32415" r="41860" b="10379"/>
          <a:stretch/>
        </p:blipFill>
        <p:spPr bwMode="auto">
          <a:xfrm>
            <a:off x="3419872" y="6306335"/>
            <a:ext cx="465668" cy="362352"/>
          </a:xfrm>
          <a:prstGeom prst="rect">
            <a:avLst/>
          </a:prstGeom>
          <a:noFill/>
          <a:ln>
            <a:noFill/>
          </a:ln>
          <a:effectLst/>
          <a:extLst/>
        </p:spPr>
      </p:pic>
      <p:sp>
        <p:nvSpPr>
          <p:cNvPr id="43" name="Text Box 46"/>
          <p:cNvSpPr txBox="1">
            <a:spLocks noChangeArrowheads="1"/>
          </p:cNvSpPr>
          <p:nvPr/>
        </p:nvSpPr>
        <p:spPr bwMode="auto">
          <a:xfrm>
            <a:off x="6300192" y="5661248"/>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q</a:t>
            </a:r>
            <a:endParaRPr lang="en-US" altLang="en-US" sz="2000" i="1" dirty="0">
              <a:solidFill>
                <a:schemeClr val="tx1"/>
              </a:solidFill>
            </a:endParaRPr>
          </a:p>
        </p:txBody>
      </p:sp>
      <p:sp>
        <p:nvSpPr>
          <p:cNvPr id="44" name="Text Box 49"/>
          <p:cNvSpPr txBox="1">
            <a:spLocks noChangeArrowheads="1"/>
          </p:cNvSpPr>
          <p:nvPr/>
        </p:nvSpPr>
        <p:spPr bwMode="auto">
          <a:xfrm>
            <a:off x="8069337" y="5589240"/>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g</a:t>
            </a:r>
            <a:endParaRPr lang="en-US" altLang="en-US" sz="2000" i="1" dirty="0">
              <a:solidFill>
                <a:schemeClr val="tx1"/>
              </a:solidFill>
            </a:endParaRPr>
          </a:p>
        </p:txBody>
      </p:sp>
      <mc:AlternateContent xmlns:mc="http://schemas.openxmlformats.org/markup-compatibility/2006" xmlns:a14="http://schemas.microsoft.com/office/drawing/2010/main">
        <mc:Choice Requires="a14">
          <p:sp>
            <p:nvSpPr>
              <p:cNvPr id="46" name="TextBox 45"/>
              <p:cNvSpPr txBox="1"/>
              <p:nvPr/>
            </p:nvSpPr>
            <p:spPr>
              <a:xfrm>
                <a:off x="4191000" y="2951018"/>
                <a:ext cx="267702"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46" name="TextBox 45"/>
              <p:cNvSpPr txBox="1">
                <a:spLocks noRot="1" noChangeAspect="1" noMove="1" noResize="1" noEditPoints="1" noAdjustHandles="1" noChangeArrowheads="1" noChangeShapeType="1" noTextEdit="1"/>
              </p:cNvSpPr>
              <p:nvPr/>
            </p:nvSpPr>
            <p:spPr>
              <a:xfrm>
                <a:off x="4191000" y="2951018"/>
                <a:ext cx="267702" cy="553998"/>
              </a:xfrm>
              <a:prstGeom prst="rect">
                <a:avLst/>
              </a:prstGeom>
              <a:blipFill>
                <a:blip r:embed="rId19"/>
                <a:stretch>
                  <a:fillRect/>
                </a:stretch>
              </a:blipFill>
            </p:spPr>
            <p:txBody>
              <a:bodyPr/>
              <a:lstStyle/>
              <a:p>
                <a:r>
                  <a:rPr lang="en-GB">
                    <a:noFill/>
                  </a:rPr>
                  <a:t> </a:t>
                </a:r>
              </a:p>
            </p:txBody>
          </p:sp>
        </mc:Fallback>
      </mc:AlternateContent>
      <p:pic>
        <p:nvPicPr>
          <p:cNvPr id="38" name="Picture 38"/>
          <p:cNvPicPr>
            <a:picLocks noChangeAspect="1" noChangeArrowheads="1"/>
          </p:cNvPicPr>
          <p:nvPr/>
        </p:nvPicPr>
        <p:blipFill rotWithShape="1">
          <a:blip r:embed="rId14">
            <a:extLst>
              <a:ext uri="{28A0092B-C50C-407E-A947-70E740481C1C}">
                <a14:useLocalDpi xmlns:a14="http://schemas.microsoft.com/office/drawing/2010/main" val="0"/>
              </a:ext>
            </a:extLst>
          </a:blip>
          <a:srcRect r="50028" b="28267"/>
          <a:stretch/>
        </p:blipFill>
        <p:spPr bwMode="auto">
          <a:xfrm flipV="1">
            <a:off x="6228184" y="6093296"/>
            <a:ext cx="431552" cy="42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TextBox 6"/>
              <p:cNvSpPr txBox="1"/>
              <p:nvPr/>
            </p:nvSpPr>
            <p:spPr>
              <a:xfrm>
                <a:off x="2511026" y="6247206"/>
                <a:ext cx="40722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GB" sz="2000" i="1" smtClean="0">
                              <a:solidFill>
                                <a:schemeClr val="tx1"/>
                              </a:solidFill>
                              <a:latin typeface="Cambria Math" panose="02040503050406030204" pitchFamily="18" charset="0"/>
                            </a:rPr>
                          </m:ctrlPr>
                        </m:accPr>
                        <m:e>
                          <m:r>
                            <a:rPr lang="en-GB" sz="2000" b="0" i="1" smtClean="0">
                              <a:solidFill>
                                <a:schemeClr val="tx1"/>
                              </a:solidFill>
                              <a:latin typeface="Cambria Math" panose="02040503050406030204" pitchFamily="18" charset="0"/>
                            </a:rPr>
                            <m:t>𝑞</m:t>
                          </m:r>
                        </m:e>
                      </m:acc>
                    </m:oMath>
                  </m:oMathPara>
                </a14:m>
                <a:endParaRPr lang="en-GB" sz="200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511026" y="6247206"/>
                <a:ext cx="407226" cy="400110"/>
              </a:xfrm>
              <a:prstGeom prst="rect">
                <a:avLst/>
              </a:prstGeom>
              <a:blipFill>
                <a:blip r:embed="rId20"/>
                <a:stretch>
                  <a:fillRect b="-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6228184" y="6165304"/>
                <a:ext cx="40722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GB" sz="2000" i="1" smtClean="0">
                              <a:solidFill>
                                <a:schemeClr val="tx1"/>
                              </a:solidFill>
                              <a:latin typeface="Cambria Math" panose="02040503050406030204" pitchFamily="18" charset="0"/>
                            </a:rPr>
                          </m:ctrlPr>
                        </m:accPr>
                        <m:e>
                          <m:r>
                            <a:rPr lang="en-GB" sz="2000" b="0" i="1" smtClean="0">
                              <a:solidFill>
                                <a:schemeClr val="tx1"/>
                              </a:solidFill>
                              <a:latin typeface="Cambria Math" panose="02040503050406030204" pitchFamily="18" charset="0"/>
                            </a:rPr>
                            <m:t>𝑞</m:t>
                          </m:r>
                        </m:e>
                      </m:acc>
                    </m:oMath>
                  </m:oMathPara>
                </a14:m>
                <a:endParaRPr lang="en-GB" sz="2000" dirty="0">
                  <a:solidFill>
                    <a:schemeClr val="tx1"/>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6228184" y="6165304"/>
                <a:ext cx="407226" cy="400110"/>
              </a:xfrm>
              <a:prstGeom prst="rect">
                <a:avLst/>
              </a:prstGeom>
              <a:blipFill>
                <a:blip r:embed="rId21"/>
                <a:stretch>
                  <a:fillRect r="-1515"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8028384" y="6234077"/>
                <a:ext cx="40722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GB" sz="2000" i="1" smtClean="0">
                              <a:solidFill>
                                <a:schemeClr val="tx1"/>
                              </a:solidFill>
                              <a:latin typeface="Cambria Math" panose="02040503050406030204" pitchFamily="18" charset="0"/>
                            </a:rPr>
                          </m:ctrlPr>
                        </m:accPr>
                        <m:e>
                          <m:r>
                            <a:rPr lang="en-GB" sz="2000" b="0" i="1" smtClean="0">
                              <a:solidFill>
                                <a:schemeClr val="tx1"/>
                              </a:solidFill>
                              <a:latin typeface="Cambria Math" panose="02040503050406030204" pitchFamily="18" charset="0"/>
                            </a:rPr>
                            <m:t>𝑞</m:t>
                          </m:r>
                        </m:e>
                      </m:acc>
                    </m:oMath>
                  </m:oMathPara>
                </a14:m>
                <a:endParaRPr lang="en-GB" sz="2000" dirty="0">
                  <a:solidFill>
                    <a:schemeClr val="tx1"/>
                  </a:solidFill>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8028384" y="6234077"/>
                <a:ext cx="407226" cy="400110"/>
              </a:xfrm>
              <a:prstGeom prst="rect">
                <a:avLst/>
              </a:prstGeom>
              <a:blipFill>
                <a:blip r:embed="rId22"/>
                <a:stretch>
                  <a:fillRect b="-9231"/>
                </a:stretch>
              </a:blipFill>
            </p:spPr>
            <p:txBody>
              <a:bodyPr/>
              <a:lstStyle/>
              <a:p>
                <a:r>
                  <a:rPr lang="en-GB">
                    <a:noFill/>
                  </a:rPr>
                  <a:t> </a:t>
                </a:r>
              </a:p>
            </p:txBody>
          </p:sp>
        </mc:Fallback>
      </mc:AlternateContent>
      <p:pic>
        <p:nvPicPr>
          <p:cNvPr id="49" name="Picture 38"/>
          <p:cNvPicPr>
            <a:picLocks noChangeAspect="1" noChangeArrowheads="1"/>
          </p:cNvPicPr>
          <p:nvPr/>
        </p:nvPicPr>
        <p:blipFill rotWithShape="1">
          <a:blip r:embed="rId14">
            <a:extLst>
              <a:ext uri="{28A0092B-C50C-407E-A947-70E740481C1C}">
                <a14:useLocalDpi xmlns:a14="http://schemas.microsoft.com/office/drawing/2010/main" val="0"/>
              </a:ext>
            </a:extLst>
          </a:blip>
          <a:srcRect r="50028" b="28267"/>
          <a:stretch/>
        </p:blipFill>
        <p:spPr bwMode="auto">
          <a:xfrm>
            <a:off x="7308304" y="5706510"/>
            <a:ext cx="431552" cy="42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Down Arrow 41"/>
          <p:cNvSpPr/>
          <p:nvPr/>
        </p:nvSpPr>
        <p:spPr bwMode="auto">
          <a:xfrm rot="4472172" flipV="1">
            <a:off x="4825339" y="4541248"/>
            <a:ext cx="125385" cy="1073243"/>
          </a:xfrm>
          <a:prstGeom prst="downArrow">
            <a:avLst>
              <a:gd name="adj1" fmla="val 50000"/>
              <a:gd name="adj2" fmla="val 65732"/>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22" name="Text Box 50"/>
          <p:cNvSpPr txBox="1">
            <a:spLocks noChangeArrowheads="1"/>
          </p:cNvSpPr>
          <p:nvPr/>
        </p:nvSpPr>
        <p:spPr bwMode="auto">
          <a:xfrm>
            <a:off x="4068465" y="5805264"/>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g</a:t>
            </a:r>
            <a:endParaRPr lang="en-US" altLang="en-US" sz="2000" i="1" dirty="0">
              <a:solidFill>
                <a:schemeClr val="tx1"/>
              </a:solidFill>
            </a:endParaRPr>
          </a:p>
        </p:txBody>
      </p:sp>
    </p:spTree>
    <p:extLst>
      <p:ext uri="{BB962C8B-B14F-4D97-AF65-F5344CB8AC3E}">
        <p14:creationId xmlns:p14="http://schemas.microsoft.com/office/powerpoint/2010/main" val="7908521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txBox="1">
            <a:spLocks noChangeArrowheads="1"/>
          </p:cNvSpPr>
          <p:nvPr/>
        </p:nvSpPr>
        <p:spPr bwMode="auto">
          <a:xfrm>
            <a:off x="1403648" y="72554"/>
            <a:ext cx="6480720" cy="692150"/>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33CC"/>
                </a:solidFill>
                <a:latin typeface="+mj-lt"/>
                <a:ea typeface="+mj-ea"/>
                <a:cs typeface="+mj-cs"/>
              </a:defRPr>
            </a:lvl1pPr>
            <a:lvl2pPr algn="ctr" rtl="0" eaLnBrk="0" fontAlgn="base" hangingPunct="0">
              <a:spcBef>
                <a:spcPct val="0"/>
              </a:spcBef>
              <a:spcAft>
                <a:spcPct val="0"/>
              </a:spcAft>
              <a:defRPr sz="3200">
                <a:solidFill>
                  <a:srgbClr val="0033CC"/>
                </a:solidFill>
                <a:latin typeface="Comic Sans MS" pitchFamily="66" charset="0"/>
              </a:defRPr>
            </a:lvl2pPr>
            <a:lvl3pPr algn="ctr" rtl="0" eaLnBrk="0" fontAlgn="base" hangingPunct="0">
              <a:spcBef>
                <a:spcPct val="0"/>
              </a:spcBef>
              <a:spcAft>
                <a:spcPct val="0"/>
              </a:spcAft>
              <a:defRPr sz="3200">
                <a:solidFill>
                  <a:srgbClr val="0033CC"/>
                </a:solidFill>
                <a:latin typeface="Comic Sans MS" pitchFamily="66" charset="0"/>
              </a:defRPr>
            </a:lvl3pPr>
            <a:lvl4pPr algn="ctr" rtl="0" eaLnBrk="0" fontAlgn="base" hangingPunct="0">
              <a:spcBef>
                <a:spcPct val="0"/>
              </a:spcBef>
              <a:spcAft>
                <a:spcPct val="0"/>
              </a:spcAft>
              <a:defRPr sz="3200">
                <a:solidFill>
                  <a:srgbClr val="0033CC"/>
                </a:solidFill>
                <a:latin typeface="Comic Sans MS" pitchFamily="66" charset="0"/>
              </a:defRPr>
            </a:lvl4pPr>
            <a:lvl5pPr algn="ctr" rtl="0" eaLnBrk="0" fontAlgn="base" hangingPunct="0">
              <a:spcBef>
                <a:spcPct val="0"/>
              </a:spcBef>
              <a:spcAft>
                <a:spcPct val="0"/>
              </a:spcAft>
              <a:defRPr sz="3200">
                <a:solidFill>
                  <a:srgbClr val="0033CC"/>
                </a:solidFill>
                <a:latin typeface="Comic Sans MS" pitchFamily="66" charset="0"/>
              </a:defRPr>
            </a:lvl5pPr>
            <a:lvl6pPr marL="457200" algn="ctr" rtl="0" eaLnBrk="0" fontAlgn="base" hangingPunct="0">
              <a:spcBef>
                <a:spcPct val="0"/>
              </a:spcBef>
              <a:spcAft>
                <a:spcPct val="0"/>
              </a:spcAft>
              <a:defRPr sz="3200">
                <a:solidFill>
                  <a:srgbClr val="0033CC"/>
                </a:solidFill>
                <a:latin typeface="Comic Sans MS" pitchFamily="66" charset="0"/>
              </a:defRPr>
            </a:lvl6pPr>
            <a:lvl7pPr marL="914400" algn="ctr" rtl="0" eaLnBrk="0" fontAlgn="base" hangingPunct="0">
              <a:spcBef>
                <a:spcPct val="0"/>
              </a:spcBef>
              <a:spcAft>
                <a:spcPct val="0"/>
              </a:spcAft>
              <a:defRPr sz="3200">
                <a:solidFill>
                  <a:srgbClr val="0033CC"/>
                </a:solidFill>
                <a:latin typeface="Comic Sans MS" pitchFamily="66" charset="0"/>
              </a:defRPr>
            </a:lvl7pPr>
            <a:lvl8pPr marL="1371600" algn="ctr" rtl="0" eaLnBrk="0" fontAlgn="base" hangingPunct="0">
              <a:spcBef>
                <a:spcPct val="0"/>
              </a:spcBef>
              <a:spcAft>
                <a:spcPct val="0"/>
              </a:spcAft>
              <a:defRPr sz="3200">
                <a:solidFill>
                  <a:srgbClr val="0033CC"/>
                </a:solidFill>
                <a:latin typeface="Comic Sans MS" pitchFamily="66" charset="0"/>
              </a:defRPr>
            </a:lvl8pPr>
            <a:lvl9pPr marL="1828800" algn="ctr" rtl="0" eaLnBrk="0" fontAlgn="base" hangingPunct="0">
              <a:spcBef>
                <a:spcPct val="0"/>
              </a:spcBef>
              <a:spcAft>
                <a:spcPct val="0"/>
              </a:spcAft>
              <a:defRPr sz="3200">
                <a:solidFill>
                  <a:srgbClr val="0033CC"/>
                </a:solidFill>
                <a:latin typeface="Comic Sans MS" pitchFamily="66" charset="0"/>
              </a:defRPr>
            </a:lvl9pPr>
          </a:lstStyle>
          <a:p>
            <a:pPr eaLnBrk="1" hangingPunct="1">
              <a:defRPr/>
            </a:pPr>
            <a:r>
              <a:rPr lang="en-GB" kern="0" dirty="0" smtClean="0">
                <a:latin typeface="Comic Sans MS" pitchFamily="66" charset="0"/>
              </a:rPr>
              <a:t>The Structure of Proton </a:t>
            </a:r>
            <a:r>
              <a:rPr lang="en-US" kern="0" dirty="0" smtClean="0">
                <a:solidFill>
                  <a:schemeClr val="accent2"/>
                </a:solidFill>
              </a:rPr>
              <a:t>Inertia</a:t>
            </a:r>
          </a:p>
        </p:txBody>
      </p:sp>
      <mc:AlternateContent xmlns:mc="http://schemas.openxmlformats.org/markup-compatibility/2006" xmlns:a14="http://schemas.microsoft.com/office/drawing/2010/main">
        <mc:Choice Requires="a14">
          <p:sp>
            <p:nvSpPr>
              <p:cNvPr id="5" name="Text Box 117"/>
              <p:cNvSpPr txBox="1">
                <a:spLocks noChangeArrowheads="1"/>
              </p:cNvSpPr>
              <p:nvPr/>
            </p:nvSpPr>
            <p:spPr bwMode="auto">
              <a:xfrm>
                <a:off x="107504" y="692696"/>
                <a:ext cx="7776864"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smtClean="0">
                    <a:cs typeface="Times New Roman" panose="02020603050405020304" pitchFamily="18" charset="0"/>
                  </a:rPr>
                  <a:t>scaling violations: </a:t>
                </a:r>
                <a14:m>
                  <m:oMath xmlns:m="http://schemas.openxmlformats.org/officeDocument/2006/math">
                    <m:sSub>
                      <m:sSubPr>
                        <m:ctrlPr>
                          <a:rPr lang="en-GB" altLang="en-US" sz="2800" b="1" i="1">
                            <a:latin typeface="Cambria Math" panose="02040503050406030204" pitchFamily="18" charset="0"/>
                            <a:cs typeface="Times New Roman" panose="02020603050405020304" pitchFamily="18" charset="0"/>
                          </a:rPr>
                        </m:ctrlPr>
                      </m:sSubPr>
                      <m:e>
                        <m:r>
                          <a:rPr lang="en-GB" altLang="en-US" sz="2800" b="1">
                            <a:latin typeface="Cambria Math" panose="02040503050406030204" pitchFamily="18" charset="0"/>
                            <a:cs typeface="Times New Roman" panose="02020603050405020304" pitchFamily="18" charset="0"/>
                          </a:rPr>
                          <m:t>𝟏</m:t>
                        </m:r>
                      </m:e>
                      <m:sub>
                        <m:r>
                          <a:rPr lang="en-GB" altLang="en-US" sz="2800" b="1">
                            <a:latin typeface="Cambria Math" panose="02040503050406030204" pitchFamily="18" charset="0"/>
                            <a:cs typeface="Times New Roman" panose="02020603050405020304" pitchFamily="18" charset="0"/>
                          </a:rPr>
                          <m:t>𝐜</m:t>
                        </m:r>
                      </m:sub>
                    </m:sSub>
                    <m:r>
                      <a:rPr lang="en-GB" altLang="en-US" sz="2800">
                        <a:latin typeface="Cambria Math" panose="02040503050406030204" pitchFamily="18" charset="0"/>
                        <a:cs typeface="Times New Roman" panose="02020603050405020304" pitchFamily="18" charset="0"/>
                      </a:rPr>
                      <m:t>~</m:t>
                    </m:r>
                  </m:oMath>
                </a14:m>
                <a:r>
                  <a:rPr lang="en-GB" altLang="en-US" sz="2800" dirty="0">
                    <a:cs typeface="Times New Roman" panose="02020603050405020304" pitchFamily="18" charset="0"/>
                  </a:rPr>
                  <a:t> </a:t>
                </a:r>
                <a:r>
                  <a:rPr lang="en-GB" altLang="en-US" sz="2800" i="0" dirty="0">
                    <a:cs typeface="Times New Roman" panose="02020603050405020304" pitchFamily="18" charset="0"/>
                  </a:rPr>
                  <a:t>gauge field quanta </a:t>
                </a:r>
                <a14:m>
                  <m:oMath xmlns:m="http://schemas.openxmlformats.org/officeDocument/2006/math">
                    <m:r>
                      <a:rPr lang="en-GB" altLang="en-US" sz="2800" b="1">
                        <a:latin typeface="Cambria Math" panose="02040503050406030204" pitchFamily="18" charset="0"/>
                        <a:cs typeface="Times New Roman" panose="02020603050405020304" pitchFamily="18" charset="0"/>
                      </a:rPr>
                      <m:t>𝒈</m:t>
                    </m:r>
                  </m:oMath>
                </a14:m>
                <a:endParaRPr lang="en-GB" altLang="en-US" sz="2800" i="0" dirty="0" smtClean="0"/>
              </a:p>
            </p:txBody>
          </p:sp>
        </mc:Choice>
        <mc:Fallback xmlns="">
          <p:sp>
            <p:nvSpPr>
              <p:cNvPr id="5" name="Text Box 117"/>
              <p:cNvSpPr txBox="1">
                <a:spLocks noRot="1" noChangeAspect="1" noMove="1" noResize="1" noEditPoints="1" noAdjustHandles="1" noChangeArrowheads="1" noChangeShapeType="1" noTextEdit="1"/>
              </p:cNvSpPr>
              <p:nvPr/>
            </p:nvSpPr>
            <p:spPr bwMode="auto">
              <a:xfrm>
                <a:off x="107504" y="692696"/>
                <a:ext cx="7776864" cy="707886"/>
              </a:xfrm>
              <a:prstGeom prst="rect">
                <a:avLst/>
              </a:prstGeom>
              <a:blipFill>
                <a:blip r:embed="rId2"/>
                <a:stretch>
                  <a:fillRect l="-2039" b="-267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6" name="Picture 5"/>
          <p:cNvPicPr>
            <a:picLocks noChangeAspect="1"/>
          </p:cNvPicPr>
          <p:nvPr/>
        </p:nvPicPr>
        <p:blipFill>
          <a:blip r:embed="rId3"/>
          <a:stretch>
            <a:fillRect/>
          </a:stretch>
        </p:blipFill>
        <p:spPr>
          <a:xfrm>
            <a:off x="107504" y="1484784"/>
            <a:ext cx="4505275" cy="5345601"/>
          </a:xfrm>
          <a:prstGeom prst="rect">
            <a:avLst/>
          </a:prstGeom>
        </p:spPr>
      </p:pic>
      <p:pic>
        <p:nvPicPr>
          <p:cNvPr id="7" name="Picture 6"/>
          <p:cNvPicPr>
            <a:picLocks noChangeAspect="1"/>
          </p:cNvPicPr>
          <p:nvPr/>
        </p:nvPicPr>
        <p:blipFill>
          <a:blip r:embed="rId4"/>
          <a:stretch>
            <a:fillRect/>
          </a:stretch>
        </p:blipFill>
        <p:spPr>
          <a:xfrm>
            <a:off x="4612779" y="1472588"/>
            <a:ext cx="4495725" cy="5340787"/>
          </a:xfrm>
          <a:prstGeom prst="rect">
            <a:avLst/>
          </a:prstGeom>
        </p:spPr>
      </p:pic>
      <p:pic>
        <p:nvPicPr>
          <p:cNvPr id="8"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4368" y="851372"/>
            <a:ext cx="881063" cy="633412"/>
          </a:xfrm>
          <a:prstGeom prst="rect">
            <a:avLst/>
          </a:prstGeom>
          <a:noFill/>
          <a:ln>
            <a:noFill/>
          </a:ln>
          <a:effectLst/>
          <a:extLst/>
        </p:spPr>
      </p:pic>
    </p:spTree>
    <p:extLst>
      <p:ext uri="{BB962C8B-B14F-4D97-AF65-F5344CB8AC3E}">
        <p14:creationId xmlns:p14="http://schemas.microsoft.com/office/powerpoint/2010/main" val="35032075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txBox="1">
            <a:spLocks noChangeArrowheads="1"/>
          </p:cNvSpPr>
          <p:nvPr/>
        </p:nvSpPr>
        <p:spPr bwMode="auto">
          <a:xfrm>
            <a:off x="1403648" y="72554"/>
            <a:ext cx="6480720" cy="692150"/>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33CC"/>
                </a:solidFill>
                <a:latin typeface="+mj-lt"/>
                <a:ea typeface="+mj-ea"/>
                <a:cs typeface="+mj-cs"/>
              </a:defRPr>
            </a:lvl1pPr>
            <a:lvl2pPr algn="ctr" rtl="0" eaLnBrk="0" fontAlgn="base" hangingPunct="0">
              <a:spcBef>
                <a:spcPct val="0"/>
              </a:spcBef>
              <a:spcAft>
                <a:spcPct val="0"/>
              </a:spcAft>
              <a:defRPr sz="3200">
                <a:solidFill>
                  <a:srgbClr val="0033CC"/>
                </a:solidFill>
                <a:latin typeface="Comic Sans MS" pitchFamily="66" charset="0"/>
              </a:defRPr>
            </a:lvl2pPr>
            <a:lvl3pPr algn="ctr" rtl="0" eaLnBrk="0" fontAlgn="base" hangingPunct="0">
              <a:spcBef>
                <a:spcPct val="0"/>
              </a:spcBef>
              <a:spcAft>
                <a:spcPct val="0"/>
              </a:spcAft>
              <a:defRPr sz="3200">
                <a:solidFill>
                  <a:srgbClr val="0033CC"/>
                </a:solidFill>
                <a:latin typeface="Comic Sans MS" pitchFamily="66" charset="0"/>
              </a:defRPr>
            </a:lvl3pPr>
            <a:lvl4pPr algn="ctr" rtl="0" eaLnBrk="0" fontAlgn="base" hangingPunct="0">
              <a:spcBef>
                <a:spcPct val="0"/>
              </a:spcBef>
              <a:spcAft>
                <a:spcPct val="0"/>
              </a:spcAft>
              <a:defRPr sz="3200">
                <a:solidFill>
                  <a:srgbClr val="0033CC"/>
                </a:solidFill>
                <a:latin typeface="Comic Sans MS" pitchFamily="66" charset="0"/>
              </a:defRPr>
            </a:lvl4pPr>
            <a:lvl5pPr algn="ctr" rtl="0" eaLnBrk="0" fontAlgn="base" hangingPunct="0">
              <a:spcBef>
                <a:spcPct val="0"/>
              </a:spcBef>
              <a:spcAft>
                <a:spcPct val="0"/>
              </a:spcAft>
              <a:defRPr sz="3200">
                <a:solidFill>
                  <a:srgbClr val="0033CC"/>
                </a:solidFill>
                <a:latin typeface="Comic Sans MS" pitchFamily="66" charset="0"/>
              </a:defRPr>
            </a:lvl5pPr>
            <a:lvl6pPr marL="457200" algn="ctr" rtl="0" eaLnBrk="0" fontAlgn="base" hangingPunct="0">
              <a:spcBef>
                <a:spcPct val="0"/>
              </a:spcBef>
              <a:spcAft>
                <a:spcPct val="0"/>
              </a:spcAft>
              <a:defRPr sz="3200">
                <a:solidFill>
                  <a:srgbClr val="0033CC"/>
                </a:solidFill>
                <a:latin typeface="Comic Sans MS" pitchFamily="66" charset="0"/>
              </a:defRPr>
            </a:lvl6pPr>
            <a:lvl7pPr marL="914400" algn="ctr" rtl="0" eaLnBrk="0" fontAlgn="base" hangingPunct="0">
              <a:spcBef>
                <a:spcPct val="0"/>
              </a:spcBef>
              <a:spcAft>
                <a:spcPct val="0"/>
              </a:spcAft>
              <a:defRPr sz="3200">
                <a:solidFill>
                  <a:srgbClr val="0033CC"/>
                </a:solidFill>
                <a:latin typeface="Comic Sans MS" pitchFamily="66" charset="0"/>
              </a:defRPr>
            </a:lvl7pPr>
            <a:lvl8pPr marL="1371600" algn="ctr" rtl="0" eaLnBrk="0" fontAlgn="base" hangingPunct="0">
              <a:spcBef>
                <a:spcPct val="0"/>
              </a:spcBef>
              <a:spcAft>
                <a:spcPct val="0"/>
              </a:spcAft>
              <a:defRPr sz="3200">
                <a:solidFill>
                  <a:srgbClr val="0033CC"/>
                </a:solidFill>
                <a:latin typeface="Comic Sans MS" pitchFamily="66" charset="0"/>
              </a:defRPr>
            </a:lvl8pPr>
            <a:lvl9pPr marL="1828800" algn="ctr" rtl="0" eaLnBrk="0" fontAlgn="base" hangingPunct="0">
              <a:spcBef>
                <a:spcPct val="0"/>
              </a:spcBef>
              <a:spcAft>
                <a:spcPct val="0"/>
              </a:spcAft>
              <a:defRPr sz="3200">
                <a:solidFill>
                  <a:srgbClr val="0033CC"/>
                </a:solidFill>
                <a:latin typeface="Comic Sans MS" pitchFamily="66" charset="0"/>
              </a:defRPr>
            </a:lvl9pPr>
          </a:lstStyle>
          <a:p>
            <a:pPr eaLnBrk="1" hangingPunct="1">
              <a:defRPr/>
            </a:pPr>
            <a:r>
              <a:rPr lang="en-GB" kern="0" dirty="0" smtClean="0">
                <a:latin typeface="Comic Sans MS" pitchFamily="66" charset="0"/>
              </a:rPr>
              <a:t>The Structure of Proton </a:t>
            </a:r>
            <a:r>
              <a:rPr lang="en-US" kern="0" dirty="0" smtClean="0">
                <a:solidFill>
                  <a:schemeClr val="accent2"/>
                </a:solidFill>
              </a:rPr>
              <a:t>Inertia</a:t>
            </a:r>
          </a:p>
        </p:txBody>
      </p:sp>
      <p:pic>
        <p:nvPicPr>
          <p:cNvPr id="10" name="Picture 9"/>
          <p:cNvPicPr>
            <a:picLocks noChangeAspect="1"/>
          </p:cNvPicPr>
          <p:nvPr/>
        </p:nvPicPr>
        <p:blipFill>
          <a:blip r:embed="rId2"/>
          <a:stretch>
            <a:fillRect/>
          </a:stretch>
        </p:blipFill>
        <p:spPr>
          <a:xfrm>
            <a:off x="447418" y="1988840"/>
            <a:ext cx="2735391" cy="2346055"/>
          </a:xfrm>
          <a:prstGeom prst="rect">
            <a:avLst/>
          </a:prstGeom>
        </p:spPr>
      </p:pic>
      <p:sp>
        <p:nvSpPr>
          <p:cNvPr id="20" name="TextBox 19"/>
          <p:cNvSpPr txBox="1"/>
          <p:nvPr/>
        </p:nvSpPr>
        <p:spPr>
          <a:xfrm>
            <a:off x="2339752" y="3501008"/>
            <a:ext cx="670376" cy="461665"/>
          </a:xfrm>
          <a:prstGeom prst="rect">
            <a:avLst/>
          </a:prstGeom>
          <a:noFill/>
        </p:spPr>
        <p:txBody>
          <a:bodyPr wrap="none" rtlCol="0">
            <a:spAutoFit/>
          </a:bodyPr>
          <a:lstStyle/>
          <a:p>
            <a:r>
              <a:rPr lang="en-GB" sz="2400" dirty="0" smtClean="0">
                <a:solidFill>
                  <a:schemeClr val="tx1"/>
                </a:solidFill>
              </a:rPr>
              <a:t>gap</a:t>
            </a:r>
            <a:endParaRPr lang="en-GB" sz="2400" dirty="0">
              <a:solidFill>
                <a:schemeClr val="tx1"/>
              </a:solidFill>
            </a:endParaRPr>
          </a:p>
        </p:txBody>
      </p:sp>
      <p:pic>
        <p:nvPicPr>
          <p:cNvPr id="31" name="Picture 30"/>
          <p:cNvPicPr>
            <a:picLocks noChangeAspect="1"/>
          </p:cNvPicPr>
          <p:nvPr/>
        </p:nvPicPr>
        <p:blipFill rotWithShape="1">
          <a:blip r:embed="rId3"/>
          <a:srcRect l="26578"/>
          <a:stretch/>
        </p:blipFill>
        <p:spPr>
          <a:xfrm>
            <a:off x="4149824" y="1916832"/>
            <a:ext cx="1790328" cy="1943100"/>
          </a:xfrm>
          <a:prstGeom prst="rect">
            <a:avLst/>
          </a:prstGeom>
        </p:spPr>
      </p:pic>
      <p:pic>
        <p:nvPicPr>
          <p:cNvPr id="32" name="Picture 31"/>
          <p:cNvPicPr>
            <a:picLocks noChangeAspect="1"/>
          </p:cNvPicPr>
          <p:nvPr/>
        </p:nvPicPr>
        <p:blipFill rotWithShape="1">
          <a:blip r:embed="rId4"/>
          <a:srcRect l="23340"/>
          <a:stretch/>
        </p:blipFill>
        <p:spPr>
          <a:xfrm>
            <a:off x="6588224" y="1607701"/>
            <a:ext cx="1728192" cy="2397363"/>
          </a:xfrm>
          <a:prstGeom prst="rect">
            <a:avLst/>
          </a:prstGeom>
        </p:spPr>
      </p:pic>
      <p:pic>
        <p:nvPicPr>
          <p:cNvPr id="33" name="Picture 32"/>
          <p:cNvPicPr>
            <a:picLocks noChangeAspect="1"/>
          </p:cNvPicPr>
          <p:nvPr/>
        </p:nvPicPr>
        <p:blipFill rotWithShape="1">
          <a:blip r:embed="rId5"/>
          <a:srcRect l="17955"/>
          <a:stretch/>
        </p:blipFill>
        <p:spPr>
          <a:xfrm>
            <a:off x="3908865" y="3933056"/>
            <a:ext cx="2391327" cy="2171700"/>
          </a:xfrm>
          <a:prstGeom prst="rect">
            <a:avLst/>
          </a:prstGeom>
        </p:spPr>
      </p:pic>
      <p:pic>
        <p:nvPicPr>
          <p:cNvPr id="34" name="Picture 33"/>
          <p:cNvPicPr>
            <a:picLocks noChangeAspect="1"/>
          </p:cNvPicPr>
          <p:nvPr/>
        </p:nvPicPr>
        <p:blipFill rotWithShape="1">
          <a:blip r:embed="rId6"/>
          <a:srcRect l="25393"/>
          <a:stretch/>
        </p:blipFill>
        <p:spPr>
          <a:xfrm>
            <a:off x="6588224" y="4064471"/>
            <a:ext cx="1812118" cy="2028825"/>
          </a:xfrm>
          <a:prstGeom prst="rect">
            <a:avLst/>
          </a:prstGeom>
        </p:spPr>
      </p:pic>
      <p:pic>
        <p:nvPicPr>
          <p:cNvPr id="35" name="Picture 42"/>
          <p:cNvPicPr>
            <a:picLocks noChangeAspect="1" noChangeArrowheads="1"/>
          </p:cNvPicPr>
          <p:nvPr/>
        </p:nvPicPr>
        <p:blipFill rotWithShape="1">
          <a:blip r:embed="rId7">
            <a:extLst>
              <a:ext uri="{28A0092B-C50C-407E-A947-70E740481C1C}">
                <a14:useLocalDpi xmlns:a14="http://schemas.microsoft.com/office/drawing/2010/main" val="0"/>
              </a:ext>
            </a:extLst>
          </a:blip>
          <a:srcRect l="26093" t="13534" r="30417" b="29152"/>
          <a:stretch/>
        </p:blipFill>
        <p:spPr bwMode="auto">
          <a:xfrm rot="16200000">
            <a:off x="4545868" y="3222280"/>
            <a:ext cx="72008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2"/>
          <p:cNvPicPr>
            <a:picLocks noChangeAspect="1" noChangeArrowheads="1"/>
          </p:cNvPicPr>
          <p:nvPr/>
        </p:nvPicPr>
        <p:blipFill rotWithShape="1">
          <a:blip r:embed="rId7">
            <a:extLst>
              <a:ext uri="{28A0092B-C50C-407E-A947-70E740481C1C}">
                <a14:useLocalDpi xmlns:a14="http://schemas.microsoft.com/office/drawing/2010/main" val="0"/>
              </a:ext>
            </a:extLst>
          </a:blip>
          <a:srcRect l="26093" t="13534" r="30417" b="29152"/>
          <a:stretch/>
        </p:blipFill>
        <p:spPr bwMode="auto">
          <a:xfrm rot="16200000">
            <a:off x="6983568" y="3406694"/>
            <a:ext cx="594427" cy="41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2"/>
          <p:cNvPicPr>
            <a:picLocks noChangeAspect="1" noChangeArrowheads="1"/>
          </p:cNvPicPr>
          <p:nvPr/>
        </p:nvPicPr>
        <p:blipFill rotWithShape="1">
          <a:blip r:embed="rId7">
            <a:extLst>
              <a:ext uri="{28A0092B-C50C-407E-A947-70E740481C1C}">
                <a14:useLocalDpi xmlns:a14="http://schemas.microsoft.com/office/drawing/2010/main" val="0"/>
              </a:ext>
            </a:extLst>
          </a:blip>
          <a:srcRect l="26093" t="13534" r="30417" b="29152"/>
          <a:stretch/>
        </p:blipFill>
        <p:spPr bwMode="auto">
          <a:xfrm rot="16200000">
            <a:off x="4376918" y="5404841"/>
            <a:ext cx="72008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2"/>
          <p:cNvPicPr>
            <a:picLocks noChangeAspect="1" noChangeArrowheads="1"/>
          </p:cNvPicPr>
          <p:nvPr/>
        </p:nvPicPr>
        <p:blipFill rotWithShape="1">
          <a:blip r:embed="rId7">
            <a:extLst>
              <a:ext uri="{28A0092B-C50C-407E-A947-70E740481C1C}">
                <a14:useLocalDpi xmlns:a14="http://schemas.microsoft.com/office/drawing/2010/main" val="0"/>
              </a:ext>
            </a:extLst>
          </a:blip>
          <a:srcRect l="26093" t="13534" r="30417" b="29152"/>
          <a:stretch/>
        </p:blipFill>
        <p:spPr bwMode="auto">
          <a:xfrm rot="16200000">
            <a:off x="7091073" y="5445970"/>
            <a:ext cx="594427" cy="41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9" name="Text Box 117"/>
              <p:cNvSpPr txBox="1">
                <a:spLocks noChangeArrowheads="1"/>
              </p:cNvSpPr>
              <p:nvPr/>
            </p:nvSpPr>
            <p:spPr bwMode="auto">
              <a:xfrm>
                <a:off x="-36512" y="620688"/>
                <a:ext cx="9036496" cy="121571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smtClean="0">
                    <a:cs typeface="Times New Roman" panose="02020603050405020304" pitchFamily="18" charset="0"/>
                  </a:rPr>
                  <a:t>nuclear force at high energy </a:t>
                </a:r>
                <a14:m>
                  <m:oMath xmlns:m="http://schemas.openxmlformats.org/officeDocument/2006/math">
                    <m:r>
                      <a:rPr lang="en-GB" altLang="en-US" sz="2800" b="0" i="1" smtClean="0">
                        <a:latin typeface="Cambria Math" panose="02040503050406030204" pitchFamily="18" charset="0"/>
                        <a:cs typeface="Times New Roman" panose="02020603050405020304" pitchFamily="18" charset="0"/>
                      </a:rPr>
                      <m:t>=</m:t>
                    </m:r>
                  </m:oMath>
                </a14:m>
                <a:r>
                  <a:rPr lang="en-GB" altLang="en-US" sz="2800" i="0" dirty="0" smtClean="0"/>
                  <a:t> space-like </a:t>
                </a:r>
                <a14:m>
                  <m:oMath xmlns:m="http://schemas.openxmlformats.org/officeDocument/2006/math">
                    <m:sSub>
                      <m:sSubPr>
                        <m:ctrlPr>
                          <a:rPr lang="en-GB" altLang="en-US" sz="2800" b="1" i="1">
                            <a:latin typeface="Cambria Math" panose="02040503050406030204" pitchFamily="18" charset="0"/>
                            <a:cs typeface="Times New Roman" panose="02020603050405020304" pitchFamily="18" charset="0"/>
                          </a:rPr>
                        </m:ctrlPr>
                      </m:sSubPr>
                      <m:e>
                        <m:r>
                          <a:rPr lang="en-GB" altLang="en-US" sz="2800" b="1">
                            <a:latin typeface="Cambria Math" panose="02040503050406030204" pitchFamily="18" charset="0"/>
                            <a:cs typeface="Times New Roman" panose="02020603050405020304" pitchFamily="18" charset="0"/>
                          </a:rPr>
                          <m:t>𝟏</m:t>
                        </m:r>
                      </m:e>
                      <m:sub>
                        <m:r>
                          <a:rPr lang="en-GB" altLang="en-US" sz="2800" b="1">
                            <a:latin typeface="Cambria Math" panose="02040503050406030204" pitchFamily="18" charset="0"/>
                            <a:cs typeface="Times New Roman" panose="02020603050405020304" pitchFamily="18" charset="0"/>
                          </a:rPr>
                          <m:t>𝐜</m:t>
                        </m:r>
                      </m:sub>
                    </m:sSub>
                  </m:oMath>
                </a14:m>
                <a:r>
                  <a:rPr lang="en-GB" altLang="en-US" sz="2800" i="0" dirty="0"/>
                  <a:t> </a:t>
                </a:r>
                <a:endParaRPr lang="en-GB" altLang="en-US" sz="2800" i="0" dirty="0" smtClean="0"/>
              </a:p>
              <a:p>
                <a:pPr>
                  <a:spcBef>
                    <a:spcPts val="0"/>
                  </a:spcBef>
                  <a:spcAft>
                    <a:spcPts val="600"/>
                  </a:spcAft>
                </a:pPr>
                <a:r>
                  <a:rPr lang="en-GB" altLang="en-US" sz="2800" i="0" dirty="0"/>
                  <a:t> </a:t>
                </a:r>
                <a:r>
                  <a:rPr lang="en-GB" altLang="en-US" sz="2800" i="0" dirty="0" smtClean="0"/>
                  <a:t>  multi-gluon, dynamical construct </a:t>
                </a:r>
              </a:p>
            </p:txBody>
          </p:sp>
        </mc:Choice>
        <mc:Fallback xmlns="">
          <p:sp>
            <p:nvSpPr>
              <p:cNvPr id="39" name="Text Box 117"/>
              <p:cNvSpPr txBox="1">
                <a:spLocks noRot="1" noChangeAspect="1" noMove="1" noResize="1" noEditPoints="1" noAdjustHandles="1" noChangeArrowheads="1" noChangeShapeType="1" noTextEdit="1"/>
              </p:cNvSpPr>
              <p:nvPr/>
            </p:nvSpPr>
            <p:spPr bwMode="auto">
              <a:xfrm>
                <a:off x="-36512" y="620688"/>
                <a:ext cx="9036496" cy="1215717"/>
              </a:xfrm>
              <a:prstGeom prst="rect">
                <a:avLst/>
              </a:prstGeom>
              <a:blipFill>
                <a:blip r:embed="rId8"/>
                <a:stretch>
                  <a:fillRect l="-1687" b="-135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42" name="Picture 41"/>
          <p:cNvPicPr>
            <a:picLocks noChangeAspect="1"/>
          </p:cNvPicPr>
          <p:nvPr/>
        </p:nvPicPr>
        <p:blipFill>
          <a:blip r:embed="rId9"/>
          <a:stretch>
            <a:fillRect/>
          </a:stretch>
        </p:blipFill>
        <p:spPr>
          <a:xfrm>
            <a:off x="5766558" y="1412776"/>
            <a:ext cx="389618" cy="373338"/>
          </a:xfrm>
          <a:prstGeom prst="rect">
            <a:avLst/>
          </a:prstGeom>
        </p:spPr>
      </p:pic>
      <p:pic>
        <p:nvPicPr>
          <p:cNvPr id="43" name="Picture 42"/>
          <p:cNvPicPr>
            <a:picLocks noChangeAspect="1"/>
          </p:cNvPicPr>
          <p:nvPr/>
        </p:nvPicPr>
        <p:blipFill>
          <a:blip r:embed="rId9"/>
          <a:stretch>
            <a:fillRect/>
          </a:stretch>
        </p:blipFill>
        <p:spPr>
          <a:xfrm>
            <a:off x="5155724" y="3287133"/>
            <a:ext cx="389618" cy="373338"/>
          </a:xfrm>
          <a:prstGeom prst="rect">
            <a:avLst/>
          </a:prstGeom>
        </p:spPr>
      </p:pic>
      <p:pic>
        <p:nvPicPr>
          <p:cNvPr id="44" name="Picture 43"/>
          <p:cNvPicPr>
            <a:picLocks noChangeAspect="1"/>
          </p:cNvPicPr>
          <p:nvPr/>
        </p:nvPicPr>
        <p:blipFill>
          <a:blip r:embed="rId9"/>
          <a:stretch>
            <a:fillRect/>
          </a:stretch>
        </p:blipFill>
        <p:spPr>
          <a:xfrm>
            <a:off x="7513005" y="3462841"/>
            <a:ext cx="389618" cy="373338"/>
          </a:xfrm>
          <a:prstGeom prst="rect">
            <a:avLst/>
          </a:prstGeom>
        </p:spPr>
      </p:pic>
      <p:pic>
        <p:nvPicPr>
          <p:cNvPr id="45" name="Picture 44"/>
          <p:cNvPicPr>
            <a:picLocks noChangeAspect="1"/>
          </p:cNvPicPr>
          <p:nvPr/>
        </p:nvPicPr>
        <p:blipFill>
          <a:blip r:embed="rId9"/>
          <a:stretch>
            <a:fillRect/>
          </a:stretch>
        </p:blipFill>
        <p:spPr>
          <a:xfrm>
            <a:off x="5056058" y="5470199"/>
            <a:ext cx="389618" cy="373338"/>
          </a:xfrm>
          <a:prstGeom prst="rect">
            <a:avLst/>
          </a:prstGeom>
        </p:spPr>
      </p:pic>
      <p:pic>
        <p:nvPicPr>
          <p:cNvPr id="46" name="Picture 45"/>
          <p:cNvPicPr>
            <a:picLocks noChangeAspect="1"/>
          </p:cNvPicPr>
          <p:nvPr/>
        </p:nvPicPr>
        <p:blipFill>
          <a:blip r:embed="rId9"/>
          <a:stretch>
            <a:fillRect/>
          </a:stretch>
        </p:blipFill>
        <p:spPr>
          <a:xfrm>
            <a:off x="7608721" y="5530177"/>
            <a:ext cx="389618" cy="373338"/>
          </a:xfrm>
          <a:prstGeom prst="rect">
            <a:avLst/>
          </a:prstGeom>
        </p:spPr>
      </p:pic>
      <mc:AlternateContent xmlns:mc="http://schemas.openxmlformats.org/markup-compatibility/2006" xmlns:a14="http://schemas.microsoft.com/office/drawing/2010/main">
        <mc:Choice Requires="a14">
          <p:sp>
            <p:nvSpPr>
              <p:cNvPr id="47" name="TextBox 46"/>
              <p:cNvSpPr txBox="1"/>
              <p:nvPr/>
            </p:nvSpPr>
            <p:spPr>
              <a:xfrm>
                <a:off x="3183722" y="2780928"/>
                <a:ext cx="524182" cy="5539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47" name="TextBox 46"/>
              <p:cNvSpPr txBox="1">
                <a:spLocks noRot="1" noChangeAspect="1" noMove="1" noResize="1" noEditPoints="1" noAdjustHandles="1" noChangeArrowheads="1" noChangeShapeType="1" noTextEdit="1"/>
              </p:cNvSpPr>
              <p:nvPr/>
            </p:nvSpPr>
            <p:spPr>
              <a:xfrm>
                <a:off x="3183722" y="2780928"/>
                <a:ext cx="524182" cy="553998"/>
              </a:xfrm>
              <a:prstGeom prst="rect">
                <a:avLst/>
              </a:prstGeom>
              <a:blipFill>
                <a:blip r:embed="rId10"/>
                <a:stretch>
                  <a:fillRect/>
                </a:stretch>
              </a:blipFill>
            </p:spPr>
            <p:txBody>
              <a:bodyPr/>
              <a:lstStyle/>
              <a:p>
                <a:r>
                  <a:rPr lang="en-GB">
                    <a:noFill/>
                  </a:rPr>
                  <a:t> </a:t>
                </a:r>
              </a:p>
            </p:txBody>
          </p:sp>
        </mc:Fallback>
      </mc:AlternateContent>
      <p:sp>
        <p:nvSpPr>
          <p:cNvPr id="48" name="TextBox 47"/>
          <p:cNvSpPr txBox="1"/>
          <p:nvPr/>
        </p:nvSpPr>
        <p:spPr>
          <a:xfrm>
            <a:off x="5004048" y="2025988"/>
            <a:ext cx="966611" cy="369332"/>
          </a:xfrm>
          <a:prstGeom prst="rect">
            <a:avLst/>
          </a:prstGeom>
          <a:noFill/>
        </p:spPr>
        <p:txBody>
          <a:bodyPr wrap="none" lIns="0" tIns="0" rIns="0" bIns="0" rtlCol="0">
            <a:spAutoFit/>
          </a:bodyPr>
          <a:lstStyle/>
          <a:p>
            <a:r>
              <a:rPr lang="en-GB" sz="2400" dirty="0" smtClean="0">
                <a:solidFill>
                  <a:schemeClr val="tx1"/>
                </a:solidFill>
              </a:rPr>
              <a:t>2 “jet”</a:t>
            </a:r>
            <a:endParaRPr lang="en-GB" sz="2400" dirty="0">
              <a:solidFill>
                <a:schemeClr val="tx1"/>
              </a:solidFill>
            </a:endParaRPr>
          </a:p>
        </p:txBody>
      </p:sp>
      <p:sp>
        <p:nvSpPr>
          <p:cNvPr id="49" name="TextBox 48"/>
          <p:cNvSpPr txBox="1"/>
          <p:nvPr/>
        </p:nvSpPr>
        <p:spPr>
          <a:xfrm>
            <a:off x="7457461" y="1679709"/>
            <a:ext cx="958596" cy="369332"/>
          </a:xfrm>
          <a:prstGeom prst="rect">
            <a:avLst/>
          </a:prstGeom>
          <a:noFill/>
        </p:spPr>
        <p:txBody>
          <a:bodyPr wrap="none" lIns="0" tIns="0" rIns="0" bIns="0" rtlCol="0">
            <a:spAutoFit/>
          </a:bodyPr>
          <a:lstStyle/>
          <a:p>
            <a:r>
              <a:rPr lang="en-GB" sz="2400" dirty="0">
                <a:solidFill>
                  <a:schemeClr val="tx1"/>
                </a:solidFill>
              </a:rPr>
              <a:t>3</a:t>
            </a:r>
            <a:r>
              <a:rPr lang="en-GB" sz="2400" dirty="0" smtClean="0">
                <a:solidFill>
                  <a:schemeClr val="tx1"/>
                </a:solidFill>
              </a:rPr>
              <a:t> </a:t>
            </a:r>
            <a:r>
              <a:rPr lang="en-GB" sz="2400" dirty="0">
                <a:solidFill>
                  <a:schemeClr val="tx1"/>
                </a:solidFill>
              </a:rPr>
              <a:t>“jet”</a:t>
            </a:r>
          </a:p>
        </p:txBody>
      </p:sp>
      <p:sp>
        <p:nvSpPr>
          <p:cNvPr id="50" name="TextBox 49"/>
          <p:cNvSpPr txBox="1"/>
          <p:nvPr/>
        </p:nvSpPr>
        <p:spPr>
          <a:xfrm>
            <a:off x="4908049" y="4067780"/>
            <a:ext cx="958596" cy="369332"/>
          </a:xfrm>
          <a:prstGeom prst="rect">
            <a:avLst/>
          </a:prstGeom>
          <a:noFill/>
        </p:spPr>
        <p:txBody>
          <a:bodyPr wrap="none" lIns="0" tIns="0" rIns="0" bIns="0" rtlCol="0">
            <a:spAutoFit/>
          </a:bodyPr>
          <a:lstStyle/>
          <a:p>
            <a:r>
              <a:rPr lang="en-GB" sz="2400" dirty="0">
                <a:solidFill>
                  <a:schemeClr val="tx1"/>
                </a:solidFill>
              </a:rPr>
              <a:t>3</a:t>
            </a:r>
            <a:r>
              <a:rPr lang="en-GB" sz="2400" dirty="0" smtClean="0">
                <a:solidFill>
                  <a:schemeClr val="tx1"/>
                </a:solidFill>
              </a:rPr>
              <a:t> </a:t>
            </a:r>
            <a:r>
              <a:rPr lang="en-GB" sz="2400" dirty="0">
                <a:solidFill>
                  <a:schemeClr val="tx1"/>
                </a:solidFill>
              </a:rPr>
              <a:t>“jet”</a:t>
            </a:r>
          </a:p>
        </p:txBody>
      </p:sp>
      <p:sp>
        <p:nvSpPr>
          <p:cNvPr id="51" name="TextBox 50"/>
          <p:cNvSpPr txBox="1"/>
          <p:nvPr/>
        </p:nvSpPr>
        <p:spPr>
          <a:xfrm>
            <a:off x="7524328" y="4139788"/>
            <a:ext cx="958596" cy="369332"/>
          </a:xfrm>
          <a:prstGeom prst="rect">
            <a:avLst/>
          </a:prstGeom>
          <a:noFill/>
        </p:spPr>
        <p:txBody>
          <a:bodyPr wrap="none" lIns="0" tIns="0" rIns="0" bIns="0" rtlCol="0">
            <a:spAutoFit/>
          </a:bodyPr>
          <a:lstStyle/>
          <a:p>
            <a:r>
              <a:rPr lang="en-GB" sz="2400" dirty="0">
                <a:solidFill>
                  <a:schemeClr val="tx1"/>
                </a:solidFill>
              </a:rPr>
              <a:t>3</a:t>
            </a:r>
            <a:r>
              <a:rPr lang="en-GB" sz="2400" dirty="0" smtClean="0">
                <a:solidFill>
                  <a:schemeClr val="tx1"/>
                </a:solidFill>
              </a:rPr>
              <a:t> </a:t>
            </a:r>
            <a:r>
              <a:rPr lang="en-GB" sz="2400" dirty="0">
                <a:solidFill>
                  <a:schemeClr val="tx1"/>
                </a:solidFill>
              </a:rPr>
              <a:t>“jet”</a:t>
            </a:r>
          </a:p>
        </p:txBody>
      </p:sp>
      <mc:AlternateContent xmlns:mc="http://schemas.openxmlformats.org/markup-compatibility/2006" xmlns:a14="http://schemas.microsoft.com/office/drawing/2010/main">
        <mc:Choice Requires="a14">
          <p:sp>
            <p:nvSpPr>
              <p:cNvPr id="52" name="TextBox 51"/>
              <p:cNvSpPr txBox="1"/>
              <p:nvPr/>
            </p:nvSpPr>
            <p:spPr>
              <a:xfrm>
                <a:off x="3923928" y="5517232"/>
                <a:ext cx="339003" cy="43088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rPr>
                        <m:t>𝑃</m:t>
                      </m:r>
                    </m:oMath>
                  </m:oMathPara>
                </a14:m>
                <a:endParaRPr lang="en-GB" sz="2800" dirty="0"/>
              </a:p>
            </p:txBody>
          </p:sp>
        </mc:Choice>
        <mc:Fallback xmlns="">
          <p:sp>
            <p:nvSpPr>
              <p:cNvPr id="52" name="TextBox 51"/>
              <p:cNvSpPr txBox="1">
                <a:spLocks noRot="1" noChangeAspect="1" noMove="1" noResize="1" noEditPoints="1" noAdjustHandles="1" noChangeArrowheads="1" noChangeShapeType="1" noTextEdit="1"/>
              </p:cNvSpPr>
              <p:nvPr/>
            </p:nvSpPr>
            <p:spPr>
              <a:xfrm>
                <a:off x="3923928" y="5517232"/>
                <a:ext cx="339003" cy="430887"/>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4160989" y="3356992"/>
                <a:ext cx="339003" cy="43088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rPr>
                        <m:t>𝑃</m:t>
                      </m:r>
                    </m:oMath>
                  </m:oMathPara>
                </a14:m>
                <a:endParaRPr lang="en-GB" sz="2800" dirty="0"/>
              </a:p>
            </p:txBody>
          </p:sp>
        </mc:Choice>
        <mc:Fallback xmlns="">
          <p:sp>
            <p:nvSpPr>
              <p:cNvPr id="53" name="TextBox 52"/>
              <p:cNvSpPr txBox="1">
                <a:spLocks noRot="1" noChangeAspect="1" noMove="1" noResize="1" noEditPoints="1" noAdjustHandles="1" noChangeArrowheads="1" noChangeShapeType="1" noTextEdit="1"/>
              </p:cNvSpPr>
              <p:nvPr/>
            </p:nvSpPr>
            <p:spPr>
              <a:xfrm>
                <a:off x="4160989" y="3356992"/>
                <a:ext cx="339003" cy="43088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6609261" y="3430161"/>
                <a:ext cx="339003" cy="43088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rPr>
                        <m:t>𝑃</m:t>
                      </m:r>
                    </m:oMath>
                  </m:oMathPara>
                </a14:m>
                <a:endParaRPr lang="en-GB" sz="2800" dirty="0"/>
              </a:p>
            </p:txBody>
          </p:sp>
        </mc:Choice>
        <mc:Fallback xmlns="">
          <p:sp>
            <p:nvSpPr>
              <p:cNvPr id="54" name="TextBox 53"/>
              <p:cNvSpPr txBox="1">
                <a:spLocks noRot="1" noChangeAspect="1" noMove="1" noResize="1" noEditPoints="1" noAdjustHandles="1" noChangeArrowheads="1" noChangeShapeType="1" noTextEdit="1"/>
              </p:cNvSpPr>
              <p:nvPr/>
            </p:nvSpPr>
            <p:spPr>
              <a:xfrm>
                <a:off x="6609261" y="3430161"/>
                <a:ext cx="339003" cy="430887"/>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6609261" y="5518393"/>
                <a:ext cx="339003" cy="43088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rPr>
                        <m:t>𝑃</m:t>
                      </m:r>
                    </m:oMath>
                  </m:oMathPara>
                </a14:m>
                <a:endParaRPr lang="en-GB" sz="2800" dirty="0"/>
              </a:p>
            </p:txBody>
          </p:sp>
        </mc:Choice>
        <mc:Fallback xmlns="">
          <p:sp>
            <p:nvSpPr>
              <p:cNvPr id="55" name="TextBox 54"/>
              <p:cNvSpPr txBox="1">
                <a:spLocks noRot="1" noChangeAspect="1" noMove="1" noResize="1" noEditPoints="1" noAdjustHandles="1" noChangeArrowheads="1" noChangeShapeType="1" noTextEdit="1"/>
              </p:cNvSpPr>
              <p:nvPr/>
            </p:nvSpPr>
            <p:spPr>
              <a:xfrm>
                <a:off x="6609261" y="5518393"/>
                <a:ext cx="339003" cy="430887"/>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5580112" y="3356992"/>
                <a:ext cx="339003" cy="430887"/>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rPr>
                        <m:t>𝑌</m:t>
                      </m:r>
                    </m:oMath>
                  </m:oMathPara>
                </a14:m>
                <a:endParaRPr lang="en-GB" sz="2800" dirty="0"/>
              </a:p>
            </p:txBody>
          </p:sp>
        </mc:Choice>
        <mc:Fallback xmlns="">
          <p:sp>
            <p:nvSpPr>
              <p:cNvPr id="56" name="TextBox 55"/>
              <p:cNvSpPr txBox="1">
                <a:spLocks noRot="1" noChangeAspect="1" noMove="1" noResize="1" noEditPoints="1" noAdjustHandles="1" noChangeArrowheads="1" noChangeShapeType="1" noTextEdit="1"/>
              </p:cNvSpPr>
              <p:nvPr/>
            </p:nvSpPr>
            <p:spPr>
              <a:xfrm>
                <a:off x="5580112" y="3356992"/>
                <a:ext cx="339003" cy="430887"/>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 Box 117"/>
              <p:cNvSpPr txBox="1">
                <a:spLocks noChangeArrowheads="1"/>
              </p:cNvSpPr>
              <p:nvPr/>
            </p:nvSpPr>
            <p:spPr bwMode="auto">
              <a:xfrm>
                <a:off x="323528" y="4293096"/>
                <a:ext cx="3572952" cy="1661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14:m>
                  <m:oMath xmlns:m="http://schemas.openxmlformats.org/officeDocument/2006/math">
                    <m:r>
                      <a:rPr lang="en-GB" altLang="en-US" sz="2800" b="1" i="1" smtClean="0">
                        <a:latin typeface="Cambria Math" panose="02040503050406030204" pitchFamily="18" charset="0"/>
                        <a:cs typeface="Times New Roman" panose="02020603050405020304" pitchFamily="18" charset="0"/>
                      </a:rPr>
                      <m:t>=</m:t>
                    </m:r>
                  </m:oMath>
                </a14:m>
                <a:r>
                  <a:rPr lang="en-GB" altLang="en-US" sz="2800" i="0" dirty="0" smtClean="0">
                    <a:cs typeface="Times New Roman" panose="02020603050405020304" pitchFamily="18" charset="0"/>
                  </a:rPr>
                  <a:t> hadron topology </a:t>
                </a:r>
                <a14:m>
                  <m:oMath xmlns:m="http://schemas.openxmlformats.org/officeDocument/2006/math">
                    <m:r>
                      <a:rPr lang="en-GB" altLang="en-US" sz="2800">
                        <a:latin typeface="Cambria Math" panose="02040503050406030204" pitchFamily="18" charset="0"/>
                        <a:cs typeface="Times New Roman" panose="02020603050405020304" pitchFamily="18" charset="0"/>
                      </a:rPr>
                      <m:t>𝑋</m:t>
                    </m:r>
                  </m:oMath>
                </a14:m>
                <a:endParaRPr lang="en-GB" altLang="en-US" sz="2800" i="0" dirty="0" smtClean="0"/>
              </a:p>
              <a:p>
                <a:pPr>
                  <a:spcBef>
                    <a:spcPts val="0"/>
                  </a:spcBef>
                  <a:spcAft>
                    <a:spcPts val="600"/>
                  </a:spcAft>
                </a:pPr>
                <a:r>
                  <a:rPr lang="en-GB" altLang="en-US" sz="2800" i="0" dirty="0"/>
                  <a:t> </a:t>
                </a:r>
                <a:r>
                  <a:rPr lang="en-GB" altLang="en-US" sz="2800" i="0" dirty="0" smtClean="0"/>
                  <a:t>  </a:t>
                </a:r>
                <a:r>
                  <a:rPr lang="en-GB" altLang="en-US" sz="2800" b="1" i="0" dirty="0" smtClean="0">
                    <a:solidFill>
                      <a:srgbClr val="FF0000"/>
                    </a:solidFill>
                  </a:rPr>
                  <a:t>-</a:t>
                </a:r>
                <a:r>
                  <a:rPr lang="en-GB" altLang="en-US" sz="2800" i="0" dirty="0" smtClean="0"/>
                  <a:t> “thrust”</a:t>
                </a:r>
              </a:p>
              <a:p>
                <a:pPr>
                  <a:spcBef>
                    <a:spcPts val="0"/>
                  </a:spcBef>
                  <a:spcAft>
                    <a:spcPts val="600"/>
                  </a:spcAft>
                </a:pPr>
                <a:r>
                  <a:rPr lang="en-GB" altLang="en-US" sz="2800" i="0" dirty="0"/>
                  <a:t> </a:t>
                </a:r>
                <a:r>
                  <a:rPr lang="en-GB" altLang="en-US" sz="2800" i="0" dirty="0" smtClean="0"/>
                  <a:t>  </a:t>
                </a:r>
                <a:r>
                  <a:rPr lang="en-GB" altLang="en-US" sz="2800" b="1" i="0" dirty="0" smtClean="0">
                    <a:solidFill>
                      <a:srgbClr val="FF0000"/>
                    </a:solidFill>
                  </a:rPr>
                  <a:t>-</a:t>
                </a:r>
                <a:r>
                  <a:rPr lang="en-GB" altLang="en-US" sz="2800" i="0" dirty="0" smtClean="0"/>
                  <a:t> “</a:t>
                </a:r>
                <a:r>
                  <a:rPr lang="en-GB" altLang="en-US" sz="2800" i="0" dirty="0" err="1" smtClean="0"/>
                  <a:t>sphericity</a:t>
                </a:r>
                <a:r>
                  <a:rPr lang="en-GB" altLang="en-US" sz="2800" i="0" dirty="0" smtClean="0"/>
                  <a:t>”</a:t>
                </a:r>
                <a:endParaRPr lang="en-GB" altLang="en-US" sz="2800" i="0" dirty="0"/>
              </a:p>
            </p:txBody>
          </p:sp>
        </mc:Choice>
        <mc:Fallback xmlns="">
          <p:sp>
            <p:nvSpPr>
              <p:cNvPr id="57" name="Text Box 117"/>
              <p:cNvSpPr txBox="1">
                <a:spLocks noRot="1" noChangeAspect="1" noMove="1" noResize="1" noEditPoints="1" noAdjustHandles="1" noChangeArrowheads="1" noChangeShapeType="1" noTextEdit="1"/>
              </p:cNvSpPr>
              <p:nvPr/>
            </p:nvSpPr>
            <p:spPr bwMode="auto">
              <a:xfrm>
                <a:off x="323528" y="4293096"/>
                <a:ext cx="3572952" cy="1661993"/>
              </a:xfrm>
              <a:prstGeom prst="rect">
                <a:avLst/>
              </a:prstGeom>
              <a:blipFill>
                <a:blip r:embed="rId16"/>
                <a:stretch>
                  <a:fillRect b="-91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58" name="AutoShape 63"/>
          <p:cNvSpPr>
            <a:spLocks noChangeArrowheads="1"/>
          </p:cNvSpPr>
          <p:nvPr/>
        </p:nvSpPr>
        <p:spPr bwMode="auto">
          <a:xfrm flipV="1">
            <a:off x="479921" y="6165552"/>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40" name="Text Box 117"/>
              <p:cNvSpPr txBox="1">
                <a:spLocks noChangeArrowheads="1"/>
              </p:cNvSpPr>
              <p:nvPr/>
            </p:nvSpPr>
            <p:spPr bwMode="auto">
              <a:xfrm>
                <a:off x="611560" y="6033482"/>
                <a:ext cx="9145016"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b="1" i="0" dirty="0">
                    <a:solidFill>
                      <a:srgbClr val="FF3300"/>
                    </a:solidFill>
                    <a:cs typeface="Times New Roman" panose="02020603050405020304" pitchFamily="18" charset="0"/>
                  </a:rPr>
                  <a:t> </a:t>
                </a:r>
                <a:r>
                  <a:rPr lang="en-GB" altLang="en-US" sz="3200" i="0" dirty="0" smtClean="0">
                    <a:cs typeface="Times New Roman" panose="02020603050405020304" pitchFamily="18" charset="0"/>
                  </a:rPr>
                  <a:t>“</a:t>
                </a:r>
                <a:r>
                  <a:rPr lang="en-GB" altLang="en-US" sz="2800" i="0" dirty="0" smtClean="0">
                    <a:cs typeface="Times New Roman" panose="02020603050405020304" pitchFamily="18" charset="0"/>
                  </a:rPr>
                  <a:t>diffractive” </a:t>
                </a:r>
                <a14:m>
                  <m:oMath xmlns:m="http://schemas.openxmlformats.org/officeDocument/2006/math">
                    <m:r>
                      <a:rPr lang="en-GB" altLang="en-US" sz="2800" b="1" i="1" smtClean="0">
                        <a:latin typeface="Cambria Math" panose="02040503050406030204" pitchFamily="18" charset="0"/>
                        <a:cs typeface="Times New Roman" panose="02020603050405020304" pitchFamily="18" charset="0"/>
                      </a:rPr>
                      <m:t>𝒒</m:t>
                    </m:r>
                  </m:oMath>
                </a14:m>
                <a:r>
                  <a:rPr lang="en-GB" altLang="en-US" sz="2800" i="0" dirty="0" smtClean="0">
                    <a:cs typeface="Times New Roman" panose="02020603050405020304" pitchFamily="18" charset="0"/>
                  </a:rPr>
                  <a:t> and </a:t>
                </a:r>
                <a14:m>
                  <m:oMath xmlns:m="http://schemas.openxmlformats.org/officeDocument/2006/math">
                    <m:r>
                      <a:rPr lang="en-GB" altLang="en-US" sz="2800" b="1" i="1" smtClean="0">
                        <a:latin typeface="Cambria Math" panose="02040503050406030204" pitchFamily="18" charset="0"/>
                        <a:cs typeface="Times New Roman" panose="02020603050405020304" pitchFamily="18" charset="0"/>
                      </a:rPr>
                      <m:t>𝒈</m:t>
                    </m:r>
                  </m:oMath>
                </a14:m>
                <a:r>
                  <a:rPr lang="en-GB" altLang="en-US" sz="2800" i="0" dirty="0" smtClean="0">
                    <a:cs typeface="Times New Roman" panose="02020603050405020304" pitchFamily="18" charset="0"/>
                  </a:rPr>
                  <a:t> nucleon scattering</a:t>
                </a:r>
                <a:endParaRPr lang="en-GB" altLang="en-US" sz="2800" i="0" dirty="0" smtClean="0"/>
              </a:p>
            </p:txBody>
          </p:sp>
        </mc:Choice>
        <mc:Fallback xmlns="">
          <p:sp>
            <p:nvSpPr>
              <p:cNvPr id="40" name="Text Box 117"/>
              <p:cNvSpPr txBox="1">
                <a:spLocks noRot="1" noChangeAspect="1" noMove="1" noResize="1" noEditPoints="1" noAdjustHandles="1" noChangeArrowheads="1" noChangeShapeType="1" noTextEdit="1"/>
              </p:cNvSpPr>
              <p:nvPr/>
            </p:nvSpPr>
            <p:spPr bwMode="auto">
              <a:xfrm>
                <a:off x="611560" y="6033482"/>
                <a:ext cx="9145016" cy="707886"/>
              </a:xfrm>
              <a:prstGeom prst="rect">
                <a:avLst/>
              </a:prstGeom>
              <a:blipFill>
                <a:blip r:embed="rId17"/>
                <a:stretch>
                  <a:fillRect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6074097" y="2615467"/>
                <a:ext cx="482503" cy="5539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41" name="TextBox 40"/>
              <p:cNvSpPr txBox="1">
                <a:spLocks noRot="1" noChangeAspect="1" noMove="1" noResize="1" noEditPoints="1" noAdjustHandles="1" noChangeArrowheads="1" noChangeShapeType="1" noTextEdit="1"/>
              </p:cNvSpPr>
              <p:nvPr/>
            </p:nvSpPr>
            <p:spPr>
              <a:xfrm>
                <a:off x="6074097" y="2615467"/>
                <a:ext cx="482503" cy="553998"/>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6226497" y="4603194"/>
                <a:ext cx="482503" cy="5539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6226497" y="4603194"/>
                <a:ext cx="482503" cy="553998"/>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265961" y="2586970"/>
                <a:ext cx="482503" cy="55399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60" name="TextBox 59"/>
              <p:cNvSpPr txBox="1">
                <a:spLocks noRot="1" noChangeAspect="1" noMove="1" noResize="1" noEditPoints="1" noAdjustHandles="1" noChangeArrowheads="1" noChangeShapeType="1" noTextEdit="1"/>
              </p:cNvSpPr>
              <p:nvPr/>
            </p:nvSpPr>
            <p:spPr>
              <a:xfrm>
                <a:off x="8265961" y="2586970"/>
                <a:ext cx="482503" cy="553998"/>
              </a:xfrm>
              <a:prstGeom prst="rect">
                <a:avLst/>
              </a:prstGeom>
              <a:blipFill>
                <a:blip r:embed="rId19"/>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882258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0"/>
          <p:cNvSpPr txBox="1">
            <a:spLocks noChangeArrowheads="1"/>
          </p:cNvSpPr>
          <p:nvPr/>
        </p:nvSpPr>
        <p:spPr bwMode="auto">
          <a:xfrm>
            <a:off x="2699792" y="72554"/>
            <a:ext cx="3744416" cy="692150"/>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33CC"/>
                </a:solidFill>
                <a:latin typeface="+mj-lt"/>
                <a:ea typeface="+mj-ea"/>
                <a:cs typeface="+mj-cs"/>
              </a:defRPr>
            </a:lvl1pPr>
            <a:lvl2pPr algn="ctr" rtl="0" eaLnBrk="0" fontAlgn="base" hangingPunct="0">
              <a:spcBef>
                <a:spcPct val="0"/>
              </a:spcBef>
              <a:spcAft>
                <a:spcPct val="0"/>
              </a:spcAft>
              <a:defRPr sz="3200">
                <a:solidFill>
                  <a:srgbClr val="0033CC"/>
                </a:solidFill>
                <a:latin typeface="Comic Sans MS" pitchFamily="66" charset="0"/>
              </a:defRPr>
            </a:lvl2pPr>
            <a:lvl3pPr algn="ctr" rtl="0" eaLnBrk="0" fontAlgn="base" hangingPunct="0">
              <a:spcBef>
                <a:spcPct val="0"/>
              </a:spcBef>
              <a:spcAft>
                <a:spcPct val="0"/>
              </a:spcAft>
              <a:defRPr sz="3200">
                <a:solidFill>
                  <a:srgbClr val="0033CC"/>
                </a:solidFill>
                <a:latin typeface="Comic Sans MS" pitchFamily="66" charset="0"/>
              </a:defRPr>
            </a:lvl3pPr>
            <a:lvl4pPr algn="ctr" rtl="0" eaLnBrk="0" fontAlgn="base" hangingPunct="0">
              <a:spcBef>
                <a:spcPct val="0"/>
              </a:spcBef>
              <a:spcAft>
                <a:spcPct val="0"/>
              </a:spcAft>
              <a:defRPr sz="3200">
                <a:solidFill>
                  <a:srgbClr val="0033CC"/>
                </a:solidFill>
                <a:latin typeface="Comic Sans MS" pitchFamily="66" charset="0"/>
              </a:defRPr>
            </a:lvl4pPr>
            <a:lvl5pPr algn="ctr" rtl="0" eaLnBrk="0" fontAlgn="base" hangingPunct="0">
              <a:spcBef>
                <a:spcPct val="0"/>
              </a:spcBef>
              <a:spcAft>
                <a:spcPct val="0"/>
              </a:spcAft>
              <a:defRPr sz="3200">
                <a:solidFill>
                  <a:srgbClr val="0033CC"/>
                </a:solidFill>
                <a:latin typeface="Comic Sans MS" pitchFamily="66" charset="0"/>
              </a:defRPr>
            </a:lvl5pPr>
            <a:lvl6pPr marL="457200" algn="ctr" rtl="0" eaLnBrk="0" fontAlgn="base" hangingPunct="0">
              <a:spcBef>
                <a:spcPct val="0"/>
              </a:spcBef>
              <a:spcAft>
                <a:spcPct val="0"/>
              </a:spcAft>
              <a:defRPr sz="3200">
                <a:solidFill>
                  <a:srgbClr val="0033CC"/>
                </a:solidFill>
                <a:latin typeface="Comic Sans MS" pitchFamily="66" charset="0"/>
              </a:defRPr>
            </a:lvl6pPr>
            <a:lvl7pPr marL="914400" algn="ctr" rtl="0" eaLnBrk="0" fontAlgn="base" hangingPunct="0">
              <a:spcBef>
                <a:spcPct val="0"/>
              </a:spcBef>
              <a:spcAft>
                <a:spcPct val="0"/>
              </a:spcAft>
              <a:defRPr sz="3200">
                <a:solidFill>
                  <a:srgbClr val="0033CC"/>
                </a:solidFill>
                <a:latin typeface="Comic Sans MS" pitchFamily="66" charset="0"/>
              </a:defRPr>
            </a:lvl7pPr>
            <a:lvl8pPr marL="1371600" algn="ctr" rtl="0" eaLnBrk="0" fontAlgn="base" hangingPunct="0">
              <a:spcBef>
                <a:spcPct val="0"/>
              </a:spcBef>
              <a:spcAft>
                <a:spcPct val="0"/>
              </a:spcAft>
              <a:defRPr sz="3200">
                <a:solidFill>
                  <a:srgbClr val="0033CC"/>
                </a:solidFill>
                <a:latin typeface="Comic Sans MS" pitchFamily="66" charset="0"/>
              </a:defRPr>
            </a:lvl8pPr>
            <a:lvl9pPr marL="1828800" algn="ctr" rtl="0" eaLnBrk="0" fontAlgn="base" hangingPunct="0">
              <a:spcBef>
                <a:spcPct val="0"/>
              </a:spcBef>
              <a:spcAft>
                <a:spcPct val="0"/>
              </a:spcAft>
              <a:defRPr sz="3200">
                <a:solidFill>
                  <a:srgbClr val="0033CC"/>
                </a:solidFill>
                <a:latin typeface="Comic Sans MS" pitchFamily="66" charset="0"/>
              </a:defRPr>
            </a:lvl9pPr>
          </a:lstStyle>
          <a:p>
            <a:pPr eaLnBrk="1" hangingPunct="1">
              <a:defRPr/>
            </a:pPr>
            <a:r>
              <a:rPr lang="en-GB" kern="0" dirty="0" smtClean="0">
                <a:latin typeface="Comic Sans MS" pitchFamily="66" charset="0"/>
              </a:rPr>
              <a:t>Hadron </a:t>
            </a:r>
            <a:r>
              <a:rPr lang="en-US" kern="0" dirty="0" smtClean="0">
                <a:solidFill>
                  <a:schemeClr val="accent2"/>
                </a:solidFill>
              </a:rPr>
              <a:t>Inertia</a:t>
            </a:r>
          </a:p>
        </p:txBody>
      </p:sp>
      <mc:AlternateContent xmlns:mc="http://schemas.openxmlformats.org/markup-compatibility/2006" xmlns:a14="http://schemas.microsoft.com/office/drawing/2010/main">
        <mc:Choice Requires="a14">
          <p:sp>
            <p:nvSpPr>
              <p:cNvPr id="5" name="Text Box 117"/>
              <p:cNvSpPr txBox="1">
                <a:spLocks noChangeArrowheads="1"/>
              </p:cNvSpPr>
              <p:nvPr/>
            </p:nvSpPr>
            <p:spPr bwMode="auto">
              <a:xfrm>
                <a:off x="-36512" y="704890"/>
                <a:ext cx="9289032" cy="121571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b="1" i="0" dirty="0">
                    <a:solidFill>
                      <a:srgbClr val="FF3300"/>
                    </a:solidFill>
                    <a:cs typeface="Times New Roman" panose="02020603050405020304" pitchFamily="18" charset="0"/>
                  </a:rPr>
                  <a:t>●</a:t>
                </a:r>
                <a:r>
                  <a:rPr lang="en-GB" altLang="en-US" sz="2800" i="0" dirty="0">
                    <a:solidFill>
                      <a:srgbClr val="FF3300"/>
                    </a:solidFill>
                    <a:cs typeface="Times New Roman" panose="02020603050405020304" pitchFamily="18" charset="0"/>
                  </a:rPr>
                  <a:t> </a:t>
                </a:r>
                <a:r>
                  <a:rPr lang="en-GB" altLang="en-US" sz="2800" i="0" dirty="0">
                    <a:cs typeface="Times New Roman" panose="02020603050405020304" pitchFamily="18" charset="0"/>
                  </a:rPr>
                  <a:t>l</a:t>
                </a:r>
                <a:r>
                  <a:rPr lang="en-GB" altLang="en-US" sz="2800" i="0" dirty="0" smtClean="0">
                    <a:cs typeface="Times New Roman" panose="02020603050405020304" pitchFamily="18" charset="0"/>
                  </a:rPr>
                  <a:t>ow </a:t>
                </a:r>
                <a14:m>
                  <m:oMath xmlns:m="http://schemas.openxmlformats.org/officeDocument/2006/math">
                    <m:sSub>
                      <m:sSubPr>
                        <m:ctrlPr>
                          <a:rPr lang="en-GB" sz="2800" b="1" i="1">
                            <a:latin typeface="Cambria Math" panose="02040503050406030204" pitchFamily="18" charset="0"/>
                            <a:ea typeface="Cambria Math" panose="02040503050406030204" pitchFamily="18" charset="0"/>
                          </a:rPr>
                        </m:ctrlPr>
                      </m:sSubPr>
                      <m:e>
                        <m:r>
                          <a:rPr lang="en-GB" sz="2800" b="1" i="1">
                            <a:latin typeface="Cambria Math" panose="02040503050406030204" pitchFamily="18" charset="0"/>
                            <a:ea typeface="Cambria Math" panose="02040503050406030204" pitchFamily="18" charset="0"/>
                          </a:rPr>
                          <m:t>𝒙</m:t>
                        </m:r>
                      </m:e>
                      <m:sub>
                        <m:r>
                          <a:rPr lang="en-GB" sz="2800" b="1" i="0" smtClean="0">
                            <a:latin typeface="Cambria Math" panose="02040503050406030204" pitchFamily="18" charset="0"/>
                          </a:rPr>
                          <m:t>𝐁𝐣</m:t>
                        </m:r>
                      </m:sub>
                    </m:sSub>
                  </m:oMath>
                </a14:m>
                <a:r>
                  <a:rPr lang="en-GB" altLang="en-US" sz="2800" b="1" i="0" dirty="0" smtClean="0">
                    <a:cs typeface="Times New Roman" panose="02020603050405020304" pitchFamily="18" charset="0"/>
                  </a:rPr>
                  <a:t> </a:t>
                </a:r>
                <a14:m>
                  <m:oMath xmlns:m="http://schemas.openxmlformats.org/officeDocument/2006/math">
                    <m:r>
                      <a:rPr lang="en-GB" altLang="en-US" sz="2800" b="1" i="1" dirty="0" smtClean="0">
                        <a:latin typeface="Cambria Math" panose="02040503050406030204" pitchFamily="18" charset="0"/>
                        <a:cs typeface="Times New Roman" panose="02020603050405020304" pitchFamily="18" charset="0"/>
                      </a:rPr>
                      <m:t>𝒆𝒑</m:t>
                    </m:r>
                    <m:r>
                      <a:rPr lang="en-GB" altLang="en-US" sz="2800" b="1" i="1" dirty="0" smtClean="0">
                        <a:latin typeface="Cambria Math" panose="02040503050406030204" pitchFamily="18" charset="0"/>
                        <a:ea typeface="Cambria Math" panose="02040503050406030204" pitchFamily="18" charset="0"/>
                        <a:cs typeface="Times New Roman" panose="02020603050405020304" pitchFamily="18" charset="0"/>
                      </a:rPr>
                      <m:t>→</m:t>
                    </m:r>
                    <m:r>
                      <a:rPr lang="en-GB" altLang="en-US" sz="2800" b="1" i="1" dirty="0" smtClean="0">
                        <a:latin typeface="Cambria Math" panose="02040503050406030204" pitchFamily="18" charset="0"/>
                        <a:ea typeface="Cambria Math" panose="02040503050406030204" pitchFamily="18" charset="0"/>
                        <a:cs typeface="Times New Roman" panose="02020603050405020304" pitchFamily="18" charset="0"/>
                      </a:rPr>
                      <m:t>𝒆𝑿𝒑</m:t>
                    </m:r>
                  </m:oMath>
                </a14:m>
                <a:r>
                  <a:rPr lang="en-GB" altLang="en-US" sz="2800" b="1" i="0" dirty="0" smtClean="0">
                    <a:cs typeface="Times New Roman" panose="02020603050405020304" pitchFamily="18" charset="0"/>
                  </a:rPr>
                  <a:t> </a:t>
                </a:r>
                <a14:m>
                  <m:oMath xmlns:m="http://schemas.openxmlformats.org/officeDocument/2006/math">
                    <m:r>
                      <a:rPr lang="en-GB" altLang="en-US" sz="2800" b="1" i="1" smtClean="0">
                        <a:latin typeface="Cambria Math" panose="02040503050406030204" pitchFamily="18" charset="0"/>
                        <a:cs typeface="Times New Roman" panose="02020603050405020304" pitchFamily="18" charset="0"/>
                      </a:rPr>
                      <m:t>=</m:t>
                    </m:r>
                  </m:oMath>
                </a14:m>
                <a:r>
                  <a:rPr lang="en-GB" altLang="en-US" sz="2800" i="0" dirty="0" smtClean="0">
                    <a:cs typeface="Times New Roman" panose="02020603050405020304" pitchFamily="18" charset="0"/>
                  </a:rPr>
                  <a:t> high energy </a:t>
                </a:r>
                <a14:m>
                  <m:oMath xmlns:m="http://schemas.openxmlformats.org/officeDocument/2006/math">
                    <m:sSup>
                      <m:sSupPr>
                        <m:ctrlPr>
                          <a:rPr lang="en-GB" altLang="en-US" sz="2800" b="1" i="1" dirty="0" smtClean="0">
                            <a:latin typeface="Cambria Math" panose="02040503050406030204" pitchFamily="18" charset="0"/>
                            <a:cs typeface="Times New Roman" panose="02020603050405020304" pitchFamily="18" charset="0"/>
                          </a:rPr>
                        </m:ctrlPr>
                      </m:sSupPr>
                      <m:e>
                        <m:r>
                          <a:rPr lang="en-GB" altLang="en-US" sz="2800" b="1" i="1" dirty="0" smtClean="0">
                            <a:latin typeface="Cambria Math" panose="02040503050406030204" pitchFamily="18" charset="0"/>
                            <a:ea typeface="Cambria Math" panose="02040503050406030204" pitchFamily="18" charset="0"/>
                            <a:cs typeface="Times New Roman" panose="02020603050405020304" pitchFamily="18" charset="0"/>
                          </a:rPr>
                          <m:t>𝜸</m:t>
                        </m:r>
                      </m:e>
                      <m:sup>
                        <m:r>
                          <a:rPr lang="en-GB" altLang="en-US" sz="2800" b="1" i="1" dirty="0" smtClean="0">
                            <a:latin typeface="Cambria Math" panose="02040503050406030204" pitchFamily="18" charset="0"/>
                            <a:cs typeface="Times New Roman" panose="02020603050405020304" pitchFamily="18" charset="0"/>
                          </a:rPr>
                          <m:t>∗</m:t>
                        </m:r>
                      </m:sup>
                    </m:sSup>
                    <m:r>
                      <a:rPr lang="en-GB" altLang="en-US" sz="2800" b="1" dirty="0">
                        <a:latin typeface="Cambria Math" panose="02040503050406030204" pitchFamily="18" charset="0"/>
                        <a:cs typeface="Times New Roman" panose="02020603050405020304" pitchFamily="18" charset="0"/>
                      </a:rPr>
                      <m:t>𝒑</m:t>
                    </m:r>
                    <m:r>
                      <a:rPr lang="en-GB" altLang="en-US" sz="2800" b="1" dirty="0">
                        <a:latin typeface="Cambria Math" panose="02040503050406030204" pitchFamily="18" charset="0"/>
                        <a:ea typeface="Cambria Math" panose="02040503050406030204" pitchFamily="18" charset="0"/>
                        <a:cs typeface="Times New Roman" panose="02020603050405020304" pitchFamily="18" charset="0"/>
                      </a:rPr>
                      <m:t>→</m:t>
                    </m:r>
                    <m:r>
                      <a:rPr lang="en-GB" altLang="en-US" sz="2800" b="1" dirty="0">
                        <a:latin typeface="Cambria Math" panose="02040503050406030204" pitchFamily="18" charset="0"/>
                        <a:ea typeface="Cambria Math" panose="02040503050406030204" pitchFamily="18" charset="0"/>
                        <a:cs typeface="Times New Roman" panose="02020603050405020304" pitchFamily="18" charset="0"/>
                      </a:rPr>
                      <m:t>𝑿𝒑</m:t>
                    </m:r>
                  </m:oMath>
                </a14:m>
                <a:r>
                  <a:rPr lang="en-GB" altLang="en-US" sz="2800" i="0" dirty="0" smtClean="0">
                    <a:cs typeface="Times New Roman" panose="02020603050405020304" pitchFamily="18" charset="0"/>
                  </a:rPr>
                  <a:t> physics</a:t>
                </a:r>
              </a:p>
              <a:p>
                <a:pPr>
                  <a:spcBef>
                    <a:spcPts val="0"/>
                  </a:spcBef>
                  <a:spcAft>
                    <a:spcPts val="600"/>
                  </a:spcAft>
                </a:pPr>
                <a:r>
                  <a:rPr lang="en-GB" altLang="en-US" sz="2800" i="0" dirty="0">
                    <a:cs typeface="Times New Roman" panose="02020603050405020304" pitchFamily="18" charset="0"/>
                  </a:rPr>
                  <a:t> </a:t>
                </a:r>
                <a:r>
                  <a:rPr lang="en-GB" altLang="en-US" sz="2800" i="0" dirty="0" smtClean="0">
                    <a:cs typeface="Times New Roman" panose="02020603050405020304" pitchFamily="18" charset="0"/>
                  </a:rPr>
                  <a:t>    QCD structure of high energy small </a:t>
                </a:r>
                <a14:m>
                  <m:oMath xmlns:m="http://schemas.openxmlformats.org/officeDocument/2006/math">
                    <m:d>
                      <m:dPr>
                        <m:begChr m:val="|"/>
                        <m:endChr m:val="|"/>
                        <m:ctrlPr>
                          <a:rPr lang="en-GB" altLang="en-US" sz="2800" b="1" i="1" smtClean="0">
                            <a:latin typeface="Cambria Math" panose="02040503050406030204" pitchFamily="18" charset="0"/>
                            <a:cs typeface="Times New Roman" panose="02020603050405020304" pitchFamily="18" charset="0"/>
                          </a:rPr>
                        </m:ctrlPr>
                      </m:dPr>
                      <m:e>
                        <m:r>
                          <a:rPr lang="en-GB" altLang="en-US" sz="2800" b="1" i="1" smtClean="0">
                            <a:latin typeface="Cambria Math" panose="02040503050406030204" pitchFamily="18" charset="0"/>
                            <a:cs typeface="Times New Roman" panose="02020603050405020304" pitchFamily="18" charset="0"/>
                          </a:rPr>
                          <m:t>−</m:t>
                        </m:r>
                        <m:r>
                          <a:rPr lang="en-GB" altLang="en-US" sz="2800" b="1" i="1" smtClean="0">
                            <a:latin typeface="Cambria Math" panose="02040503050406030204" pitchFamily="18" charset="0"/>
                            <a:cs typeface="Times New Roman" panose="02020603050405020304" pitchFamily="18" charset="0"/>
                          </a:rPr>
                          <m:t>𝒕</m:t>
                        </m:r>
                      </m:e>
                    </m:d>
                  </m:oMath>
                </a14:m>
                <a:r>
                  <a:rPr lang="en-GB" altLang="en-US" sz="2800" i="0" dirty="0" smtClean="0">
                    <a:cs typeface="Times New Roman" panose="02020603050405020304" pitchFamily="18" charset="0"/>
                  </a:rPr>
                  <a:t> </a:t>
                </a:r>
                <a14:m>
                  <m:oMath xmlns:m="http://schemas.openxmlformats.org/officeDocument/2006/math">
                    <m:r>
                      <a:rPr lang="en-GB" altLang="en-US" sz="2800" b="1" i="1" dirty="0" smtClean="0">
                        <a:latin typeface="Cambria Math" panose="02040503050406030204" pitchFamily="18" charset="0"/>
                        <a:cs typeface="Times New Roman" panose="02020603050405020304" pitchFamily="18" charset="0"/>
                      </a:rPr>
                      <m:t>𝒑</m:t>
                    </m:r>
                  </m:oMath>
                </a14:m>
                <a:r>
                  <a:rPr lang="en-GB" altLang="en-US" sz="2800" i="0" dirty="0" smtClean="0">
                    <a:cs typeface="Times New Roman" panose="02020603050405020304" pitchFamily="18" charset="0"/>
                  </a:rPr>
                  <a:t> inter</a:t>
                </a:r>
                <a:r>
                  <a:rPr lang="en-GB" altLang="en-US" sz="2800" b="1" i="0" u="sng" baseline="30000" dirty="0" smtClean="0">
                    <a:cs typeface="Times New Roman" panose="02020603050405020304" pitchFamily="18" charset="0"/>
                  </a:rPr>
                  <a:t>n</a:t>
                </a:r>
                <a:endParaRPr lang="en-GB" altLang="en-US" sz="2800" b="1" i="0" dirty="0" smtClean="0"/>
              </a:p>
            </p:txBody>
          </p:sp>
        </mc:Choice>
        <mc:Fallback xmlns="">
          <p:sp>
            <p:nvSpPr>
              <p:cNvPr id="5" name="Text Box 117"/>
              <p:cNvSpPr txBox="1">
                <a:spLocks noRot="1" noChangeAspect="1" noMove="1" noResize="1" noEditPoints="1" noAdjustHandles="1" noChangeArrowheads="1" noChangeShapeType="1" noTextEdit="1"/>
              </p:cNvSpPr>
              <p:nvPr/>
            </p:nvSpPr>
            <p:spPr bwMode="auto">
              <a:xfrm>
                <a:off x="-36512" y="704890"/>
                <a:ext cx="9289032" cy="1215717"/>
              </a:xfrm>
              <a:prstGeom prst="rect">
                <a:avLst/>
              </a:prstGeom>
              <a:blipFill>
                <a:blip r:embed="rId2"/>
                <a:stretch>
                  <a:fillRect l="-1640" b="-135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 name="AutoShape 63"/>
          <p:cNvSpPr>
            <a:spLocks noChangeArrowheads="1"/>
          </p:cNvSpPr>
          <p:nvPr/>
        </p:nvSpPr>
        <p:spPr bwMode="auto">
          <a:xfrm flipV="1">
            <a:off x="107504" y="1332140"/>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3" name="Rectangle 2"/>
              <p:cNvSpPr/>
              <p:nvPr/>
            </p:nvSpPr>
            <p:spPr>
              <a:xfrm>
                <a:off x="35495" y="1988840"/>
                <a:ext cx="9145017" cy="1968424"/>
              </a:xfrm>
              <a:prstGeom prst="rect">
                <a:avLst/>
              </a:prstGeom>
              <a:solidFill>
                <a:schemeClr val="bg1"/>
              </a:solidFill>
            </p:spPr>
            <p:txBody>
              <a:bodyPr wrap="square">
                <a:spAutoFit/>
              </a:bodyPr>
              <a:lstStyle/>
              <a:p>
                <a14:m>
                  <m:oMath xmlns:m="http://schemas.openxmlformats.org/officeDocument/2006/math">
                    <m:groupChr>
                      <m:groupChrPr>
                        <m:chr m:val="→"/>
                        <m:pos m:val="top"/>
                        <m:ctrlPr>
                          <a:rPr lang="en-GB" sz="2400" i="1" dirty="0" smtClean="0">
                            <a:solidFill>
                              <a:schemeClr val="tx1"/>
                            </a:solidFill>
                            <a:latin typeface="Cambria Math" panose="02040503050406030204" pitchFamily="18" charset="0"/>
                          </a:rPr>
                        </m:ctrlPr>
                      </m:groupChrPr>
                      <m:e>
                        <m:sSup>
                          <m:sSupPr>
                            <m:ctrlPr>
                              <a:rPr lang="en-GB" altLang="en-US" sz="2400" b="1" i="1" dirty="0">
                                <a:latin typeface="Cambria Math" panose="02040503050406030204" pitchFamily="18" charset="0"/>
                                <a:cs typeface="Times New Roman" panose="02020603050405020304" pitchFamily="18" charset="0"/>
                              </a:rPr>
                            </m:ctrlPr>
                          </m:sSupPr>
                          <m:e>
                            <m:r>
                              <a:rPr lang="en-GB" altLang="en-US" sz="2400" b="1" i="1" dirty="0">
                                <a:latin typeface="Cambria Math" panose="02040503050406030204" pitchFamily="18" charset="0"/>
                                <a:ea typeface="Cambria Math" panose="02040503050406030204" pitchFamily="18" charset="0"/>
                                <a:cs typeface="Times New Roman" panose="02020603050405020304" pitchFamily="18" charset="0"/>
                              </a:rPr>
                              <m:t>𝜸</m:t>
                            </m:r>
                          </m:e>
                          <m:sup>
                            <m:r>
                              <a:rPr lang="en-GB" altLang="en-US" sz="2400" b="1" i="1" dirty="0">
                                <a:latin typeface="Cambria Math" panose="02040503050406030204" pitchFamily="18" charset="0"/>
                                <a:cs typeface="Times New Roman" panose="02020603050405020304" pitchFamily="18" charset="0"/>
                              </a:rPr>
                              <m:t>∗</m:t>
                            </m:r>
                          </m:sup>
                        </m:sSup>
                        <m:r>
                          <a:rPr lang="en-GB" sz="2400" i="1" dirty="0">
                            <a:solidFill>
                              <a:schemeClr val="tx1"/>
                            </a:solidFill>
                            <a:latin typeface="Cambria Math" panose="02040503050406030204" pitchFamily="18" charset="0"/>
                          </a:rPr>
                          <m:t>𝑝</m:t>
                        </m:r>
                        <m:r>
                          <a:rPr lang="en-GB" sz="2400" i="1" dirty="0" smtClean="0">
                            <a:solidFill>
                              <a:schemeClr val="tx1"/>
                            </a:solidFill>
                            <a:latin typeface="Cambria Math" panose="02040503050406030204" pitchFamily="18" charset="0"/>
                            <a:ea typeface="Cambria Math" panose="02040503050406030204" pitchFamily="18" charset="0"/>
                          </a:rPr>
                          <m:t>→</m:t>
                        </m:r>
                        <m:r>
                          <a:rPr lang="en-GB" sz="2400" i="1" dirty="0" smtClean="0">
                            <a:solidFill>
                              <a:schemeClr val="tx1"/>
                            </a:solidFill>
                            <a:latin typeface="Cambria Math" panose="02040503050406030204" pitchFamily="18" charset="0"/>
                            <a:ea typeface="Cambria Math" panose="02040503050406030204" pitchFamily="18" charset="0"/>
                          </a:rPr>
                          <m:t>𝑋𝑝</m:t>
                        </m:r>
                      </m:e>
                    </m:groupChr>
                    <m:nary>
                      <m:naryPr>
                        <m:ctrlPr>
                          <a:rPr lang="en-GB" sz="2400" i="1" dirty="0" smtClean="0">
                            <a:solidFill>
                              <a:schemeClr val="tx1"/>
                            </a:solidFill>
                            <a:latin typeface="Cambria Math" panose="02040503050406030204" pitchFamily="18" charset="0"/>
                            <a:ea typeface="Cambria Math" panose="02040503050406030204" pitchFamily="18" charset="0"/>
                          </a:rPr>
                        </m:ctrlPr>
                      </m:naryPr>
                      <m:sub>
                        <m:d>
                          <m:dPr>
                            <m:begChr m:val="|"/>
                            <m:endChr m:val="|"/>
                            <m:ctrlPr>
                              <a:rPr lang="en-GB" sz="2400" i="1" dirty="0">
                                <a:solidFill>
                                  <a:schemeClr val="tx1"/>
                                </a:solidFill>
                                <a:latin typeface="Cambria Math" panose="02040503050406030204" pitchFamily="18" charset="0"/>
                                <a:ea typeface="Cambria Math" panose="02040503050406030204" pitchFamily="18" charset="0"/>
                              </a:rPr>
                            </m:ctrlPr>
                          </m:dPr>
                          <m:e>
                            <m:r>
                              <a:rPr lang="en-GB" sz="2400" i="1" dirty="0">
                                <a:solidFill>
                                  <a:schemeClr val="tx1"/>
                                </a:solidFill>
                                <a:latin typeface="Cambria Math" panose="02040503050406030204" pitchFamily="18" charset="0"/>
                                <a:ea typeface="Cambria Math" panose="02040503050406030204" pitchFamily="18" charset="0"/>
                              </a:rPr>
                              <m:t>𝑡</m:t>
                            </m:r>
                          </m:e>
                        </m:d>
                        <m:r>
                          <m:rPr>
                            <m:brk m:alnAt="23"/>
                          </m:rPr>
                          <a:rPr lang="en-GB" sz="2400" i="1" dirty="0">
                            <a:solidFill>
                              <a:schemeClr val="tx1"/>
                            </a:solidFill>
                            <a:latin typeface="Cambria Math" panose="02040503050406030204" pitchFamily="18" charset="0"/>
                            <a:ea typeface="Cambria Math" panose="02040503050406030204" pitchFamily="18" charset="0"/>
                          </a:rPr>
                          <m:t>≳</m:t>
                        </m:r>
                        <m:r>
                          <a:rPr lang="en-GB" sz="2400" i="1" dirty="0">
                            <a:solidFill>
                              <a:schemeClr val="tx1"/>
                            </a:solidFill>
                            <a:latin typeface="Cambria Math" panose="02040503050406030204" pitchFamily="18" charset="0"/>
                            <a:ea typeface="Cambria Math" panose="02040503050406030204" pitchFamily="18" charset="0"/>
                          </a:rPr>
                          <m:t>0</m:t>
                        </m:r>
                      </m:sub>
                      <m:sup>
                        <m:r>
                          <a:rPr lang="en-GB" sz="2400" b="0" i="1" dirty="0" smtClean="0">
                            <a:solidFill>
                              <a:schemeClr val="tx1"/>
                            </a:solidFill>
                            <a:latin typeface="Cambria Math" panose="02040503050406030204" pitchFamily="18" charset="0"/>
                            <a:ea typeface="Cambria Math" panose="02040503050406030204" pitchFamily="18" charset="0"/>
                          </a:rPr>
                          <m:t> </m:t>
                        </m:r>
                      </m:sup>
                      <m:e>
                        <m:sSub>
                          <m:sSubPr>
                            <m:ctrlPr>
                              <a:rPr lang="en-GB" sz="2400" i="1" dirty="0">
                                <a:solidFill>
                                  <a:schemeClr val="tx1"/>
                                </a:solidFill>
                                <a:latin typeface="Cambria Math" panose="02040503050406030204" pitchFamily="18" charset="0"/>
                                <a:ea typeface="Cambria Math" panose="02040503050406030204" pitchFamily="18" charset="0"/>
                              </a:rPr>
                            </m:ctrlPr>
                          </m:sSubPr>
                          <m:e>
                            <m:d>
                              <m:dPr>
                                <m:begChr m:val="["/>
                                <m:endChr m:val="]"/>
                                <m:ctrlPr>
                                  <a:rPr lang="en-GB" sz="2400" i="1" dirty="0">
                                    <a:solidFill>
                                      <a:schemeClr val="tx1"/>
                                    </a:solidFill>
                                    <a:latin typeface="Cambria Math" panose="02040503050406030204" pitchFamily="18" charset="0"/>
                                    <a:ea typeface="Cambria Math" panose="02040503050406030204" pitchFamily="18" charset="0"/>
                                  </a:rPr>
                                </m:ctrlPr>
                              </m:dPr>
                              <m:e>
                                <m:f>
                                  <m:fPr>
                                    <m:ctrlPr>
                                      <a:rPr lang="en-GB" altLang="en-US" sz="2400" i="1">
                                        <a:solidFill>
                                          <a:schemeClr val="tx1"/>
                                        </a:solidFill>
                                        <a:latin typeface="Cambria Math" panose="02040503050406030204" pitchFamily="18" charset="0"/>
                                        <a:sym typeface="Symbol" panose="05050102010706020507" pitchFamily="18" charset="2"/>
                                      </a:rPr>
                                    </m:ctrlPr>
                                  </m:fPr>
                                  <m:num>
                                    <m:sSup>
                                      <m:sSupPr>
                                        <m:ctrlPr>
                                          <a:rPr lang="en-GB" altLang="en-US" sz="2400" i="1">
                                            <a:solidFill>
                                              <a:schemeClr val="tx1"/>
                                            </a:solidFill>
                                            <a:latin typeface="Cambria Math" panose="02040503050406030204" pitchFamily="18" charset="0"/>
                                            <a:sym typeface="Symbol" panose="05050102010706020507" pitchFamily="18" charset="2"/>
                                          </a:rPr>
                                        </m:ctrlPr>
                                      </m:sSupPr>
                                      <m:e>
                                        <m:r>
                                          <m:rPr>
                                            <m:sty m:val="p"/>
                                          </m:rPr>
                                          <a:rPr lang="en-GB" altLang="en-US" sz="2400" i="1">
                                            <a:solidFill>
                                              <a:schemeClr val="tx1"/>
                                            </a:solidFill>
                                            <a:latin typeface="Cambria Math" panose="02040503050406030204" pitchFamily="18" charset="0"/>
                                            <a:sym typeface="Symbol" panose="05050102010706020507" pitchFamily="18" charset="2"/>
                                          </a:rPr>
                                          <m:t>d</m:t>
                                        </m:r>
                                      </m:e>
                                      <m:sup>
                                        <m:r>
                                          <a:rPr lang="en-GB" altLang="en-US" sz="2400" i="1">
                                            <a:solidFill>
                                              <a:schemeClr val="tx1"/>
                                            </a:solidFill>
                                            <a:latin typeface="Cambria Math" panose="02040503050406030204" pitchFamily="18" charset="0"/>
                                            <a:sym typeface="Symbol" panose="05050102010706020507" pitchFamily="18" charset="2"/>
                                          </a:rPr>
                                          <m:t>4</m:t>
                                        </m:r>
                                      </m:sup>
                                    </m:sSup>
                                    <m:sSub>
                                      <m:sSubPr>
                                        <m:ctrlPr>
                                          <a:rPr lang="en-GB" altLang="en-US" sz="2400" i="1" smtClean="0">
                                            <a:solidFill>
                                              <a:schemeClr val="tx1"/>
                                            </a:solidFill>
                                            <a:latin typeface="Cambria Math" panose="02040503050406030204" pitchFamily="18" charset="0"/>
                                            <a:sym typeface="Symbol" panose="05050102010706020507" pitchFamily="18" charset="2"/>
                                          </a:rPr>
                                        </m:ctrlPr>
                                      </m:sSubPr>
                                      <m:e>
                                        <m:r>
                                          <a:rPr lang="en-GB" altLang="en-US" sz="240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𝜎</m:t>
                                        </m:r>
                                      </m:e>
                                      <m:sub>
                                        <m:r>
                                          <a:rPr lang="en-GB" altLang="en-US" sz="2400" b="0" i="1" smtClean="0">
                                            <a:solidFill>
                                              <a:schemeClr val="tx1"/>
                                            </a:solidFill>
                                            <a:latin typeface="Cambria Math" panose="02040503050406030204" pitchFamily="18" charset="0"/>
                                            <a:sym typeface="Symbol" panose="05050102010706020507" pitchFamily="18" charset="2"/>
                                          </a:rPr>
                                          <m:t>𝑒𝑝</m:t>
                                        </m:r>
                                      </m:sub>
                                    </m:sSub>
                                    <m:d>
                                      <m:dPr>
                                        <m:ctrlP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ctrlPr>
                                      </m:dPr>
                                      <m:e>
                                        <m:sSup>
                                          <m:sSupPr>
                                            <m:ctrlPr>
                                              <a:rPr lang="en-GB" altLang="en-US" sz="2400" i="1">
                                                <a:solidFill>
                                                  <a:schemeClr val="tx1"/>
                                                </a:solidFill>
                                                <a:latin typeface="Cambria Math" panose="02040503050406030204" pitchFamily="18" charset="0"/>
                                                <a:sym typeface="Symbol" panose="05050102010706020507" pitchFamily="18" charset="2"/>
                                              </a:rPr>
                                            </m:ctrlPr>
                                          </m:sSupPr>
                                          <m:e>
                                            <m:r>
                                              <a:rPr lang="en-GB" altLang="en-US" sz="2400" i="1">
                                                <a:solidFill>
                                                  <a:schemeClr val="tx1"/>
                                                </a:solidFill>
                                                <a:latin typeface="Cambria Math" panose="02040503050406030204" pitchFamily="18" charset="0"/>
                                                <a:sym typeface="Symbol" panose="05050102010706020507" pitchFamily="18" charset="2"/>
                                              </a:rPr>
                                              <m:t>𝑄</m:t>
                                            </m:r>
                                          </m:e>
                                          <m:sup>
                                            <m:r>
                                              <a:rPr lang="en-GB" altLang="en-US" sz="2400" i="1">
                                                <a:solidFill>
                                                  <a:schemeClr val="tx1"/>
                                                </a:solidFill>
                                                <a:latin typeface="Cambria Math" panose="02040503050406030204" pitchFamily="18" charset="0"/>
                                                <a:sym typeface="Symbol" panose="05050102010706020507" pitchFamily="18" charset="2"/>
                                              </a:rPr>
                                              <m:t>2</m:t>
                                            </m:r>
                                          </m:sup>
                                        </m:sSup>
                                        <m:r>
                                          <a:rPr lang="en-GB" altLang="en-US" sz="2400" i="1">
                                            <a:solidFill>
                                              <a:schemeClr val="tx1"/>
                                            </a:solidFill>
                                            <a:latin typeface="Cambria Math" panose="02040503050406030204" pitchFamily="18" charset="0"/>
                                            <a:sym typeface="Symbol" panose="05050102010706020507" pitchFamily="18" charset="2"/>
                                          </a:rPr>
                                          <m:t>,</m:t>
                                        </m:r>
                                        <m: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t>𝛽</m:t>
                                        </m:r>
                                        <m: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t>,</m:t>
                                        </m:r>
                                        <m:sSub>
                                          <m:sSubPr>
                                            <m:ctrlP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ctrlPr>
                                          </m:sSubPr>
                                          <m:e>
                                            <m: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t>𝑥</m:t>
                                            </m:r>
                                          </m:e>
                                          <m:sub>
                                            <m:r>
                                              <m:rPr>
                                                <m:sty m:val="p"/>
                                              </m:rP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t>IP</m:t>
                                            </m:r>
                                          </m:sub>
                                        </m:sSub>
                                        <m: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t>,</m:t>
                                        </m:r>
                                        <m:r>
                                          <a:rPr lang="en-GB" altLang="en-US" sz="2400" i="1">
                                            <a:solidFill>
                                              <a:schemeClr val="tx1"/>
                                            </a:solidFill>
                                            <a:latin typeface="Cambria Math" panose="02040503050406030204" pitchFamily="18" charset="0"/>
                                            <a:sym typeface="Symbol" panose="05050102010706020507" pitchFamily="18" charset="2"/>
                                          </a:rPr>
                                          <m:t>𝑡</m:t>
                                        </m:r>
                                      </m:e>
                                    </m:d>
                                  </m:num>
                                  <m:den>
                                    <m:r>
                                      <m:rPr>
                                        <m:sty m:val="p"/>
                                      </m:rPr>
                                      <a:rPr lang="en-GB" altLang="en-US" sz="2400" i="1">
                                        <a:solidFill>
                                          <a:schemeClr val="tx1"/>
                                        </a:solidFill>
                                        <a:latin typeface="Cambria Math" panose="02040503050406030204" pitchFamily="18" charset="0"/>
                                        <a:sym typeface="Symbol" panose="05050102010706020507" pitchFamily="18" charset="2"/>
                                      </a:rPr>
                                      <m:t>d</m:t>
                                    </m:r>
                                    <m:sSup>
                                      <m:sSupPr>
                                        <m:ctrlPr>
                                          <a:rPr lang="en-GB" altLang="en-US" sz="2400" i="1">
                                            <a:solidFill>
                                              <a:schemeClr val="tx1"/>
                                            </a:solidFill>
                                            <a:latin typeface="Cambria Math" panose="02040503050406030204" pitchFamily="18" charset="0"/>
                                            <a:sym typeface="Symbol" panose="05050102010706020507" pitchFamily="18" charset="2"/>
                                          </a:rPr>
                                        </m:ctrlPr>
                                      </m:sSupPr>
                                      <m:e>
                                        <m:r>
                                          <a:rPr lang="en-GB" altLang="en-US" sz="2400" i="1">
                                            <a:solidFill>
                                              <a:schemeClr val="tx1"/>
                                            </a:solidFill>
                                            <a:latin typeface="Cambria Math" panose="02040503050406030204" pitchFamily="18" charset="0"/>
                                            <a:sym typeface="Symbol" panose="05050102010706020507" pitchFamily="18" charset="2"/>
                                          </a:rPr>
                                          <m:t>𝑄</m:t>
                                        </m:r>
                                      </m:e>
                                      <m:sup>
                                        <m:r>
                                          <a:rPr lang="en-GB" altLang="en-US" sz="2400" i="1">
                                            <a:solidFill>
                                              <a:schemeClr val="tx1"/>
                                            </a:solidFill>
                                            <a:latin typeface="Cambria Math" panose="02040503050406030204" pitchFamily="18" charset="0"/>
                                            <a:sym typeface="Symbol" panose="05050102010706020507" pitchFamily="18" charset="2"/>
                                          </a:rPr>
                                          <m:t>2</m:t>
                                        </m:r>
                                      </m:sup>
                                    </m:sSup>
                                    <m:r>
                                      <m:rPr>
                                        <m:sty m:val="p"/>
                                      </m:rPr>
                                      <a:rPr lang="en-GB" altLang="en-US" sz="2400" i="1">
                                        <a:solidFill>
                                          <a:schemeClr val="tx1"/>
                                        </a:solidFill>
                                        <a:latin typeface="Cambria Math" panose="02040503050406030204" pitchFamily="18" charset="0"/>
                                        <a:sym typeface="Symbol" panose="05050102010706020507" pitchFamily="18" charset="2"/>
                                      </a:rPr>
                                      <m:t>d</m:t>
                                    </m:r>
                                    <m: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t>𝛽</m:t>
                                    </m:r>
                                    <m:sSub>
                                      <m:sSubPr>
                                        <m:ctrlPr>
                                          <a:rPr lang="en-GB" sz="2400" i="1">
                                            <a:solidFill>
                                              <a:schemeClr val="tx1"/>
                                            </a:solidFill>
                                            <a:latin typeface="Cambria Math" panose="02040503050406030204" pitchFamily="18" charset="0"/>
                                            <a:ea typeface="Cambria Math" panose="02040503050406030204" pitchFamily="18" charset="0"/>
                                          </a:rPr>
                                        </m:ctrlPr>
                                      </m:sSubPr>
                                      <m:e>
                                        <m:r>
                                          <m:rPr>
                                            <m:sty m:val="p"/>
                                          </m:rPr>
                                          <a:rPr lang="en-GB" sz="2400">
                                            <a:solidFill>
                                              <a:schemeClr val="tx1"/>
                                            </a:solidFill>
                                            <a:latin typeface="Cambria Math" panose="02040503050406030204" pitchFamily="18" charset="0"/>
                                            <a:ea typeface="Cambria Math" panose="02040503050406030204" pitchFamily="18" charset="0"/>
                                          </a:rPr>
                                          <m:t>d</m:t>
                                        </m:r>
                                        <m:r>
                                          <a:rPr lang="en-GB" sz="2400" i="1">
                                            <a:solidFill>
                                              <a:schemeClr val="tx1"/>
                                            </a:solidFill>
                                            <a:latin typeface="Cambria Math" panose="02040503050406030204" pitchFamily="18" charset="0"/>
                                            <a:ea typeface="Cambria Math" panose="02040503050406030204" pitchFamily="18" charset="0"/>
                                          </a:rPr>
                                          <m:t>𝑥</m:t>
                                        </m:r>
                                      </m:e>
                                      <m:sub>
                                        <m:sSub>
                                          <m:sSubPr>
                                            <m:ctrlPr>
                                              <a:rPr lang="en-GB" sz="2400" i="1">
                                                <a:solidFill>
                                                  <a:schemeClr val="tx1"/>
                                                </a:solidFill>
                                                <a:latin typeface="Cambria Math" panose="02040503050406030204" pitchFamily="18" charset="0"/>
                                              </a:rPr>
                                            </m:ctrlPr>
                                          </m:sSubPr>
                                          <m:e>
                                            <m:r>
                                              <a:rPr lang="en-GB" sz="2400" i="1">
                                                <a:solidFill>
                                                  <a:schemeClr val="tx1"/>
                                                </a:solidFill>
                                                <a:latin typeface="Cambria Math" panose="02040503050406030204" pitchFamily="18" charset="0"/>
                                              </a:rPr>
                                              <m:t>1</m:t>
                                            </m:r>
                                          </m:e>
                                          <m:sub>
                                            <m:r>
                                              <m:rPr>
                                                <m:sty m:val="p"/>
                                              </m:rPr>
                                              <a:rPr lang="en-GB" sz="2400">
                                                <a:solidFill>
                                                  <a:schemeClr val="tx1"/>
                                                </a:solidFill>
                                                <a:latin typeface="Cambria Math" panose="02040503050406030204" pitchFamily="18" charset="0"/>
                                              </a:rPr>
                                              <m:t>c</m:t>
                                            </m:r>
                                          </m:sub>
                                        </m:sSub>
                                      </m:sub>
                                    </m:sSub>
                                    <m:r>
                                      <m:rPr>
                                        <m:sty m:val="p"/>
                                      </m:rPr>
                                      <a:rPr lang="en-GB" altLang="en-US" sz="2400" i="1">
                                        <a:solidFill>
                                          <a:schemeClr val="tx1"/>
                                        </a:solidFill>
                                        <a:latin typeface="Cambria Math" panose="02040503050406030204" pitchFamily="18" charset="0"/>
                                        <a:sym typeface="Symbol" panose="05050102010706020507" pitchFamily="18" charset="2"/>
                                      </a:rPr>
                                      <m:t>d</m:t>
                                    </m:r>
                                    <m:r>
                                      <a:rPr lang="en-GB" altLang="en-US" sz="2400" i="1">
                                        <a:solidFill>
                                          <a:schemeClr val="tx1"/>
                                        </a:solidFill>
                                        <a:latin typeface="Cambria Math" panose="02040503050406030204" pitchFamily="18" charset="0"/>
                                        <a:sym typeface="Symbol" panose="05050102010706020507" pitchFamily="18" charset="2"/>
                                      </a:rPr>
                                      <m:t>𝑡</m:t>
                                    </m:r>
                                  </m:den>
                                </m:f>
                              </m:e>
                            </m:d>
                          </m:e>
                          <m:sub>
                            <m:sSup>
                              <m:sSupPr>
                                <m:ctrlPr>
                                  <a:rPr lang="en-GB" altLang="en-US" sz="2400" i="1">
                                    <a:solidFill>
                                      <a:schemeClr val="tx1"/>
                                    </a:solidFill>
                                    <a:latin typeface="Cambria Math" panose="02040503050406030204" pitchFamily="18" charset="0"/>
                                    <a:sym typeface="Symbol" panose="05050102010706020507" pitchFamily="18" charset="2"/>
                                  </a:rPr>
                                </m:ctrlPr>
                              </m:sSupPr>
                              <m:e>
                                <m:r>
                                  <a:rPr lang="en-GB" altLang="en-US" sz="2400" i="1">
                                    <a:solidFill>
                                      <a:schemeClr val="tx1"/>
                                    </a:solidFill>
                                    <a:latin typeface="Cambria Math" panose="02040503050406030204" pitchFamily="18" charset="0"/>
                                    <a:sym typeface="Symbol" panose="05050102010706020507" pitchFamily="18" charset="2"/>
                                  </a:rPr>
                                  <m:t>𝑄</m:t>
                                </m:r>
                              </m:e>
                              <m:sup>
                                <m:r>
                                  <a:rPr lang="en-GB" altLang="en-US" sz="2400" i="1">
                                    <a:solidFill>
                                      <a:schemeClr val="tx1"/>
                                    </a:solidFill>
                                    <a:latin typeface="Cambria Math" panose="02040503050406030204" pitchFamily="18" charset="0"/>
                                    <a:sym typeface="Symbol" panose="05050102010706020507" pitchFamily="18" charset="2"/>
                                  </a:rPr>
                                  <m:t>2</m:t>
                                </m:r>
                              </m:sup>
                            </m:sSup>
                            <m:r>
                              <a:rPr lang="en-GB" altLang="en-US" sz="2400" i="1">
                                <a:solidFill>
                                  <a:schemeClr val="tx1"/>
                                </a:solidFill>
                                <a:latin typeface="Cambria Math" panose="02040503050406030204" pitchFamily="18" charset="0"/>
                                <a:sym typeface="Symbol" panose="05050102010706020507" pitchFamily="18" charset="2"/>
                              </a:rPr>
                              <m:t>,</m:t>
                            </m:r>
                            <m: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t>𝛽</m:t>
                            </m:r>
                          </m:sub>
                        </m:sSub>
                        <m:r>
                          <m:rPr>
                            <m:sty m:val="p"/>
                          </m:rPr>
                          <a:rPr lang="en-GB" altLang="en-US" sz="2400" i="1">
                            <a:solidFill>
                              <a:schemeClr val="tx1"/>
                            </a:solidFill>
                            <a:latin typeface="Cambria Math" panose="02040503050406030204" pitchFamily="18" charset="0"/>
                            <a:sym typeface="Symbol" panose="05050102010706020507" pitchFamily="18" charset="2"/>
                          </a:rPr>
                          <m:t>d</m:t>
                        </m:r>
                        <m:r>
                          <a:rPr lang="en-GB" altLang="en-US" sz="2400" i="1">
                            <a:solidFill>
                              <a:schemeClr val="tx1"/>
                            </a:solidFill>
                            <a:latin typeface="Cambria Math" panose="02040503050406030204" pitchFamily="18" charset="0"/>
                            <a:sym typeface="Symbol" panose="05050102010706020507" pitchFamily="18" charset="2"/>
                          </a:rPr>
                          <m:t>𝑡</m:t>
                        </m:r>
                      </m:e>
                    </m:nary>
                    <m:r>
                      <a:rPr lang="en-GB" sz="2400" b="0" i="1" dirty="0" smtClean="0">
                        <a:solidFill>
                          <a:schemeClr val="tx1"/>
                        </a:solidFill>
                        <a:latin typeface="Cambria Math" panose="02040503050406030204" pitchFamily="18" charset="0"/>
                        <a:ea typeface="Cambria Math" panose="02040503050406030204" pitchFamily="18" charset="0"/>
                      </a:rPr>
                      <m:t>∝</m:t>
                    </m:r>
                    <m:nary>
                      <m:naryPr>
                        <m:ctrlPr>
                          <a:rPr lang="en-GB" sz="2400" i="1" dirty="0">
                            <a:solidFill>
                              <a:schemeClr val="tx1"/>
                            </a:solidFill>
                            <a:latin typeface="Cambria Math" panose="02040503050406030204" pitchFamily="18" charset="0"/>
                            <a:ea typeface="Cambria Math" panose="02040503050406030204" pitchFamily="18" charset="0"/>
                          </a:rPr>
                        </m:ctrlPr>
                      </m:naryPr>
                      <m:sub>
                        <m:d>
                          <m:dPr>
                            <m:begChr m:val="|"/>
                            <m:endChr m:val="|"/>
                            <m:ctrlPr>
                              <a:rPr lang="en-GB" sz="2400" i="1" dirty="0">
                                <a:solidFill>
                                  <a:schemeClr val="tx1"/>
                                </a:solidFill>
                                <a:latin typeface="Cambria Math" panose="02040503050406030204" pitchFamily="18" charset="0"/>
                                <a:ea typeface="Cambria Math" panose="02040503050406030204" pitchFamily="18" charset="0"/>
                              </a:rPr>
                            </m:ctrlPr>
                          </m:dPr>
                          <m:e>
                            <m:r>
                              <a:rPr lang="en-GB" sz="2400" i="1" dirty="0">
                                <a:solidFill>
                                  <a:schemeClr val="tx1"/>
                                </a:solidFill>
                                <a:latin typeface="Cambria Math" panose="02040503050406030204" pitchFamily="18" charset="0"/>
                                <a:ea typeface="Cambria Math" panose="02040503050406030204" pitchFamily="18" charset="0"/>
                              </a:rPr>
                              <m:t>𝑡</m:t>
                            </m:r>
                          </m:e>
                        </m:d>
                        <m:r>
                          <m:rPr>
                            <m:brk m:alnAt="23"/>
                          </m:rPr>
                          <a:rPr lang="en-GB" sz="2400" i="1" dirty="0" smtClean="0">
                            <a:solidFill>
                              <a:schemeClr val="tx1"/>
                            </a:solidFill>
                            <a:latin typeface="Cambria Math" panose="02040503050406030204" pitchFamily="18" charset="0"/>
                            <a:ea typeface="Cambria Math" panose="02040503050406030204" pitchFamily="18" charset="0"/>
                          </a:rPr>
                          <m:t>≳</m:t>
                        </m:r>
                        <m:r>
                          <a:rPr lang="en-GB" sz="2400" b="0" i="1" dirty="0" smtClean="0">
                            <a:solidFill>
                              <a:schemeClr val="tx1"/>
                            </a:solidFill>
                            <a:latin typeface="Cambria Math" panose="02040503050406030204" pitchFamily="18" charset="0"/>
                            <a:ea typeface="Cambria Math" panose="02040503050406030204" pitchFamily="18" charset="0"/>
                          </a:rPr>
                          <m:t>0</m:t>
                        </m:r>
                      </m:sub>
                      <m:sup>
                        <m:r>
                          <a:rPr lang="en-GB" sz="2400" i="1" dirty="0">
                            <a:solidFill>
                              <a:schemeClr val="tx1"/>
                            </a:solidFill>
                            <a:latin typeface="Cambria Math" panose="02040503050406030204" pitchFamily="18" charset="0"/>
                            <a:ea typeface="Cambria Math" panose="02040503050406030204" pitchFamily="18" charset="0"/>
                          </a:rPr>
                          <m:t> </m:t>
                        </m:r>
                      </m:sup>
                      <m:e>
                        <m:sSub>
                          <m:sSubPr>
                            <m:ctrlPr>
                              <a:rPr lang="en-GB" sz="2400" i="1" dirty="0">
                                <a:solidFill>
                                  <a:schemeClr val="tx1"/>
                                </a:solidFill>
                                <a:latin typeface="Cambria Math" panose="02040503050406030204" pitchFamily="18" charset="0"/>
                                <a:ea typeface="Cambria Math" panose="02040503050406030204" pitchFamily="18" charset="0"/>
                              </a:rPr>
                            </m:ctrlPr>
                          </m:sSubPr>
                          <m:e>
                            <m:d>
                              <m:dPr>
                                <m:begChr m:val="["/>
                                <m:endChr m:val="]"/>
                                <m:ctrlPr>
                                  <a:rPr lang="en-GB" sz="2400" i="1" dirty="0">
                                    <a:solidFill>
                                      <a:schemeClr val="tx1"/>
                                    </a:solidFill>
                                    <a:latin typeface="Cambria Math" panose="02040503050406030204" pitchFamily="18" charset="0"/>
                                    <a:ea typeface="Cambria Math" panose="02040503050406030204" pitchFamily="18" charset="0"/>
                                  </a:rPr>
                                </m:ctrlPr>
                              </m:dPr>
                              <m:e>
                                <m:sSup>
                                  <m:sSupPr>
                                    <m:ctrlPr>
                                      <a:rPr lang="en-GB" sz="2400" i="1" dirty="0">
                                        <a:solidFill>
                                          <a:schemeClr val="tx1"/>
                                        </a:solidFill>
                                        <a:latin typeface="Cambria Math" panose="02040503050406030204" pitchFamily="18" charset="0"/>
                                        <a:ea typeface="Cambria Math" panose="02040503050406030204" pitchFamily="18" charset="0"/>
                                      </a:rPr>
                                    </m:ctrlPr>
                                  </m:sSupPr>
                                  <m:e>
                                    <m:d>
                                      <m:dPr>
                                        <m:ctrlPr>
                                          <a:rPr lang="en-GB" sz="2400" i="1" dirty="0">
                                            <a:solidFill>
                                              <a:schemeClr val="tx1"/>
                                            </a:solidFill>
                                            <a:latin typeface="Cambria Math" panose="02040503050406030204" pitchFamily="18" charset="0"/>
                                            <a:ea typeface="Cambria Math" panose="02040503050406030204" pitchFamily="18" charset="0"/>
                                          </a:rPr>
                                        </m:ctrlPr>
                                      </m:dPr>
                                      <m:e>
                                        <m:f>
                                          <m:fPr>
                                            <m:ctrlPr>
                                              <a:rPr lang="en-GB" sz="2400" i="1" dirty="0">
                                                <a:solidFill>
                                                  <a:schemeClr val="tx1"/>
                                                </a:solidFill>
                                                <a:latin typeface="Cambria Math" panose="02040503050406030204" pitchFamily="18" charset="0"/>
                                                <a:ea typeface="Cambria Math" panose="02040503050406030204" pitchFamily="18" charset="0"/>
                                              </a:rPr>
                                            </m:ctrlPr>
                                          </m:fPr>
                                          <m:num>
                                            <m:r>
                                              <a:rPr lang="en-GB" sz="2400" i="1">
                                                <a:solidFill>
                                                  <a:schemeClr val="tx1"/>
                                                </a:solidFill>
                                                <a:latin typeface="Cambria Math" panose="02040503050406030204" pitchFamily="18" charset="0"/>
                                                <a:ea typeface="Cambria Math" panose="02040503050406030204" pitchFamily="18" charset="0"/>
                                              </a:rPr>
                                              <m:t>1</m:t>
                                            </m:r>
                                          </m:num>
                                          <m:den>
                                            <m:sSub>
                                              <m:sSubPr>
                                                <m:ctrlPr>
                                                  <a:rPr lang="en-GB" sz="2400" i="1">
                                                    <a:solidFill>
                                                      <a:schemeClr val="tx1"/>
                                                    </a:solidFill>
                                                    <a:latin typeface="Cambria Math" panose="02040503050406030204" pitchFamily="18" charset="0"/>
                                                    <a:ea typeface="Cambria Math" panose="02040503050406030204" pitchFamily="18" charset="0"/>
                                                  </a:rPr>
                                                </m:ctrlPr>
                                              </m:sSubPr>
                                              <m:e>
                                                <m:r>
                                                  <a:rPr lang="en-GB" sz="2400" i="1">
                                                    <a:solidFill>
                                                      <a:schemeClr val="tx1"/>
                                                    </a:solidFill>
                                                    <a:latin typeface="Cambria Math" panose="02040503050406030204" pitchFamily="18" charset="0"/>
                                                    <a:ea typeface="Cambria Math" panose="02040503050406030204" pitchFamily="18" charset="0"/>
                                                  </a:rPr>
                                                  <m:t>𝑥</m:t>
                                                </m:r>
                                              </m:e>
                                              <m:sub>
                                                <m:sSub>
                                                  <m:sSubPr>
                                                    <m:ctrlPr>
                                                      <a:rPr lang="en-GB" sz="2400" i="1">
                                                        <a:solidFill>
                                                          <a:schemeClr val="tx1"/>
                                                        </a:solidFill>
                                                        <a:latin typeface="Cambria Math" panose="02040503050406030204" pitchFamily="18" charset="0"/>
                                                        <a:ea typeface="Cambria Math" panose="02040503050406030204" pitchFamily="18" charset="0"/>
                                                      </a:rPr>
                                                    </m:ctrlPr>
                                                  </m:sSubPr>
                                                  <m:e>
                                                    <m:r>
                                                      <a:rPr lang="en-GB" sz="2400" i="1">
                                                        <a:solidFill>
                                                          <a:schemeClr val="tx1"/>
                                                        </a:solidFill>
                                                        <a:latin typeface="Cambria Math" panose="02040503050406030204" pitchFamily="18" charset="0"/>
                                                        <a:ea typeface="Cambria Math" panose="02040503050406030204" pitchFamily="18" charset="0"/>
                                                      </a:rPr>
                                                      <m:t>1</m:t>
                                                    </m:r>
                                                  </m:e>
                                                  <m:sub>
                                                    <m:r>
                                                      <m:rPr>
                                                        <m:sty m:val="p"/>
                                                      </m:rPr>
                                                      <a:rPr lang="en-GB" sz="2400">
                                                        <a:solidFill>
                                                          <a:schemeClr val="tx1"/>
                                                        </a:solidFill>
                                                        <a:latin typeface="Cambria Math" panose="02040503050406030204" pitchFamily="18" charset="0"/>
                                                        <a:ea typeface="Cambria Math" panose="02040503050406030204" pitchFamily="18" charset="0"/>
                                                      </a:rPr>
                                                      <m:t>c</m:t>
                                                    </m:r>
                                                  </m:sub>
                                                </m:sSub>
                                              </m:sub>
                                            </m:sSub>
                                          </m:den>
                                        </m:f>
                                      </m:e>
                                    </m:d>
                                  </m:e>
                                  <m:sup>
                                    <m:r>
                                      <a:rPr lang="en-GB" sz="2400" i="1" dirty="0">
                                        <a:solidFill>
                                          <a:schemeClr val="tx1"/>
                                        </a:solidFill>
                                        <a:latin typeface="Cambria Math" panose="02040503050406030204" pitchFamily="18" charset="0"/>
                                        <a:ea typeface="Cambria Math" panose="02040503050406030204" pitchFamily="18" charset="0"/>
                                      </a:rPr>
                                      <m:t>2</m:t>
                                    </m:r>
                                    <m:r>
                                      <a:rPr lang="en-GB" sz="2400" i="1" dirty="0">
                                        <a:solidFill>
                                          <a:schemeClr val="tx1"/>
                                        </a:solidFill>
                                        <a:latin typeface="Cambria Math" panose="02040503050406030204" pitchFamily="18" charset="0"/>
                                        <a:ea typeface="Cambria Math" panose="02040503050406030204" pitchFamily="18" charset="0"/>
                                      </a:rPr>
                                      <m:t>𝛼</m:t>
                                    </m:r>
                                    <m:d>
                                      <m:dPr>
                                        <m:ctrlPr>
                                          <a:rPr lang="en-GB" sz="2400" i="1" dirty="0">
                                            <a:solidFill>
                                              <a:schemeClr val="tx1"/>
                                            </a:solidFill>
                                            <a:latin typeface="Cambria Math" panose="02040503050406030204" pitchFamily="18" charset="0"/>
                                            <a:ea typeface="Cambria Math" panose="02040503050406030204" pitchFamily="18" charset="0"/>
                                          </a:rPr>
                                        </m:ctrlPr>
                                      </m:dPr>
                                      <m:e>
                                        <m:r>
                                          <a:rPr lang="en-GB" sz="2400" i="1" dirty="0">
                                            <a:solidFill>
                                              <a:schemeClr val="tx1"/>
                                            </a:solidFill>
                                            <a:latin typeface="Cambria Math" panose="02040503050406030204" pitchFamily="18" charset="0"/>
                                            <a:ea typeface="Cambria Math" panose="02040503050406030204" pitchFamily="18" charset="0"/>
                                          </a:rPr>
                                          <m:t>𝑡</m:t>
                                        </m:r>
                                      </m:e>
                                    </m:d>
                                    <m:r>
                                      <a:rPr lang="en-GB" sz="2400" i="1" dirty="0">
                                        <a:solidFill>
                                          <a:schemeClr val="tx1"/>
                                        </a:solidFill>
                                        <a:latin typeface="Cambria Math" panose="02040503050406030204" pitchFamily="18" charset="0"/>
                                        <a:ea typeface="Cambria Math" panose="02040503050406030204" pitchFamily="18" charset="0"/>
                                      </a:rPr>
                                      <m:t>−1</m:t>
                                    </m:r>
                                  </m:sup>
                                </m:sSup>
                                <m:r>
                                  <a:rPr lang="en-GB" sz="2400" i="1" dirty="0">
                                    <a:solidFill>
                                      <a:schemeClr val="tx1"/>
                                    </a:solidFill>
                                    <a:latin typeface="Cambria Math" panose="02040503050406030204" pitchFamily="18" charset="0"/>
                                    <a:ea typeface="Cambria Math" panose="02040503050406030204" pitchFamily="18" charset="0"/>
                                  </a:rPr>
                                  <m:t>+…</m:t>
                                </m:r>
                              </m:e>
                            </m:d>
                          </m:e>
                          <m:sub>
                            <m:sSup>
                              <m:sSupPr>
                                <m:ctrlPr>
                                  <a:rPr lang="en-GB" altLang="en-US" sz="2400" i="1">
                                    <a:solidFill>
                                      <a:schemeClr val="tx1"/>
                                    </a:solidFill>
                                    <a:latin typeface="Cambria Math" panose="02040503050406030204" pitchFamily="18" charset="0"/>
                                    <a:sym typeface="Symbol" panose="05050102010706020507" pitchFamily="18" charset="2"/>
                                  </a:rPr>
                                </m:ctrlPr>
                              </m:sSupPr>
                              <m:e>
                                <m:r>
                                  <a:rPr lang="en-GB" altLang="en-US" sz="2400" i="1">
                                    <a:solidFill>
                                      <a:schemeClr val="tx1"/>
                                    </a:solidFill>
                                    <a:latin typeface="Cambria Math" panose="02040503050406030204" pitchFamily="18" charset="0"/>
                                    <a:sym typeface="Symbol" panose="05050102010706020507" pitchFamily="18" charset="2"/>
                                  </a:rPr>
                                  <m:t>𝑄</m:t>
                                </m:r>
                              </m:e>
                              <m:sup>
                                <m:r>
                                  <a:rPr lang="en-GB" altLang="en-US" sz="2400" i="1">
                                    <a:solidFill>
                                      <a:schemeClr val="tx1"/>
                                    </a:solidFill>
                                    <a:latin typeface="Cambria Math" panose="02040503050406030204" pitchFamily="18" charset="0"/>
                                    <a:sym typeface="Symbol" panose="05050102010706020507" pitchFamily="18" charset="2"/>
                                  </a:rPr>
                                  <m:t>2</m:t>
                                </m:r>
                              </m:sup>
                            </m:sSup>
                            <m:r>
                              <a:rPr lang="en-GB" altLang="en-US" sz="2400" i="1">
                                <a:solidFill>
                                  <a:schemeClr val="tx1"/>
                                </a:solidFill>
                                <a:latin typeface="Cambria Math" panose="02040503050406030204" pitchFamily="18" charset="0"/>
                                <a:sym typeface="Symbol" panose="05050102010706020507" pitchFamily="18" charset="2"/>
                              </a:rPr>
                              <m:t>,</m:t>
                            </m:r>
                            <m: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t>𝛽</m:t>
                            </m:r>
                          </m:sub>
                        </m:sSub>
                        <m:r>
                          <m:rPr>
                            <m:sty m:val="p"/>
                          </m:rPr>
                          <a:rPr lang="en-GB" altLang="en-US" sz="2400" i="1">
                            <a:solidFill>
                              <a:schemeClr val="tx1"/>
                            </a:solidFill>
                            <a:latin typeface="Cambria Math" panose="02040503050406030204" pitchFamily="18" charset="0"/>
                            <a:sym typeface="Symbol" panose="05050102010706020507" pitchFamily="18" charset="2"/>
                          </a:rPr>
                          <m:t>d</m:t>
                        </m:r>
                        <m:r>
                          <a:rPr lang="en-GB" altLang="en-US" sz="2400" i="1">
                            <a:solidFill>
                              <a:schemeClr val="tx1"/>
                            </a:solidFill>
                            <a:latin typeface="Cambria Math" panose="02040503050406030204" pitchFamily="18" charset="0"/>
                            <a:sym typeface="Symbol" panose="05050102010706020507" pitchFamily="18" charset="2"/>
                          </a:rPr>
                          <m:t>𝑡</m:t>
                        </m:r>
                      </m:e>
                    </m:nary>
                  </m:oMath>
                </a14:m>
                <a:r>
                  <a:rPr lang="en-GB" sz="2400" i="1" dirty="0" smtClean="0">
                    <a:solidFill>
                      <a:schemeClr val="tx1"/>
                    </a:solidFill>
                    <a:latin typeface="Cambria Math" panose="02040503050406030204" pitchFamily="18" charset="0"/>
                    <a:ea typeface="Cambria Math" panose="02040503050406030204" pitchFamily="18" charset="0"/>
                  </a:rPr>
                  <a:t> </a:t>
                </a:r>
              </a:p>
              <a:p>
                <a14:m>
                  <m:oMath xmlns:m="http://schemas.openxmlformats.org/officeDocument/2006/math">
                    <m:groupChr>
                      <m:groupChrPr>
                        <m:chr m:val="→"/>
                        <m:pos m:val="top"/>
                        <m:ctrlPr>
                          <a:rPr lang="en-GB" sz="2400" i="1" dirty="0">
                            <a:solidFill>
                              <a:schemeClr val="tx1"/>
                            </a:solidFill>
                            <a:latin typeface="Cambria Math" panose="02040503050406030204" pitchFamily="18" charset="0"/>
                          </a:rPr>
                        </m:ctrlPr>
                      </m:groupChrPr>
                      <m:e>
                        <m:r>
                          <m:rPr>
                            <m:brk m:alnAt="1"/>
                          </m:rPr>
                          <a:rPr lang="en-GB" sz="2400" i="1" dirty="0">
                            <a:solidFill>
                              <a:schemeClr val="tx1"/>
                            </a:solidFill>
                            <a:latin typeface="Cambria Math" panose="02040503050406030204" pitchFamily="18" charset="0"/>
                          </a:rPr>
                          <m:t>𝑝</m:t>
                        </m:r>
                        <m:r>
                          <a:rPr lang="en-GB" sz="2400" i="1" dirty="0">
                            <a:solidFill>
                              <a:schemeClr val="tx1"/>
                            </a:solidFill>
                            <a:latin typeface="Cambria Math" panose="02040503050406030204" pitchFamily="18" charset="0"/>
                          </a:rPr>
                          <m:t>𝑝</m:t>
                        </m:r>
                        <m:r>
                          <a:rPr lang="en-GB" sz="2400" i="1" dirty="0" smtClean="0">
                            <a:solidFill>
                              <a:schemeClr val="tx1"/>
                            </a:solidFill>
                            <a:latin typeface="Cambria Math" panose="02040503050406030204" pitchFamily="18" charset="0"/>
                            <a:ea typeface="Cambria Math" panose="02040503050406030204" pitchFamily="18" charset="0"/>
                          </a:rPr>
                          <m:t>→</m:t>
                        </m:r>
                        <m:r>
                          <a:rPr lang="en-GB" sz="2400" i="1" dirty="0" smtClean="0">
                            <a:solidFill>
                              <a:schemeClr val="tx1"/>
                            </a:solidFill>
                            <a:latin typeface="Cambria Math" panose="02040503050406030204" pitchFamily="18" charset="0"/>
                            <a:ea typeface="Cambria Math" panose="02040503050406030204" pitchFamily="18" charset="0"/>
                          </a:rPr>
                          <m:t>𝑋𝑝</m:t>
                        </m:r>
                      </m:e>
                    </m:groupChr>
                    <m:nary>
                      <m:naryPr>
                        <m:ctrlPr>
                          <a:rPr lang="en-GB" sz="2400" i="1" dirty="0">
                            <a:solidFill>
                              <a:schemeClr val="tx1"/>
                            </a:solidFill>
                            <a:latin typeface="Cambria Math" panose="02040503050406030204" pitchFamily="18" charset="0"/>
                            <a:ea typeface="Cambria Math" panose="02040503050406030204" pitchFamily="18" charset="0"/>
                          </a:rPr>
                        </m:ctrlPr>
                      </m:naryPr>
                      <m:sub>
                        <m:d>
                          <m:dPr>
                            <m:begChr m:val="|"/>
                            <m:endChr m:val="|"/>
                            <m:ctrlPr>
                              <a:rPr lang="en-GB" sz="2400" i="1" dirty="0">
                                <a:solidFill>
                                  <a:schemeClr val="tx1"/>
                                </a:solidFill>
                                <a:latin typeface="Cambria Math" panose="02040503050406030204" pitchFamily="18" charset="0"/>
                                <a:ea typeface="Cambria Math" panose="02040503050406030204" pitchFamily="18" charset="0"/>
                              </a:rPr>
                            </m:ctrlPr>
                          </m:dPr>
                          <m:e>
                            <m:r>
                              <a:rPr lang="en-GB" sz="2400" i="1" dirty="0">
                                <a:solidFill>
                                  <a:schemeClr val="tx1"/>
                                </a:solidFill>
                                <a:latin typeface="Cambria Math" panose="02040503050406030204" pitchFamily="18" charset="0"/>
                                <a:ea typeface="Cambria Math" panose="02040503050406030204" pitchFamily="18" charset="0"/>
                              </a:rPr>
                              <m:t>𝑡</m:t>
                            </m:r>
                          </m:e>
                        </m:d>
                        <m:r>
                          <m:rPr>
                            <m:brk m:alnAt="23"/>
                          </m:rPr>
                          <a:rPr lang="en-GB" sz="2400" i="1" dirty="0">
                            <a:solidFill>
                              <a:schemeClr val="tx1"/>
                            </a:solidFill>
                            <a:latin typeface="Cambria Math" panose="02040503050406030204" pitchFamily="18" charset="0"/>
                            <a:ea typeface="Cambria Math" panose="02040503050406030204" pitchFamily="18" charset="0"/>
                          </a:rPr>
                          <m:t>≳</m:t>
                        </m:r>
                        <m:r>
                          <a:rPr lang="en-GB" sz="2400" i="1" dirty="0">
                            <a:solidFill>
                              <a:schemeClr val="tx1"/>
                            </a:solidFill>
                            <a:latin typeface="Cambria Math" panose="02040503050406030204" pitchFamily="18" charset="0"/>
                            <a:ea typeface="Cambria Math" panose="02040503050406030204" pitchFamily="18" charset="0"/>
                          </a:rPr>
                          <m:t>0</m:t>
                        </m:r>
                      </m:sub>
                      <m:sup>
                        <m:r>
                          <a:rPr lang="en-GB" sz="2400" i="1" dirty="0">
                            <a:solidFill>
                              <a:schemeClr val="tx1"/>
                            </a:solidFill>
                            <a:latin typeface="Cambria Math" panose="02040503050406030204" pitchFamily="18" charset="0"/>
                            <a:ea typeface="Cambria Math" panose="02040503050406030204" pitchFamily="18" charset="0"/>
                          </a:rPr>
                          <m:t> </m:t>
                        </m:r>
                      </m:sup>
                      <m:e>
                        <m:sSub>
                          <m:sSubPr>
                            <m:ctrlPr>
                              <a:rPr lang="en-GB" sz="2400" i="1" dirty="0" smtClean="0">
                                <a:solidFill>
                                  <a:schemeClr val="tx1"/>
                                </a:solidFill>
                                <a:latin typeface="Cambria Math" panose="02040503050406030204" pitchFamily="18" charset="0"/>
                                <a:ea typeface="Cambria Math" panose="02040503050406030204" pitchFamily="18" charset="0"/>
                              </a:rPr>
                            </m:ctrlPr>
                          </m:sSubPr>
                          <m:e>
                            <m:d>
                              <m:dPr>
                                <m:begChr m:val="["/>
                                <m:endChr m:val="]"/>
                                <m:ctrlPr>
                                  <a:rPr lang="en-GB" sz="2400" i="1" dirty="0" smtClean="0">
                                    <a:solidFill>
                                      <a:schemeClr val="tx1"/>
                                    </a:solidFill>
                                    <a:latin typeface="Cambria Math" panose="02040503050406030204" pitchFamily="18" charset="0"/>
                                    <a:ea typeface="Cambria Math" panose="02040503050406030204" pitchFamily="18" charset="0"/>
                                  </a:rPr>
                                </m:ctrlPr>
                              </m:dPr>
                              <m:e>
                                <m:f>
                                  <m:fPr>
                                    <m:ctrlPr>
                                      <a:rPr lang="en-GB" sz="2400" i="1" dirty="0" smtClean="0">
                                        <a:solidFill>
                                          <a:schemeClr val="tx1"/>
                                        </a:solidFill>
                                        <a:latin typeface="Cambria Math" panose="02040503050406030204" pitchFamily="18" charset="0"/>
                                        <a:ea typeface="Cambria Math" panose="02040503050406030204" pitchFamily="18" charset="0"/>
                                      </a:rPr>
                                    </m:ctrlPr>
                                  </m:fPr>
                                  <m:num>
                                    <m:r>
                                      <a:rPr lang="en-GB" sz="2400" b="0" i="1" dirty="0" smtClean="0">
                                        <a:solidFill>
                                          <a:schemeClr val="tx1"/>
                                        </a:solidFill>
                                        <a:latin typeface="Cambria Math" panose="02040503050406030204" pitchFamily="18" charset="0"/>
                                        <a:ea typeface="Cambria Math" panose="02040503050406030204" pitchFamily="18" charset="0"/>
                                      </a:rPr>
                                      <m:t>1</m:t>
                                    </m:r>
                                  </m:num>
                                  <m:den>
                                    <m:sSubSup>
                                      <m:sSubSupPr>
                                        <m:ctrlPr>
                                          <a:rPr lang="en-GB" sz="2400" i="1">
                                            <a:solidFill>
                                              <a:schemeClr val="tx1"/>
                                            </a:solidFill>
                                            <a:latin typeface="Cambria Math" panose="02040503050406030204" pitchFamily="18" charset="0"/>
                                            <a:ea typeface="Cambria Math" panose="02040503050406030204" pitchFamily="18" charset="0"/>
                                          </a:rPr>
                                        </m:ctrlPr>
                                      </m:sSubSupPr>
                                      <m:e>
                                        <m:r>
                                          <a:rPr lang="en-GB" sz="2400" i="1">
                                            <a:solidFill>
                                              <a:schemeClr val="tx1"/>
                                            </a:solidFill>
                                            <a:latin typeface="Cambria Math" panose="02040503050406030204" pitchFamily="18" charset="0"/>
                                            <a:ea typeface="Cambria Math" panose="02040503050406030204" pitchFamily="18" charset="0"/>
                                          </a:rPr>
                                          <m:t>𝑀</m:t>
                                        </m:r>
                                      </m:e>
                                      <m:sub>
                                        <m:r>
                                          <a:rPr lang="en-GB" sz="2400" i="1">
                                            <a:solidFill>
                                              <a:schemeClr val="tx1"/>
                                            </a:solidFill>
                                            <a:latin typeface="Cambria Math" panose="02040503050406030204" pitchFamily="18" charset="0"/>
                                            <a:ea typeface="Cambria Math" panose="02040503050406030204" pitchFamily="18" charset="0"/>
                                          </a:rPr>
                                          <m:t>𝑋</m:t>
                                        </m:r>
                                      </m:sub>
                                      <m:sup>
                                        <m:r>
                                          <a:rPr lang="en-GB" sz="2400" i="1">
                                            <a:solidFill>
                                              <a:schemeClr val="tx1"/>
                                            </a:solidFill>
                                            <a:latin typeface="Cambria Math" panose="02040503050406030204" pitchFamily="18" charset="0"/>
                                            <a:ea typeface="Cambria Math" panose="02040503050406030204" pitchFamily="18" charset="0"/>
                                          </a:rPr>
                                          <m:t>2</m:t>
                                        </m:r>
                                      </m:sup>
                                    </m:sSubSup>
                                    <m:r>
                                      <a:rPr lang="en-GB" sz="2400" i="1">
                                        <a:solidFill>
                                          <a:schemeClr val="tx1"/>
                                        </a:solidFill>
                                        <a:latin typeface="Cambria Math" panose="02040503050406030204" pitchFamily="18" charset="0"/>
                                        <a:ea typeface="Cambria Math" panose="02040503050406030204" pitchFamily="18" charset="0"/>
                                      </a:rPr>
                                      <m:t>−</m:t>
                                    </m:r>
                                    <m:r>
                                      <a:rPr lang="en-GB" sz="2400" i="1">
                                        <a:solidFill>
                                          <a:schemeClr val="tx1"/>
                                        </a:solidFill>
                                        <a:latin typeface="Cambria Math" panose="02040503050406030204" pitchFamily="18" charset="0"/>
                                        <a:ea typeface="Cambria Math" panose="02040503050406030204" pitchFamily="18" charset="0"/>
                                      </a:rPr>
                                      <m:t>𝑡</m:t>
                                    </m:r>
                                  </m:den>
                                </m:f>
                                <m:f>
                                  <m:fPr>
                                    <m:ctrlPr>
                                      <a:rPr lang="en-GB" sz="2400" i="1" dirty="0">
                                        <a:solidFill>
                                          <a:schemeClr val="tx1"/>
                                        </a:solidFill>
                                        <a:latin typeface="Cambria Math" panose="02040503050406030204" pitchFamily="18" charset="0"/>
                                      </a:rPr>
                                    </m:ctrlPr>
                                  </m:fPr>
                                  <m:num>
                                    <m:sSup>
                                      <m:sSupPr>
                                        <m:ctrlPr>
                                          <a:rPr lang="en-GB" sz="2400" i="1" dirty="0" smtClean="0">
                                            <a:solidFill>
                                              <a:schemeClr val="tx1"/>
                                            </a:solidFill>
                                            <a:latin typeface="Cambria Math" panose="02040503050406030204" pitchFamily="18" charset="0"/>
                                          </a:rPr>
                                        </m:ctrlPr>
                                      </m:sSupPr>
                                      <m:e>
                                        <m:r>
                                          <m:rPr>
                                            <m:sty m:val="p"/>
                                          </m:rPr>
                                          <a:rPr lang="en-GB" sz="2400" b="0" i="0" dirty="0" smtClean="0">
                                            <a:solidFill>
                                              <a:schemeClr val="tx1"/>
                                            </a:solidFill>
                                            <a:latin typeface="Cambria Math" panose="02040503050406030204" pitchFamily="18" charset="0"/>
                                          </a:rPr>
                                          <m:t>d</m:t>
                                        </m:r>
                                      </m:e>
                                      <m:sup>
                                        <m:r>
                                          <a:rPr lang="en-GB" sz="2400" b="0" i="1" dirty="0" smtClean="0">
                                            <a:solidFill>
                                              <a:schemeClr val="tx1"/>
                                            </a:solidFill>
                                            <a:latin typeface="Cambria Math" panose="02040503050406030204" pitchFamily="18" charset="0"/>
                                          </a:rPr>
                                          <m:t>2</m:t>
                                        </m:r>
                                      </m:sup>
                                    </m:sSup>
                                    <m:sSub>
                                      <m:sSubPr>
                                        <m:ctrlPr>
                                          <a:rPr lang="en-GB" altLang="en-US" sz="2400" i="1">
                                            <a:solidFill>
                                              <a:schemeClr val="tx1"/>
                                            </a:solidFill>
                                            <a:latin typeface="Cambria Math" panose="02040503050406030204" pitchFamily="18" charset="0"/>
                                            <a:sym typeface="Symbol" panose="05050102010706020507" pitchFamily="18" charset="2"/>
                                          </a:rPr>
                                        </m:ctrlPr>
                                      </m:sSubPr>
                                      <m:e>
                                        <m:r>
                                          <a:rPr lang="en-GB" altLang="en-US" sz="2400" i="1">
                                            <a:solidFill>
                                              <a:schemeClr val="tx1"/>
                                            </a:solidFill>
                                            <a:latin typeface="Cambria Math" panose="02040503050406030204" pitchFamily="18" charset="0"/>
                                            <a:ea typeface="Cambria Math" panose="02040503050406030204" pitchFamily="18" charset="0"/>
                                            <a:sym typeface="Symbol" panose="05050102010706020507" pitchFamily="18" charset="2"/>
                                          </a:rPr>
                                          <m:t>𝜎</m:t>
                                        </m:r>
                                      </m:e>
                                      <m:sub>
                                        <m:r>
                                          <a:rPr lang="en-GB" altLang="en-US" sz="2400" b="0" i="1" smtClean="0">
                                            <a:solidFill>
                                              <a:schemeClr val="tx1"/>
                                            </a:solidFill>
                                            <a:latin typeface="Cambria Math" panose="02040503050406030204" pitchFamily="18" charset="0"/>
                                            <a:ea typeface="Cambria Math" panose="02040503050406030204" pitchFamily="18" charset="0"/>
                                            <a:sym typeface="Symbol" panose="05050102010706020507" pitchFamily="18" charset="2"/>
                                          </a:rPr>
                                          <m:t>𝑝</m:t>
                                        </m:r>
                                        <m:r>
                                          <a:rPr lang="en-GB" altLang="en-US" sz="2400" i="1">
                                            <a:solidFill>
                                              <a:schemeClr val="tx1"/>
                                            </a:solidFill>
                                            <a:latin typeface="Cambria Math" panose="02040503050406030204" pitchFamily="18" charset="0"/>
                                            <a:sym typeface="Symbol" panose="05050102010706020507" pitchFamily="18" charset="2"/>
                                          </a:rPr>
                                          <m:t>𝑝</m:t>
                                        </m:r>
                                      </m:sub>
                                    </m:sSub>
                                    <m:d>
                                      <m:dPr>
                                        <m:ctrlPr>
                                          <a:rPr lang="el-GR" sz="2400" i="1" dirty="0">
                                            <a:solidFill>
                                              <a:schemeClr val="tx1"/>
                                            </a:solidFill>
                                            <a:latin typeface="Cambria Math" panose="02040503050406030204" pitchFamily="18" charset="0"/>
                                            <a:ea typeface="Cambria Math" panose="02040503050406030204" pitchFamily="18" charset="0"/>
                                          </a:rPr>
                                        </m:ctrlPr>
                                      </m:dPr>
                                      <m:e>
                                        <m:r>
                                          <a:rPr lang="en-GB" sz="2400" i="1" dirty="0">
                                            <a:solidFill>
                                              <a:schemeClr val="tx1"/>
                                            </a:solidFill>
                                            <a:latin typeface="Cambria Math" panose="02040503050406030204" pitchFamily="18" charset="0"/>
                                            <a:ea typeface="Cambria Math" panose="02040503050406030204" pitchFamily="18" charset="0"/>
                                          </a:rPr>
                                          <m:t>𝑠</m:t>
                                        </m:r>
                                        <m:r>
                                          <a:rPr lang="en-GB" sz="2400" i="1" dirty="0">
                                            <a:solidFill>
                                              <a:schemeClr val="tx1"/>
                                            </a:solidFill>
                                            <a:latin typeface="Cambria Math" panose="02040503050406030204" pitchFamily="18" charset="0"/>
                                            <a:ea typeface="Cambria Math" panose="02040503050406030204" pitchFamily="18" charset="0"/>
                                          </a:rPr>
                                          <m:t>,</m:t>
                                        </m:r>
                                        <m:r>
                                          <a:rPr lang="en-GB" sz="2400" i="1" dirty="0">
                                            <a:solidFill>
                                              <a:schemeClr val="tx1"/>
                                            </a:solidFill>
                                            <a:latin typeface="Cambria Math" panose="02040503050406030204" pitchFamily="18" charset="0"/>
                                            <a:ea typeface="Cambria Math" panose="02040503050406030204" pitchFamily="18" charset="0"/>
                                          </a:rPr>
                                          <m:t>𝑡</m:t>
                                        </m:r>
                                        <m:r>
                                          <a:rPr lang="en-GB" sz="2400" i="1" dirty="0">
                                            <a:solidFill>
                                              <a:schemeClr val="tx1"/>
                                            </a:solidFill>
                                            <a:latin typeface="Cambria Math" panose="02040503050406030204" pitchFamily="18" charset="0"/>
                                            <a:ea typeface="Cambria Math" panose="02040503050406030204" pitchFamily="18" charset="0"/>
                                          </a:rPr>
                                          <m:t>,</m:t>
                                        </m:r>
                                        <m:sSubSup>
                                          <m:sSubSupPr>
                                            <m:ctrlPr>
                                              <a:rPr lang="en-GB" sz="2400" i="1" dirty="0">
                                                <a:solidFill>
                                                  <a:schemeClr val="tx1"/>
                                                </a:solidFill>
                                                <a:latin typeface="Cambria Math" panose="02040503050406030204" pitchFamily="18" charset="0"/>
                                              </a:rPr>
                                            </m:ctrlPr>
                                          </m:sSubSupPr>
                                          <m:e>
                                            <m:r>
                                              <a:rPr lang="en-GB" sz="2400" i="1" dirty="0">
                                                <a:solidFill>
                                                  <a:schemeClr val="tx1"/>
                                                </a:solidFill>
                                                <a:latin typeface="Cambria Math" panose="02040503050406030204" pitchFamily="18" charset="0"/>
                                              </a:rPr>
                                              <m:t>𝑀</m:t>
                                            </m:r>
                                          </m:e>
                                          <m:sub>
                                            <m:r>
                                              <a:rPr lang="en-GB" sz="2400" i="1" dirty="0">
                                                <a:solidFill>
                                                  <a:schemeClr val="tx1"/>
                                                </a:solidFill>
                                                <a:latin typeface="Cambria Math" panose="02040503050406030204" pitchFamily="18" charset="0"/>
                                              </a:rPr>
                                              <m:t>𝑋</m:t>
                                            </m:r>
                                          </m:sub>
                                          <m:sup>
                                            <m:r>
                                              <a:rPr lang="en-GB" sz="2400" i="1" dirty="0">
                                                <a:solidFill>
                                                  <a:schemeClr val="tx1"/>
                                                </a:solidFill>
                                                <a:latin typeface="Cambria Math" panose="02040503050406030204" pitchFamily="18" charset="0"/>
                                              </a:rPr>
                                              <m:t>2</m:t>
                                            </m:r>
                                          </m:sup>
                                        </m:sSubSup>
                                      </m:e>
                                    </m:d>
                                  </m:num>
                                  <m:den>
                                    <m:r>
                                      <m:rPr>
                                        <m:sty m:val="p"/>
                                      </m:rPr>
                                      <a:rPr lang="en-GB" sz="2400" dirty="0">
                                        <a:solidFill>
                                          <a:schemeClr val="tx1"/>
                                        </a:solidFill>
                                        <a:latin typeface="Cambria Math" panose="02040503050406030204" pitchFamily="18" charset="0"/>
                                      </a:rPr>
                                      <m:t>d</m:t>
                                    </m:r>
                                    <m:r>
                                      <a:rPr lang="en-GB" sz="2400" i="1" dirty="0">
                                        <a:solidFill>
                                          <a:schemeClr val="tx1"/>
                                        </a:solidFill>
                                        <a:latin typeface="Cambria Math" panose="02040503050406030204" pitchFamily="18" charset="0"/>
                                      </a:rPr>
                                      <m:t>𝑡</m:t>
                                    </m:r>
                                    <m:r>
                                      <m:rPr>
                                        <m:sty m:val="p"/>
                                      </m:rPr>
                                      <a:rPr lang="en-GB" sz="2400" dirty="0">
                                        <a:solidFill>
                                          <a:schemeClr val="tx1"/>
                                        </a:solidFill>
                                        <a:latin typeface="Cambria Math" panose="02040503050406030204" pitchFamily="18" charset="0"/>
                                      </a:rPr>
                                      <m:t>d</m:t>
                                    </m:r>
                                    <m:sSubSup>
                                      <m:sSubSupPr>
                                        <m:ctrlPr>
                                          <a:rPr lang="en-GB" sz="2400" i="1" dirty="0">
                                            <a:solidFill>
                                              <a:schemeClr val="tx1"/>
                                            </a:solidFill>
                                            <a:latin typeface="Cambria Math" panose="02040503050406030204" pitchFamily="18" charset="0"/>
                                          </a:rPr>
                                        </m:ctrlPr>
                                      </m:sSubSupPr>
                                      <m:e>
                                        <m:r>
                                          <a:rPr lang="en-GB" sz="2400" i="1" dirty="0">
                                            <a:solidFill>
                                              <a:schemeClr val="tx1"/>
                                            </a:solidFill>
                                            <a:latin typeface="Cambria Math" panose="02040503050406030204" pitchFamily="18" charset="0"/>
                                          </a:rPr>
                                          <m:t>𝑀</m:t>
                                        </m:r>
                                      </m:e>
                                      <m:sub>
                                        <m:r>
                                          <a:rPr lang="en-GB" sz="2400" i="1" dirty="0">
                                            <a:solidFill>
                                              <a:schemeClr val="tx1"/>
                                            </a:solidFill>
                                            <a:latin typeface="Cambria Math" panose="02040503050406030204" pitchFamily="18" charset="0"/>
                                          </a:rPr>
                                          <m:t>𝑋</m:t>
                                        </m:r>
                                      </m:sub>
                                      <m:sup>
                                        <m:r>
                                          <a:rPr lang="en-GB" sz="2400" i="1" dirty="0">
                                            <a:solidFill>
                                              <a:schemeClr val="tx1"/>
                                            </a:solidFill>
                                            <a:latin typeface="Cambria Math" panose="02040503050406030204" pitchFamily="18" charset="0"/>
                                          </a:rPr>
                                          <m:t>2</m:t>
                                        </m:r>
                                      </m:sup>
                                    </m:sSubSup>
                                  </m:den>
                                </m:f>
                              </m:e>
                            </m:d>
                          </m:e>
                          <m:sub>
                            <m:sSubSup>
                              <m:sSubSupPr>
                                <m:ctrlPr>
                                  <a:rPr lang="en-GB" sz="2400" i="1" dirty="0">
                                    <a:solidFill>
                                      <a:schemeClr val="tx1"/>
                                    </a:solidFill>
                                    <a:latin typeface="Cambria Math" panose="02040503050406030204" pitchFamily="18" charset="0"/>
                                  </a:rPr>
                                </m:ctrlPr>
                              </m:sSubSupPr>
                              <m:e>
                                <m:r>
                                  <a:rPr lang="en-GB" sz="2400" i="1" dirty="0">
                                    <a:solidFill>
                                      <a:schemeClr val="tx1"/>
                                    </a:solidFill>
                                    <a:latin typeface="Cambria Math" panose="02040503050406030204" pitchFamily="18" charset="0"/>
                                  </a:rPr>
                                  <m:t>𝑀</m:t>
                                </m:r>
                              </m:e>
                              <m:sub>
                                <m:r>
                                  <a:rPr lang="en-GB" sz="2400" i="1" dirty="0">
                                    <a:solidFill>
                                      <a:schemeClr val="tx1"/>
                                    </a:solidFill>
                                    <a:latin typeface="Cambria Math" panose="02040503050406030204" pitchFamily="18" charset="0"/>
                                  </a:rPr>
                                  <m:t>𝑋</m:t>
                                </m:r>
                              </m:sub>
                              <m:sup>
                                <m:r>
                                  <a:rPr lang="en-GB" sz="2400" i="1" dirty="0">
                                    <a:solidFill>
                                      <a:schemeClr val="tx1"/>
                                    </a:solidFill>
                                    <a:latin typeface="Cambria Math" panose="02040503050406030204" pitchFamily="18" charset="0"/>
                                  </a:rPr>
                                  <m:t>2</m:t>
                                </m:r>
                              </m:sup>
                            </m:sSubSup>
                          </m:sub>
                        </m:sSub>
                        <m:r>
                          <m:rPr>
                            <m:sty m:val="p"/>
                          </m:rPr>
                          <a:rPr lang="en-GB" altLang="en-US" sz="2400" i="1">
                            <a:solidFill>
                              <a:schemeClr val="tx1"/>
                            </a:solidFill>
                            <a:latin typeface="Cambria Math" panose="02040503050406030204" pitchFamily="18" charset="0"/>
                            <a:sym typeface="Symbol" panose="05050102010706020507" pitchFamily="18" charset="2"/>
                          </a:rPr>
                          <m:t>d</m:t>
                        </m:r>
                        <m:r>
                          <a:rPr lang="en-GB" altLang="en-US" sz="2400" i="1">
                            <a:solidFill>
                              <a:schemeClr val="tx1"/>
                            </a:solidFill>
                            <a:latin typeface="Cambria Math" panose="02040503050406030204" pitchFamily="18" charset="0"/>
                            <a:sym typeface="Symbol" panose="05050102010706020507" pitchFamily="18" charset="2"/>
                          </a:rPr>
                          <m:t>𝑡</m:t>
                        </m:r>
                      </m:e>
                    </m:nary>
                    <m:r>
                      <a:rPr lang="en-GB" sz="2400" i="1" dirty="0">
                        <a:solidFill>
                          <a:schemeClr val="tx1"/>
                        </a:solidFill>
                        <a:latin typeface="Cambria Math" panose="02040503050406030204" pitchFamily="18" charset="0"/>
                        <a:ea typeface="Cambria Math" panose="02040503050406030204" pitchFamily="18" charset="0"/>
                      </a:rPr>
                      <m:t>∝</m:t>
                    </m:r>
                    <m:nary>
                      <m:naryPr>
                        <m:ctrlPr>
                          <a:rPr lang="en-GB" sz="2400" i="1" dirty="0">
                            <a:solidFill>
                              <a:schemeClr val="tx1"/>
                            </a:solidFill>
                            <a:latin typeface="Cambria Math" panose="02040503050406030204" pitchFamily="18" charset="0"/>
                            <a:ea typeface="Cambria Math" panose="02040503050406030204" pitchFamily="18" charset="0"/>
                          </a:rPr>
                        </m:ctrlPr>
                      </m:naryPr>
                      <m:sub>
                        <m:d>
                          <m:dPr>
                            <m:begChr m:val="|"/>
                            <m:endChr m:val="|"/>
                            <m:ctrlPr>
                              <a:rPr lang="en-GB" sz="2400" i="1" dirty="0">
                                <a:solidFill>
                                  <a:schemeClr val="tx1"/>
                                </a:solidFill>
                                <a:latin typeface="Cambria Math" panose="02040503050406030204" pitchFamily="18" charset="0"/>
                                <a:ea typeface="Cambria Math" panose="02040503050406030204" pitchFamily="18" charset="0"/>
                              </a:rPr>
                            </m:ctrlPr>
                          </m:dPr>
                          <m:e>
                            <m:r>
                              <a:rPr lang="en-GB" sz="2400" i="1" dirty="0">
                                <a:solidFill>
                                  <a:schemeClr val="tx1"/>
                                </a:solidFill>
                                <a:latin typeface="Cambria Math" panose="02040503050406030204" pitchFamily="18" charset="0"/>
                                <a:ea typeface="Cambria Math" panose="02040503050406030204" pitchFamily="18" charset="0"/>
                              </a:rPr>
                              <m:t>𝑡</m:t>
                            </m:r>
                          </m:e>
                        </m:d>
                        <m:r>
                          <m:rPr>
                            <m:brk m:alnAt="23"/>
                          </m:rPr>
                          <a:rPr lang="en-GB" sz="2400" i="1" dirty="0">
                            <a:solidFill>
                              <a:schemeClr val="tx1"/>
                            </a:solidFill>
                            <a:latin typeface="Cambria Math" panose="02040503050406030204" pitchFamily="18" charset="0"/>
                            <a:ea typeface="Cambria Math" panose="02040503050406030204" pitchFamily="18" charset="0"/>
                          </a:rPr>
                          <m:t>≳</m:t>
                        </m:r>
                        <m:r>
                          <a:rPr lang="en-GB" sz="2400" i="1" dirty="0">
                            <a:solidFill>
                              <a:schemeClr val="tx1"/>
                            </a:solidFill>
                            <a:latin typeface="Cambria Math" panose="02040503050406030204" pitchFamily="18" charset="0"/>
                            <a:ea typeface="Cambria Math" panose="02040503050406030204" pitchFamily="18" charset="0"/>
                          </a:rPr>
                          <m:t>0</m:t>
                        </m:r>
                      </m:sub>
                      <m:sup>
                        <m:r>
                          <a:rPr lang="en-GB" sz="2400" i="1" dirty="0">
                            <a:solidFill>
                              <a:schemeClr val="tx1"/>
                            </a:solidFill>
                            <a:latin typeface="Cambria Math" panose="02040503050406030204" pitchFamily="18" charset="0"/>
                            <a:ea typeface="Cambria Math" panose="02040503050406030204" pitchFamily="18" charset="0"/>
                          </a:rPr>
                          <m:t> </m:t>
                        </m:r>
                      </m:sup>
                      <m:e>
                        <m:sSub>
                          <m:sSubPr>
                            <m:ctrlPr>
                              <a:rPr lang="en-GB" sz="2400" i="1" dirty="0">
                                <a:solidFill>
                                  <a:schemeClr val="tx1"/>
                                </a:solidFill>
                                <a:latin typeface="Cambria Math" panose="02040503050406030204" pitchFamily="18" charset="0"/>
                                <a:ea typeface="Cambria Math" panose="02040503050406030204" pitchFamily="18" charset="0"/>
                              </a:rPr>
                            </m:ctrlPr>
                          </m:sSubPr>
                          <m:e>
                            <m:d>
                              <m:dPr>
                                <m:begChr m:val="["/>
                                <m:endChr m:val="]"/>
                                <m:ctrlPr>
                                  <a:rPr lang="en-GB" sz="2400" i="1" dirty="0">
                                    <a:solidFill>
                                      <a:schemeClr val="tx1"/>
                                    </a:solidFill>
                                    <a:latin typeface="Cambria Math" panose="02040503050406030204" pitchFamily="18" charset="0"/>
                                    <a:ea typeface="Cambria Math" panose="02040503050406030204" pitchFamily="18" charset="0"/>
                                  </a:rPr>
                                </m:ctrlPr>
                              </m:dPr>
                              <m:e>
                                <m:sSup>
                                  <m:sSupPr>
                                    <m:ctrlPr>
                                      <a:rPr lang="en-GB" sz="2400" i="1" dirty="0">
                                        <a:solidFill>
                                          <a:schemeClr val="tx1"/>
                                        </a:solidFill>
                                        <a:latin typeface="Cambria Math" panose="02040503050406030204" pitchFamily="18" charset="0"/>
                                        <a:ea typeface="Cambria Math" panose="02040503050406030204" pitchFamily="18" charset="0"/>
                                      </a:rPr>
                                    </m:ctrlPr>
                                  </m:sSupPr>
                                  <m:e>
                                    <m:d>
                                      <m:dPr>
                                        <m:ctrlPr>
                                          <a:rPr lang="en-GB" sz="2400" i="1" dirty="0">
                                            <a:solidFill>
                                              <a:schemeClr val="tx1"/>
                                            </a:solidFill>
                                            <a:latin typeface="Cambria Math" panose="02040503050406030204" pitchFamily="18" charset="0"/>
                                            <a:ea typeface="Cambria Math" panose="02040503050406030204" pitchFamily="18" charset="0"/>
                                          </a:rPr>
                                        </m:ctrlPr>
                                      </m:dPr>
                                      <m:e>
                                        <m:f>
                                          <m:fPr>
                                            <m:ctrlPr>
                                              <a:rPr lang="en-GB" sz="2400" i="1" dirty="0">
                                                <a:solidFill>
                                                  <a:schemeClr val="tx1"/>
                                                </a:solidFill>
                                                <a:latin typeface="Cambria Math" panose="02040503050406030204" pitchFamily="18" charset="0"/>
                                                <a:ea typeface="Cambria Math" panose="02040503050406030204" pitchFamily="18" charset="0"/>
                                              </a:rPr>
                                            </m:ctrlPr>
                                          </m:fPr>
                                          <m:num>
                                            <m:r>
                                              <a:rPr lang="en-GB" sz="2400" i="1">
                                                <a:solidFill>
                                                  <a:schemeClr val="tx1"/>
                                                </a:solidFill>
                                                <a:latin typeface="Cambria Math" panose="02040503050406030204" pitchFamily="18" charset="0"/>
                                                <a:ea typeface="Cambria Math" panose="02040503050406030204" pitchFamily="18" charset="0"/>
                                              </a:rPr>
                                              <m:t>1</m:t>
                                            </m:r>
                                          </m:num>
                                          <m:den>
                                            <m:sSub>
                                              <m:sSubPr>
                                                <m:ctrlPr>
                                                  <a:rPr lang="en-GB" sz="2400" i="1">
                                                    <a:solidFill>
                                                      <a:schemeClr val="tx1"/>
                                                    </a:solidFill>
                                                    <a:latin typeface="Cambria Math" panose="02040503050406030204" pitchFamily="18" charset="0"/>
                                                    <a:ea typeface="Cambria Math" panose="02040503050406030204" pitchFamily="18" charset="0"/>
                                                  </a:rPr>
                                                </m:ctrlPr>
                                              </m:sSubPr>
                                              <m:e>
                                                <m:r>
                                                  <a:rPr lang="en-GB" sz="2400" i="1">
                                                    <a:solidFill>
                                                      <a:schemeClr val="tx1"/>
                                                    </a:solidFill>
                                                    <a:latin typeface="Cambria Math" panose="02040503050406030204" pitchFamily="18" charset="0"/>
                                                    <a:ea typeface="Cambria Math" panose="02040503050406030204" pitchFamily="18" charset="0"/>
                                                  </a:rPr>
                                                  <m:t>𝑥</m:t>
                                                </m:r>
                                              </m:e>
                                              <m:sub>
                                                <m:sSub>
                                                  <m:sSubPr>
                                                    <m:ctrlPr>
                                                      <a:rPr lang="en-GB" sz="2400" i="1">
                                                        <a:solidFill>
                                                          <a:schemeClr val="tx1"/>
                                                        </a:solidFill>
                                                        <a:latin typeface="Cambria Math" panose="02040503050406030204" pitchFamily="18" charset="0"/>
                                                        <a:ea typeface="Cambria Math" panose="02040503050406030204" pitchFamily="18" charset="0"/>
                                                      </a:rPr>
                                                    </m:ctrlPr>
                                                  </m:sSubPr>
                                                  <m:e>
                                                    <m:r>
                                                      <a:rPr lang="en-GB" sz="2400" i="1">
                                                        <a:solidFill>
                                                          <a:schemeClr val="tx1"/>
                                                        </a:solidFill>
                                                        <a:latin typeface="Cambria Math" panose="02040503050406030204" pitchFamily="18" charset="0"/>
                                                        <a:ea typeface="Cambria Math" panose="02040503050406030204" pitchFamily="18" charset="0"/>
                                                      </a:rPr>
                                                      <m:t>1</m:t>
                                                    </m:r>
                                                  </m:e>
                                                  <m:sub>
                                                    <m:r>
                                                      <m:rPr>
                                                        <m:sty m:val="p"/>
                                                      </m:rPr>
                                                      <a:rPr lang="en-GB" sz="2400">
                                                        <a:solidFill>
                                                          <a:schemeClr val="tx1"/>
                                                        </a:solidFill>
                                                        <a:latin typeface="Cambria Math" panose="02040503050406030204" pitchFamily="18" charset="0"/>
                                                        <a:ea typeface="Cambria Math" panose="02040503050406030204" pitchFamily="18" charset="0"/>
                                                      </a:rPr>
                                                      <m:t>c</m:t>
                                                    </m:r>
                                                  </m:sub>
                                                </m:sSub>
                                              </m:sub>
                                            </m:sSub>
                                          </m:den>
                                        </m:f>
                                      </m:e>
                                    </m:d>
                                  </m:e>
                                  <m:sup>
                                    <m:r>
                                      <a:rPr lang="en-GB" sz="2400" i="1" dirty="0">
                                        <a:solidFill>
                                          <a:schemeClr val="tx1"/>
                                        </a:solidFill>
                                        <a:latin typeface="Cambria Math" panose="02040503050406030204" pitchFamily="18" charset="0"/>
                                        <a:ea typeface="Cambria Math" panose="02040503050406030204" pitchFamily="18" charset="0"/>
                                      </a:rPr>
                                      <m:t>2</m:t>
                                    </m:r>
                                    <m:r>
                                      <a:rPr lang="en-GB" sz="2400" i="1" dirty="0">
                                        <a:solidFill>
                                          <a:schemeClr val="tx1"/>
                                        </a:solidFill>
                                        <a:latin typeface="Cambria Math" panose="02040503050406030204" pitchFamily="18" charset="0"/>
                                        <a:ea typeface="Cambria Math" panose="02040503050406030204" pitchFamily="18" charset="0"/>
                                      </a:rPr>
                                      <m:t>𝛼</m:t>
                                    </m:r>
                                    <m:d>
                                      <m:dPr>
                                        <m:ctrlPr>
                                          <a:rPr lang="en-GB" sz="2400" i="1" dirty="0">
                                            <a:solidFill>
                                              <a:schemeClr val="tx1"/>
                                            </a:solidFill>
                                            <a:latin typeface="Cambria Math" panose="02040503050406030204" pitchFamily="18" charset="0"/>
                                            <a:ea typeface="Cambria Math" panose="02040503050406030204" pitchFamily="18" charset="0"/>
                                          </a:rPr>
                                        </m:ctrlPr>
                                      </m:dPr>
                                      <m:e>
                                        <m:r>
                                          <a:rPr lang="en-GB" sz="2400" i="1" dirty="0">
                                            <a:solidFill>
                                              <a:schemeClr val="tx1"/>
                                            </a:solidFill>
                                            <a:latin typeface="Cambria Math" panose="02040503050406030204" pitchFamily="18" charset="0"/>
                                            <a:ea typeface="Cambria Math" panose="02040503050406030204" pitchFamily="18" charset="0"/>
                                          </a:rPr>
                                          <m:t>𝑡</m:t>
                                        </m:r>
                                      </m:e>
                                    </m:d>
                                    <m:r>
                                      <a:rPr lang="en-GB" sz="2400" i="1" dirty="0">
                                        <a:solidFill>
                                          <a:schemeClr val="tx1"/>
                                        </a:solidFill>
                                        <a:latin typeface="Cambria Math" panose="02040503050406030204" pitchFamily="18" charset="0"/>
                                        <a:ea typeface="Cambria Math" panose="02040503050406030204" pitchFamily="18" charset="0"/>
                                      </a:rPr>
                                      <m:t>−1</m:t>
                                    </m:r>
                                  </m:sup>
                                </m:sSup>
                                <m:r>
                                  <a:rPr lang="en-GB" sz="2400" i="1" dirty="0">
                                    <a:solidFill>
                                      <a:schemeClr val="tx1"/>
                                    </a:solidFill>
                                    <a:latin typeface="Cambria Math" panose="02040503050406030204" pitchFamily="18" charset="0"/>
                                    <a:ea typeface="Cambria Math" panose="02040503050406030204" pitchFamily="18" charset="0"/>
                                  </a:rPr>
                                  <m:t>+…</m:t>
                                </m:r>
                              </m:e>
                            </m:d>
                          </m:e>
                          <m:sub>
                            <m:sSubSup>
                              <m:sSubSupPr>
                                <m:ctrlPr>
                                  <a:rPr lang="en-GB" sz="2400" i="1">
                                    <a:solidFill>
                                      <a:schemeClr val="tx1"/>
                                    </a:solidFill>
                                    <a:latin typeface="Cambria Math" panose="02040503050406030204" pitchFamily="18" charset="0"/>
                                    <a:ea typeface="Cambria Math" panose="02040503050406030204" pitchFamily="18" charset="0"/>
                                  </a:rPr>
                                </m:ctrlPr>
                              </m:sSubSupPr>
                              <m:e>
                                <m:r>
                                  <a:rPr lang="en-GB" sz="2400" i="1">
                                    <a:solidFill>
                                      <a:schemeClr val="tx1"/>
                                    </a:solidFill>
                                    <a:latin typeface="Cambria Math" panose="02040503050406030204" pitchFamily="18" charset="0"/>
                                    <a:ea typeface="Cambria Math" panose="02040503050406030204" pitchFamily="18" charset="0"/>
                                  </a:rPr>
                                  <m:t>𝑀</m:t>
                                </m:r>
                              </m:e>
                              <m:sub>
                                <m:r>
                                  <a:rPr lang="en-GB" sz="2400" i="1">
                                    <a:solidFill>
                                      <a:schemeClr val="tx1"/>
                                    </a:solidFill>
                                    <a:latin typeface="Cambria Math" panose="02040503050406030204" pitchFamily="18" charset="0"/>
                                    <a:ea typeface="Cambria Math" panose="02040503050406030204" pitchFamily="18" charset="0"/>
                                  </a:rPr>
                                  <m:t>𝑋</m:t>
                                </m:r>
                              </m:sub>
                              <m:sup>
                                <m:r>
                                  <a:rPr lang="en-GB" sz="2400" i="1">
                                    <a:solidFill>
                                      <a:schemeClr val="tx1"/>
                                    </a:solidFill>
                                    <a:latin typeface="Cambria Math" panose="02040503050406030204" pitchFamily="18" charset="0"/>
                                    <a:ea typeface="Cambria Math" panose="02040503050406030204" pitchFamily="18" charset="0"/>
                                  </a:rPr>
                                  <m:t>2</m:t>
                                </m:r>
                              </m:sup>
                            </m:sSubSup>
                          </m:sub>
                        </m:sSub>
                        <m:r>
                          <m:rPr>
                            <m:sty m:val="p"/>
                          </m:rPr>
                          <a:rPr lang="en-GB" altLang="en-US" sz="2400" i="1">
                            <a:solidFill>
                              <a:schemeClr val="tx1"/>
                            </a:solidFill>
                            <a:latin typeface="Cambria Math" panose="02040503050406030204" pitchFamily="18" charset="0"/>
                            <a:sym typeface="Symbol" panose="05050102010706020507" pitchFamily="18" charset="2"/>
                          </a:rPr>
                          <m:t>d</m:t>
                        </m:r>
                        <m:r>
                          <a:rPr lang="en-GB" altLang="en-US" sz="2400" i="1">
                            <a:solidFill>
                              <a:schemeClr val="tx1"/>
                            </a:solidFill>
                            <a:latin typeface="Cambria Math" panose="02040503050406030204" pitchFamily="18" charset="0"/>
                            <a:sym typeface="Symbol" panose="05050102010706020507" pitchFamily="18" charset="2"/>
                          </a:rPr>
                          <m:t>𝑡</m:t>
                        </m:r>
                      </m:e>
                    </m:nary>
                  </m:oMath>
                </a14:m>
                <a:r>
                  <a:rPr lang="en-GB" sz="2400" i="1" dirty="0" smtClean="0">
                    <a:solidFill>
                      <a:schemeClr val="tx1"/>
                    </a:solidFill>
                    <a:latin typeface="Cambria Math" panose="02040503050406030204" pitchFamily="18" charset="0"/>
                    <a:ea typeface="Cambria Math" panose="02040503050406030204" pitchFamily="18" charset="0"/>
                  </a:rPr>
                  <a:t> </a:t>
                </a:r>
                <a:endParaRPr lang="en-GB" sz="2400" i="1" dirty="0">
                  <a:solidFill>
                    <a:schemeClr val="tx1"/>
                  </a:solidFill>
                  <a:latin typeface="Cambria Math" panose="02040503050406030204" pitchFamily="18" charset="0"/>
                  <a:ea typeface="Cambria Math" panose="020405030504060302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5495" y="1988840"/>
                <a:ext cx="9145017" cy="1968424"/>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 Box 117"/>
              <p:cNvSpPr txBox="1">
                <a:spLocks noChangeArrowheads="1"/>
              </p:cNvSpPr>
              <p:nvPr/>
            </p:nvSpPr>
            <p:spPr bwMode="auto">
              <a:xfrm>
                <a:off x="35496" y="3933056"/>
                <a:ext cx="9424664"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b="1" i="0" dirty="0" smtClean="0">
                    <a:solidFill>
                      <a:srgbClr val="FF3300"/>
                    </a:solidFill>
                    <a:cs typeface="Times New Roman" panose="02020603050405020304" pitchFamily="18" charset="0"/>
                  </a:rPr>
                  <a:t>-</a:t>
                </a:r>
                <a:r>
                  <a:rPr lang="en-GB" altLang="en-US" sz="2800" i="0" dirty="0" smtClean="0">
                    <a:solidFill>
                      <a:srgbClr val="FF3300"/>
                    </a:solidFill>
                    <a:cs typeface="Times New Roman" panose="02020603050405020304" pitchFamily="18" charset="0"/>
                  </a:rPr>
                  <a:t> </a:t>
                </a:r>
                <a:r>
                  <a:rPr lang="en-GB" altLang="en-US" sz="2800" i="0" dirty="0">
                    <a:cs typeface="Times New Roman" panose="02020603050405020304" pitchFamily="18" charset="0"/>
                  </a:rPr>
                  <a:t>l</a:t>
                </a:r>
                <a:r>
                  <a:rPr lang="en-GB" altLang="en-US" sz="2800" i="0" dirty="0" smtClean="0">
                    <a:cs typeface="Times New Roman" panose="02020603050405020304" pitchFamily="18" charset="0"/>
                  </a:rPr>
                  <a:t>eading </a:t>
                </a:r>
                <a:r>
                  <a:rPr lang="en-GB" altLang="en-US" sz="2800" i="0" dirty="0" err="1" smtClean="0">
                    <a:cs typeface="Times New Roman" panose="02020603050405020304" pitchFamily="18" charset="0"/>
                  </a:rPr>
                  <a:t>Regge</a:t>
                </a:r>
                <a:r>
                  <a:rPr lang="en-GB" altLang="en-US" sz="2800" i="0" dirty="0" smtClean="0">
                    <a:cs typeface="Times New Roman" panose="02020603050405020304" pitchFamily="18" charset="0"/>
                  </a:rPr>
                  <a:t> trajectory/</a:t>
                </a:r>
                <a:r>
                  <a:rPr lang="en-GB" altLang="en-US" sz="2800" i="0" dirty="0" err="1" smtClean="0">
                    <a:cs typeface="Times New Roman" panose="02020603050405020304" pitchFamily="18" charset="0"/>
                  </a:rPr>
                  <a:t>ies</a:t>
                </a:r>
                <a:r>
                  <a:rPr lang="en-GB" altLang="en-US" sz="2800" i="0" dirty="0">
                    <a:cs typeface="Times New Roman" panose="02020603050405020304" pitchFamily="18" charset="0"/>
                  </a:rPr>
                  <a:t>?</a:t>
                </a:r>
                <a:r>
                  <a:rPr lang="en-GB" altLang="en-US" sz="2800" i="0" dirty="0" smtClean="0">
                    <a:cs typeface="Times New Roman" panose="02020603050405020304" pitchFamily="18" charset="0"/>
                  </a:rPr>
                  <a:t> </a:t>
                </a:r>
                <a14:m>
                  <m:oMath xmlns:m="http://schemas.openxmlformats.org/officeDocument/2006/math">
                    <m:r>
                      <a:rPr lang="en-GB" sz="2800" b="1" i="1" dirty="0">
                        <a:latin typeface="Cambria Math" panose="02040503050406030204" pitchFamily="18" charset="0"/>
                        <a:ea typeface="Cambria Math" panose="02040503050406030204" pitchFamily="18" charset="0"/>
                      </a:rPr>
                      <m:t>𝜶</m:t>
                    </m:r>
                    <m:d>
                      <m:dPr>
                        <m:ctrlPr>
                          <a:rPr lang="en-GB" sz="2800" b="1" i="1" dirty="0">
                            <a:latin typeface="Cambria Math" panose="02040503050406030204" pitchFamily="18" charset="0"/>
                            <a:ea typeface="Cambria Math" panose="02040503050406030204" pitchFamily="18" charset="0"/>
                          </a:rPr>
                        </m:ctrlPr>
                      </m:dPr>
                      <m:e>
                        <m:r>
                          <a:rPr lang="en-GB" sz="2800" b="1" i="1" dirty="0">
                            <a:latin typeface="Cambria Math" panose="02040503050406030204" pitchFamily="18" charset="0"/>
                            <a:ea typeface="Cambria Math" panose="02040503050406030204" pitchFamily="18" charset="0"/>
                          </a:rPr>
                          <m:t>𝒕</m:t>
                        </m:r>
                      </m:e>
                    </m:d>
                    <m:r>
                      <a:rPr lang="en-GB" sz="2800" b="1" i="1" dirty="0" smtClean="0">
                        <a:latin typeface="Cambria Math" panose="02040503050406030204" pitchFamily="18" charset="0"/>
                        <a:ea typeface="Cambria Math" panose="02040503050406030204" pitchFamily="18" charset="0"/>
                      </a:rPr>
                      <m:t>=</m:t>
                    </m:r>
                    <m:r>
                      <a:rPr lang="en-GB" sz="2800" b="1" i="1" dirty="0">
                        <a:latin typeface="Cambria Math" panose="02040503050406030204" pitchFamily="18" charset="0"/>
                        <a:ea typeface="Cambria Math" panose="02040503050406030204" pitchFamily="18" charset="0"/>
                      </a:rPr>
                      <m:t>𝜶</m:t>
                    </m:r>
                    <m:d>
                      <m:dPr>
                        <m:ctrlPr>
                          <a:rPr lang="en-GB" sz="2800" b="1" i="1" dirty="0">
                            <a:latin typeface="Cambria Math" panose="02040503050406030204" pitchFamily="18" charset="0"/>
                            <a:ea typeface="Cambria Math" panose="02040503050406030204" pitchFamily="18" charset="0"/>
                          </a:rPr>
                        </m:ctrlPr>
                      </m:dPr>
                      <m:e>
                        <m:r>
                          <a:rPr lang="en-GB" sz="2800" b="1" i="1" dirty="0">
                            <a:latin typeface="Cambria Math" panose="02040503050406030204" pitchFamily="18" charset="0"/>
                            <a:ea typeface="Cambria Math" panose="02040503050406030204" pitchFamily="18" charset="0"/>
                          </a:rPr>
                          <m:t>𝒕</m:t>
                        </m:r>
                        <m:r>
                          <a:rPr lang="en-GB" sz="2800" b="1" i="1" dirty="0" smtClean="0">
                            <a:latin typeface="Cambria Math" panose="02040503050406030204" pitchFamily="18" charset="0"/>
                            <a:ea typeface="Cambria Math" panose="02040503050406030204" pitchFamily="18" charset="0"/>
                          </a:rPr>
                          <m:t>=</m:t>
                        </m:r>
                        <m:r>
                          <a:rPr lang="en-GB" sz="2800" b="1" i="1" dirty="0" smtClean="0">
                            <a:latin typeface="Cambria Math" panose="02040503050406030204" pitchFamily="18" charset="0"/>
                            <a:ea typeface="Cambria Math" panose="02040503050406030204" pitchFamily="18" charset="0"/>
                          </a:rPr>
                          <m:t>𝟎</m:t>
                        </m:r>
                      </m:e>
                    </m:d>
                    <m:r>
                      <a:rPr lang="en-GB" sz="2800" b="1" i="1" dirty="0" smtClean="0">
                        <a:latin typeface="Cambria Math" panose="02040503050406030204" pitchFamily="18" charset="0"/>
                        <a:ea typeface="Cambria Math" panose="02040503050406030204" pitchFamily="18" charset="0"/>
                      </a:rPr>
                      <m:t>+</m:t>
                    </m:r>
                    <m:sSup>
                      <m:sSupPr>
                        <m:ctrlPr>
                          <a:rPr lang="en-GB" sz="2800" b="1" i="1" dirty="0" smtClean="0">
                            <a:latin typeface="Cambria Math" panose="02040503050406030204" pitchFamily="18" charset="0"/>
                            <a:ea typeface="Cambria Math" panose="02040503050406030204" pitchFamily="18" charset="0"/>
                          </a:rPr>
                        </m:ctrlPr>
                      </m:sSupPr>
                      <m:e>
                        <m:r>
                          <a:rPr lang="en-GB" sz="2800" b="1" i="1" dirty="0" smtClean="0">
                            <a:latin typeface="Cambria Math" panose="02040503050406030204" pitchFamily="18" charset="0"/>
                            <a:ea typeface="Cambria Math" panose="02040503050406030204" pitchFamily="18" charset="0"/>
                          </a:rPr>
                          <m:t>𝜶</m:t>
                        </m:r>
                      </m:e>
                      <m:sup>
                        <m:r>
                          <a:rPr lang="en-GB" sz="2800" b="1" i="1" dirty="0" smtClean="0">
                            <a:latin typeface="Cambria Math" panose="02040503050406030204" pitchFamily="18" charset="0"/>
                            <a:ea typeface="Cambria Math" panose="02040503050406030204" pitchFamily="18" charset="0"/>
                          </a:rPr>
                          <m:t>′</m:t>
                        </m:r>
                      </m:sup>
                    </m:sSup>
                    <m:r>
                      <a:rPr lang="en-GB" sz="2800" b="1" i="1" dirty="0" smtClean="0">
                        <a:latin typeface="Cambria Math" panose="02040503050406030204" pitchFamily="18" charset="0"/>
                        <a:ea typeface="Cambria Math" panose="02040503050406030204" pitchFamily="18" charset="0"/>
                      </a:rPr>
                      <m:t>𝒕</m:t>
                    </m:r>
                  </m:oMath>
                </a14:m>
                <a:endParaRPr lang="en-GB" altLang="en-US" sz="2800" b="1" i="0" dirty="0" smtClean="0"/>
              </a:p>
            </p:txBody>
          </p:sp>
        </mc:Choice>
        <mc:Fallback xmlns="">
          <p:sp>
            <p:nvSpPr>
              <p:cNvPr id="8" name="Text Box 117"/>
              <p:cNvSpPr txBox="1">
                <a:spLocks noRot="1" noChangeAspect="1" noMove="1" noResize="1" noEditPoints="1" noAdjustHandles="1" noChangeArrowheads="1" noChangeShapeType="1" noTextEdit="1"/>
              </p:cNvSpPr>
              <p:nvPr/>
            </p:nvSpPr>
            <p:spPr bwMode="auto">
              <a:xfrm>
                <a:off x="35496" y="3933056"/>
                <a:ext cx="9424664" cy="707886"/>
              </a:xfrm>
              <a:prstGeom prst="rect">
                <a:avLst/>
              </a:prstGeom>
              <a:blipFill>
                <a:blip r:embed="rId4"/>
                <a:stretch>
                  <a:fillRect l="-1682"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8383" y="4691515"/>
                <a:ext cx="9172129" cy="523220"/>
              </a:xfrm>
              <a:prstGeom prst="rect">
                <a:avLst/>
              </a:prstGeom>
              <a:noFill/>
            </p:spPr>
            <p:txBody>
              <a:bodyPr wrap="square" rtlCol="0">
                <a:spAutoFit/>
              </a:bodyPr>
              <a:lstStyle/>
              <a:p>
                <a:r>
                  <a:rPr lang="en-GB" altLang="en-US" sz="2800" b="1" dirty="0" smtClean="0">
                    <a:solidFill>
                      <a:srgbClr val="FF3300"/>
                    </a:solidFill>
                    <a:cs typeface="Times New Roman" panose="02020603050405020304" pitchFamily="18" charset="0"/>
                  </a:rPr>
                  <a:t>●</a:t>
                </a:r>
                <a:r>
                  <a:rPr lang="en-GB" altLang="en-US" sz="2400" dirty="0">
                    <a:solidFill>
                      <a:srgbClr val="FF3300"/>
                    </a:solidFill>
                    <a:cs typeface="Times New Roman" panose="02020603050405020304" pitchFamily="18" charset="0"/>
                  </a:rPr>
                  <a:t> </a:t>
                </a:r>
                <a14:m>
                  <m:oMath xmlns:m="http://schemas.openxmlformats.org/officeDocument/2006/math">
                    <m:sSub>
                      <m:sSubPr>
                        <m:ctrlPr>
                          <a:rPr lang="en-GB" altLang="en-US" sz="2800" b="1" i="1">
                            <a:solidFill>
                              <a:schemeClr val="tx1"/>
                            </a:solidFill>
                            <a:latin typeface="Cambria Math" panose="02040503050406030204" pitchFamily="18" charset="0"/>
                            <a:cs typeface="Times New Roman" panose="02020603050405020304" pitchFamily="18" charset="0"/>
                          </a:rPr>
                        </m:ctrlPr>
                      </m:sSubPr>
                      <m:e>
                        <m:r>
                          <a:rPr lang="en-GB" altLang="en-US" sz="2800" b="1" i="1">
                            <a:solidFill>
                              <a:schemeClr val="tx1"/>
                            </a:solidFill>
                            <a:latin typeface="Cambria Math" panose="02040503050406030204" pitchFamily="18" charset="0"/>
                            <a:cs typeface="Times New Roman" panose="02020603050405020304" pitchFamily="18" charset="0"/>
                          </a:rPr>
                          <m:t>𝟏</m:t>
                        </m:r>
                      </m:e>
                      <m:sub>
                        <m:r>
                          <a:rPr lang="en-GB" altLang="en-US" sz="2800" b="1">
                            <a:solidFill>
                              <a:schemeClr val="tx1"/>
                            </a:solidFill>
                            <a:latin typeface="Cambria Math" panose="02040503050406030204" pitchFamily="18" charset="0"/>
                            <a:cs typeface="Times New Roman" panose="02020603050405020304" pitchFamily="18" charset="0"/>
                          </a:rPr>
                          <m:t>𝐜</m:t>
                        </m:r>
                      </m:sub>
                    </m:sSub>
                    <m:r>
                      <a:rPr lang="en-GB" altLang="en-US" sz="2800" b="0" i="1" smtClean="0">
                        <a:solidFill>
                          <a:schemeClr val="tx1"/>
                        </a:solidFill>
                        <a:latin typeface="Cambria Math" panose="02040503050406030204" pitchFamily="18" charset="0"/>
                        <a:cs typeface="Times New Roman" panose="02020603050405020304" pitchFamily="18" charset="0"/>
                      </a:rPr>
                      <m:t>~</m:t>
                    </m:r>
                  </m:oMath>
                </a14:m>
                <a:r>
                  <a:rPr lang="en-GB" altLang="en-US" sz="2800" dirty="0" smtClean="0">
                    <a:solidFill>
                      <a:schemeClr val="tx1"/>
                    </a:solidFill>
                    <a:cs typeface="Times New Roman" panose="02020603050405020304" pitchFamily="18" charset="0"/>
                  </a:rPr>
                  <a:t> gauge quanta </a:t>
                </a:r>
                <a14:m>
                  <m:oMath xmlns:m="http://schemas.openxmlformats.org/officeDocument/2006/math">
                    <m:r>
                      <a:rPr lang="en-GB" altLang="en-US" sz="2800" b="1" i="1" smtClean="0">
                        <a:solidFill>
                          <a:schemeClr val="tx1"/>
                        </a:solidFill>
                        <a:latin typeface="Cambria Math" panose="02040503050406030204" pitchFamily="18" charset="0"/>
                        <a:cs typeface="Times New Roman" panose="02020603050405020304" pitchFamily="18" charset="0"/>
                      </a:rPr>
                      <m:t>𝒈</m:t>
                    </m:r>
                    <m:r>
                      <a:rPr lang="en-GB" altLang="en-US" sz="2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GB" altLang="en-US" sz="2800" b="1" i="1">
                        <a:solidFill>
                          <a:schemeClr val="tx1"/>
                        </a:solidFill>
                        <a:latin typeface="Cambria Math" panose="02040503050406030204" pitchFamily="18" charset="0"/>
                        <a:cs typeface="Times New Roman" panose="02020603050405020304" pitchFamily="18" charset="0"/>
                      </a:rPr>
                      <m:t>𝒒</m:t>
                    </m:r>
                    <m:acc>
                      <m:accPr>
                        <m:chr m:val="̅"/>
                        <m:ctrlPr>
                          <a:rPr lang="en-GB" altLang="en-US" sz="2800" b="1" i="1" dirty="0">
                            <a:solidFill>
                              <a:schemeClr val="tx1"/>
                            </a:solidFill>
                            <a:latin typeface="Cambria Math" panose="02040503050406030204" pitchFamily="18" charset="0"/>
                            <a:cs typeface="Times New Roman" panose="02020603050405020304" pitchFamily="18" charset="0"/>
                          </a:rPr>
                        </m:ctrlPr>
                      </m:accPr>
                      <m:e>
                        <m:r>
                          <a:rPr lang="en-GB" altLang="en-US" sz="2800" b="1" i="1" dirty="0">
                            <a:solidFill>
                              <a:schemeClr val="tx1"/>
                            </a:solidFill>
                            <a:latin typeface="Cambria Math" panose="02040503050406030204" pitchFamily="18" charset="0"/>
                            <a:cs typeface="Times New Roman" panose="02020603050405020304" pitchFamily="18" charset="0"/>
                          </a:rPr>
                          <m:t>𝒒</m:t>
                        </m:r>
                      </m:e>
                    </m:acc>
                    <m:r>
                      <a:rPr lang="en-GB" altLang="en-US" sz="2800" b="1" i="1">
                        <a:solidFill>
                          <a:schemeClr val="tx1"/>
                        </a:solidFill>
                        <a:latin typeface="Cambria Math" panose="02040503050406030204" pitchFamily="18" charset="0"/>
                        <a:cs typeface="Times New Roman" panose="02020603050405020304" pitchFamily="18" charset="0"/>
                      </a:rPr>
                      <m:t>+ </m:t>
                    </m:r>
                    <m:r>
                      <a:rPr lang="en-GB" altLang="en-US" sz="2800" b="1" i="1">
                        <a:solidFill>
                          <a:schemeClr val="tx1"/>
                        </a:solidFill>
                        <a:latin typeface="Cambria Math" panose="02040503050406030204" pitchFamily="18" charset="0"/>
                        <a:cs typeface="Times New Roman" panose="02020603050405020304" pitchFamily="18" charset="0"/>
                      </a:rPr>
                      <m:t>𝒒</m:t>
                    </m:r>
                    <m:acc>
                      <m:accPr>
                        <m:chr m:val="̅"/>
                        <m:ctrlPr>
                          <a:rPr lang="en-GB" altLang="en-US" sz="2800" b="1" i="1" dirty="0">
                            <a:solidFill>
                              <a:schemeClr val="tx1"/>
                            </a:solidFill>
                            <a:latin typeface="Cambria Math" panose="02040503050406030204" pitchFamily="18" charset="0"/>
                            <a:cs typeface="Times New Roman" panose="02020603050405020304" pitchFamily="18" charset="0"/>
                          </a:rPr>
                        </m:ctrlPr>
                      </m:accPr>
                      <m:e>
                        <m:r>
                          <a:rPr lang="en-GB" altLang="en-US" sz="2800" b="1" i="1" dirty="0">
                            <a:solidFill>
                              <a:schemeClr val="tx1"/>
                            </a:solidFill>
                            <a:latin typeface="Cambria Math" panose="02040503050406030204" pitchFamily="18" charset="0"/>
                            <a:cs typeface="Times New Roman" panose="02020603050405020304" pitchFamily="18" charset="0"/>
                          </a:rPr>
                          <m:t>𝒒</m:t>
                        </m:r>
                      </m:e>
                    </m:acc>
                    <m:r>
                      <a:rPr lang="en-GB" altLang="en-US" sz="2800" b="1" i="1" dirty="0">
                        <a:solidFill>
                          <a:schemeClr val="tx1"/>
                        </a:solidFill>
                        <a:latin typeface="Cambria Math" panose="02040503050406030204" pitchFamily="18" charset="0"/>
                        <a:cs typeface="Times New Roman" panose="02020603050405020304" pitchFamily="18" charset="0"/>
                      </a:rPr>
                      <m:t>𝒈</m:t>
                    </m:r>
                    <m:r>
                      <a:rPr lang="en-GB" altLang="en-US" sz="2800" b="1" i="1" dirty="0">
                        <a:solidFill>
                          <a:schemeClr val="tx1"/>
                        </a:solidFill>
                        <a:latin typeface="Cambria Math" panose="02040503050406030204" pitchFamily="18" charset="0"/>
                        <a:cs typeface="Times New Roman" panose="02020603050405020304" pitchFamily="18" charset="0"/>
                      </a:rPr>
                      <m:t> </m:t>
                    </m:r>
                    <m:r>
                      <a:rPr lang="en-GB" altLang="en-US" sz="2800" b="1" dirty="0">
                        <a:solidFill>
                          <a:schemeClr val="tx1"/>
                        </a:solidFill>
                        <a:latin typeface="Cambria Math" panose="02040503050406030204" pitchFamily="18" charset="0"/>
                        <a:cs typeface="Times New Roman" panose="02020603050405020304" pitchFamily="18" charset="0"/>
                      </a:rPr>
                      <m:t>+…</m:t>
                    </m:r>
                  </m:oMath>
                </a14:m>
                <a:r>
                  <a:rPr lang="en-GB" altLang="en-US" sz="2800" dirty="0" smtClean="0">
                    <a:solidFill>
                      <a:schemeClr val="tx1"/>
                    </a:solidFill>
                  </a:rPr>
                  <a:t> (meson) </a:t>
                </a:r>
                <a14:m>
                  <m:oMath xmlns:m="http://schemas.openxmlformats.org/officeDocument/2006/math">
                    <m:r>
                      <a:rPr lang="en-GB" altLang="en-US" sz="2800" b="1" dirty="0">
                        <a:solidFill>
                          <a:schemeClr val="tx1"/>
                        </a:solidFill>
                        <a:latin typeface="Cambria Math" panose="02040503050406030204" pitchFamily="18" charset="0"/>
                        <a:cs typeface="Times New Roman" panose="02020603050405020304" pitchFamily="18" charset="0"/>
                      </a:rPr>
                      <m:t>+…</m:t>
                    </m:r>
                  </m:oMath>
                </a14:m>
                <a:r>
                  <a:rPr lang="en-GB" altLang="en-US" sz="2800" dirty="0" smtClean="0">
                    <a:solidFill>
                      <a:schemeClr val="tx1"/>
                    </a:solidFill>
                  </a:rPr>
                  <a:t> </a:t>
                </a:r>
                <a:r>
                  <a:rPr lang="en-GB" altLang="en-US" sz="2800" b="1" dirty="0" smtClean="0">
                    <a:solidFill>
                      <a:srgbClr val="FF0000"/>
                    </a:solidFill>
                  </a:rPr>
                  <a:t>?</a:t>
                </a:r>
                <a:endParaRPr lang="en-GB" altLang="en-US" sz="2800" b="1"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383" y="4691515"/>
                <a:ext cx="9172129" cy="523220"/>
              </a:xfrm>
              <a:prstGeom prst="rect">
                <a:avLst/>
              </a:prstGeom>
              <a:blipFill>
                <a:blip r:embed="rId5"/>
                <a:stretch>
                  <a:fillRect l="-1329" t="-12941" b="-34118"/>
                </a:stretch>
              </a:blipFill>
            </p:spPr>
            <p:txBody>
              <a:bodyPr/>
              <a:lstStyle/>
              <a:p>
                <a:r>
                  <a:rPr lang="en-GB">
                    <a:noFill/>
                  </a:rPr>
                  <a:t> </a:t>
                </a:r>
              </a:p>
            </p:txBody>
          </p:sp>
        </mc:Fallback>
      </mc:AlternateContent>
      <p:pic>
        <p:nvPicPr>
          <p:cNvPr id="10"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7118" y="5286070"/>
            <a:ext cx="881063" cy="633412"/>
          </a:xfrm>
          <a:prstGeom prst="rect">
            <a:avLst/>
          </a:prstGeom>
          <a:noFill/>
          <a:ln>
            <a:noFill/>
          </a:ln>
          <a:effectLst/>
          <a:extLst/>
        </p:spPr>
      </p:pic>
      <p:sp>
        <p:nvSpPr>
          <p:cNvPr id="11" name="Text Box 46"/>
          <p:cNvSpPr txBox="1">
            <a:spLocks noChangeArrowheads="1"/>
          </p:cNvSpPr>
          <p:nvPr/>
        </p:nvSpPr>
        <p:spPr bwMode="auto">
          <a:xfrm>
            <a:off x="2483718" y="5142727"/>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q</a:t>
            </a:r>
            <a:endParaRPr lang="en-US" altLang="en-US" sz="2000" i="1" dirty="0">
              <a:solidFill>
                <a:schemeClr val="tx1"/>
              </a:solidFill>
            </a:endParaRPr>
          </a:p>
        </p:txBody>
      </p:sp>
      <p:sp>
        <p:nvSpPr>
          <p:cNvPr id="12" name="Text Box 48"/>
          <p:cNvSpPr txBox="1">
            <a:spLocks noChangeArrowheads="1"/>
          </p:cNvSpPr>
          <p:nvPr/>
        </p:nvSpPr>
        <p:spPr bwMode="auto">
          <a:xfrm>
            <a:off x="1475656" y="5379732"/>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g</a:t>
            </a:r>
            <a:endParaRPr lang="en-US" altLang="en-US" sz="2000" i="1">
              <a:solidFill>
                <a:schemeClr val="tx1"/>
              </a:solidFill>
            </a:endParaRPr>
          </a:p>
        </p:txBody>
      </p:sp>
      <mc:AlternateContent xmlns:mc="http://schemas.openxmlformats.org/markup-compatibility/2006" xmlns:a14="http://schemas.microsoft.com/office/drawing/2010/main">
        <mc:Choice Requires="a14">
          <p:sp>
            <p:nvSpPr>
              <p:cNvPr id="13" name="TextBox 12"/>
              <p:cNvSpPr txBox="1"/>
              <p:nvPr/>
            </p:nvSpPr>
            <p:spPr>
              <a:xfrm>
                <a:off x="2701015" y="5293476"/>
                <a:ext cx="545021"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m:t>
                      </m:r>
                    </m:oMath>
                  </m:oMathPara>
                </a14:m>
                <a:endParaRPr lang="en-GB"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2701015" y="5293476"/>
                <a:ext cx="545021" cy="553998"/>
              </a:xfrm>
              <a:prstGeom prst="rect">
                <a:avLst/>
              </a:prstGeom>
              <a:blipFill>
                <a:blip r:embed="rId7"/>
                <a:stretch>
                  <a:fillRect/>
                </a:stretch>
              </a:blipFill>
            </p:spPr>
            <p:txBody>
              <a:bodyPr/>
              <a:lstStyle/>
              <a:p>
                <a:r>
                  <a:rPr lang="en-GB">
                    <a:noFill/>
                  </a:rPr>
                  <a:t> </a:t>
                </a:r>
              </a:p>
            </p:txBody>
          </p:sp>
        </mc:Fallback>
      </mc:AlternateContent>
      <p:pic>
        <p:nvPicPr>
          <p:cNvPr id="14" name="Picture 4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9490" y="5363287"/>
            <a:ext cx="790575"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49"/>
          <p:cNvSpPr txBox="1">
            <a:spLocks noChangeArrowheads="1"/>
          </p:cNvSpPr>
          <p:nvPr/>
        </p:nvSpPr>
        <p:spPr bwMode="auto">
          <a:xfrm>
            <a:off x="3131840" y="5363287"/>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g</a:t>
            </a:r>
            <a:endParaRPr lang="en-US" altLang="en-US" sz="2000" i="1" dirty="0">
              <a:solidFill>
                <a:schemeClr val="tx1"/>
              </a:solidFill>
            </a:endParaRPr>
          </a:p>
        </p:txBody>
      </p:sp>
      <p:sp>
        <p:nvSpPr>
          <p:cNvPr id="16" name="Text Box 50"/>
          <p:cNvSpPr txBox="1">
            <a:spLocks noChangeArrowheads="1"/>
          </p:cNvSpPr>
          <p:nvPr/>
        </p:nvSpPr>
        <p:spPr bwMode="auto">
          <a:xfrm>
            <a:off x="4068465" y="5304475"/>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g</a:t>
            </a:r>
            <a:endParaRPr lang="en-US" altLang="en-US" sz="2000" i="1">
              <a:solidFill>
                <a:schemeClr val="tx1"/>
              </a:solidFill>
            </a:endParaRPr>
          </a:p>
        </p:txBody>
      </p:sp>
      <p:pic>
        <p:nvPicPr>
          <p:cNvPr id="17" name="Picture 40"/>
          <p:cNvPicPr>
            <a:picLocks noChangeAspect="1" noChangeArrowheads="1"/>
          </p:cNvPicPr>
          <p:nvPr/>
        </p:nvPicPr>
        <p:blipFill rotWithShape="1">
          <a:blip r:embed="rId6">
            <a:extLst>
              <a:ext uri="{28A0092B-C50C-407E-A947-70E740481C1C}">
                <a14:useLocalDpi xmlns:a14="http://schemas.microsoft.com/office/drawing/2010/main" val="0"/>
              </a:ext>
            </a:extLst>
          </a:blip>
          <a:srcRect l="58286" t="13377"/>
          <a:stretch/>
        </p:blipFill>
        <p:spPr bwMode="auto">
          <a:xfrm rot="1438447">
            <a:off x="4075255" y="5558587"/>
            <a:ext cx="407110" cy="607767"/>
          </a:xfrm>
          <a:prstGeom prst="rect">
            <a:avLst/>
          </a:prstGeom>
          <a:noFill/>
          <a:ln>
            <a:noFill/>
          </a:ln>
          <a:effectLst/>
          <a:extLst/>
        </p:spPr>
      </p:pic>
      <p:sp>
        <p:nvSpPr>
          <p:cNvPr id="18" name="Text Box 46"/>
          <p:cNvSpPr txBox="1">
            <a:spLocks noChangeArrowheads="1"/>
          </p:cNvSpPr>
          <p:nvPr/>
        </p:nvSpPr>
        <p:spPr bwMode="auto">
          <a:xfrm>
            <a:off x="4427984" y="5415426"/>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q</a:t>
            </a:r>
            <a:endParaRPr lang="en-US" altLang="en-US" sz="2000" i="1" dirty="0">
              <a:solidFill>
                <a:schemeClr val="tx1"/>
              </a:solidFill>
            </a:endParaRPr>
          </a:p>
        </p:txBody>
      </p:sp>
      <mc:AlternateContent xmlns:mc="http://schemas.openxmlformats.org/markup-compatibility/2006" xmlns:a14="http://schemas.microsoft.com/office/drawing/2010/main">
        <mc:Choice Requires="a14">
          <p:sp>
            <p:nvSpPr>
              <p:cNvPr id="19" name="TextBox 18"/>
              <p:cNvSpPr txBox="1"/>
              <p:nvPr/>
            </p:nvSpPr>
            <p:spPr>
              <a:xfrm>
                <a:off x="4644008" y="5308136"/>
                <a:ext cx="101790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tx1"/>
                          </a:solidFill>
                          <a:latin typeface="Cambria Math" panose="02040503050406030204" pitchFamily="18" charset="0"/>
                        </a:rPr>
                        <m:t>+…</m:t>
                      </m:r>
                    </m:oMath>
                  </m:oMathPara>
                </a14:m>
                <a:endParaRPr lang="en-GB" b="1" dirty="0">
                  <a:solidFill>
                    <a:schemeClr val="tx1"/>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644008" y="5308136"/>
                <a:ext cx="1017907" cy="553998"/>
              </a:xfrm>
              <a:prstGeom prst="rect">
                <a:avLst/>
              </a:prstGeom>
              <a:blipFill>
                <a:blip r:embed="rId9"/>
                <a:stretch>
                  <a:fillRect/>
                </a:stretch>
              </a:blipFill>
            </p:spPr>
            <p:txBody>
              <a:bodyPr/>
              <a:lstStyle/>
              <a:p>
                <a:r>
                  <a:rPr lang="en-GB">
                    <a:noFill/>
                  </a:rPr>
                  <a:t> </a:t>
                </a:r>
              </a:p>
            </p:txBody>
          </p:sp>
        </mc:Fallback>
      </mc:AlternateContent>
      <p:pic>
        <p:nvPicPr>
          <p:cNvPr id="20" name="Picture 3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7318595" y="5309092"/>
            <a:ext cx="8636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1" name="TextBox 20"/>
              <p:cNvSpPr txBox="1"/>
              <p:nvPr/>
            </p:nvSpPr>
            <p:spPr>
              <a:xfrm>
                <a:off x="5589907" y="5308809"/>
                <a:ext cx="491099"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tx1"/>
                          </a:solidFill>
                          <a:latin typeface="Cambria Math" panose="02040503050406030204" pitchFamily="18" charset="0"/>
                        </a:rPr>
                        <m:t>+</m:t>
                      </m:r>
                    </m:oMath>
                  </m:oMathPara>
                </a14:m>
                <a:endParaRPr lang="en-GB" b="1"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589907" y="5308809"/>
                <a:ext cx="491099" cy="553998"/>
              </a:xfrm>
              <a:prstGeom prst="rect">
                <a:avLst/>
              </a:prstGeom>
              <a:blipFill>
                <a:blip r:embed="rId11"/>
                <a:stretch>
                  <a:fillRect/>
                </a:stretch>
              </a:blipFill>
            </p:spPr>
            <p:txBody>
              <a:bodyPr/>
              <a:lstStyle/>
              <a:p>
                <a:r>
                  <a:rPr lang="en-GB">
                    <a:noFill/>
                  </a:rPr>
                  <a:t> </a:t>
                </a:r>
              </a:p>
            </p:txBody>
          </p:sp>
        </mc:Fallback>
      </mc:AlternateContent>
      <p:pic>
        <p:nvPicPr>
          <p:cNvPr id="22" name="Picture 38"/>
          <p:cNvPicPr>
            <a:picLocks noChangeAspect="1" noChangeArrowheads="1"/>
          </p:cNvPicPr>
          <p:nvPr/>
        </p:nvPicPr>
        <p:blipFill rotWithShape="1">
          <a:blip r:embed="rId10">
            <a:extLst>
              <a:ext uri="{28A0092B-C50C-407E-A947-70E740481C1C}">
                <a14:useLocalDpi xmlns:a14="http://schemas.microsoft.com/office/drawing/2010/main" val="0"/>
              </a:ext>
            </a:extLst>
          </a:blip>
          <a:srcRect r="50028" b="28267"/>
          <a:stretch/>
        </p:blipFill>
        <p:spPr bwMode="auto">
          <a:xfrm>
            <a:off x="6237979" y="5142727"/>
            <a:ext cx="431552" cy="42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3" name="Rectangle 22"/>
              <p:cNvSpPr/>
              <p:nvPr/>
            </p:nvSpPr>
            <p:spPr>
              <a:xfrm>
                <a:off x="6655795" y="5272257"/>
                <a:ext cx="72968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b="1" i="1">
                          <a:latin typeface="Cambria Math" panose="02040503050406030204" pitchFamily="18" charset="0"/>
                        </a:rPr>
                        <m:t>+</m:t>
                      </m:r>
                    </m:oMath>
                  </m:oMathPara>
                </a14:m>
                <a:endParaRPr lang="en-GB" b="1" dirty="0"/>
              </a:p>
            </p:txBody>
          </p:sp>
        </mc:Choice>
        <mc:Fallback xmlns="">
          <p:sp>
            <p:nvSpPr>
              <p:cNvPr id="23" name="Rectangle 22"/>
              <p:cNvSpPr>
                <a:spLocks noRot="1" noChangeAspect="1" noMove="1" noResize="1" noEditPoints="1" noAdjustHandles="1" noChangeArrowheads="1" noChangeShapeType="1" noTextEdit="1"/>
              </p:cNvSpPr>
              <p:nvPr/>
            </p:nvSpPr>
            <p:spPr>
              <a:xfrm>
                <a:off x="6655795" y="5272257"/>
                <a:ext cx="729687" cy="646331"/>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8110187" y="5295061"/>
                <a:ext cx="1017907"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m:t>
                      </m:r>
                    </m:oMath>
                  </m:oMathPara>
                </a14:m>
                <a:endParaRPr lang="en-GB" b="1" dirty="0"/>
              </a:p>
            </p:txBody>
          </p:sp>
        </mc:Choice>
        <mc:Fallback xmlns="">
          <p:sp>
            <p:nvSpPr>
              <p:cNvPr id="24" name="TextBox 23"/>
              <p:cNvSpPr txBox="1">
                <a:spLocks noRot="1" noChangeAspect="1" noMove="1" noResize="1" noEditPoints="1" noAdjustHandles="1" noChangeArrowheads="1" noChangeShapeType="1" noTextEdit="1"/>
              </p:cNvSpPr>
              <p:nvPr/>
            </p:nvSpPr>
            <p:spPr>
              <a:xfrm>
                <a:off x="8110187" y="5295061"/>
                <a:ext cx="1017907" cy="553998"/>
              </a:xfrm>
              <a:prstGeom prst="rect">
                <a:avLst/>
              </a:prstGeom>
              <a:blipFill>
                <a:blip r:embed="rId13"/>
                <a:stretch>
                  <a:fillRect/>
                </a:stretch>
              </a:blipFill>
            </p:spPr>
            <p:txBody>
              <a:bodyPr/>
              <a:lstStyle/>
              <a:p>
                <a:r>
                  <a:rPr lang="en-GB">
                    <a:noFill/>
                  </a:rPr>
                  <a:t> </a:t>
                </a:r>
              </a:p>
            </p:txBody>
          </p:sp>
        </mc:Fallback>
      </mc:AlternateContent>
      <p:pic>
        <p:nvPicPr>
          <p:cNvPr id="25" name="Picture 40"/>
          <p:cNvPicPr>
            <a:picLocks noChangeAspect="1" noChangeArrowheads="1"/>
          </p:cNvPicPr>
          <p:nvPr/>
        </p:nvPicPr>
        <p:blipFill rotWithShape="1">
          <a:blip r:embed="rId6">
            <a:extLst>
              <a:ext uri="{28A0092B-C50C-407E-A947-70E740481C1C}">
                <a14:useLocalDpi xmlns:a14="http://schemas.microsoft.com/office/drawing/2010/main" val="0"/>
              </a:ext>
            </a:extLst>
          </a:blip>
          <a:srcRect l="5286" t="32415" r="41860" b="10379"/>
          <a:stretch/>
        </p:blipFill>
        <p:spPr bwMode="auto">
          <a:xfrm>
            <a:off x="1802076" y="5718118"/>
            <a:ext cx="465668" cy="362352"/>
          </a:xfrm>
          <a:prstGeom prst="rect">
            <a:avLst/>
          </a:prstGeom>
          <a:noFill/>
          <a:ln>
            <a:noFill/>
          </a:ln>
          <a:effectLst/>
          <a:extLst/>
        </p:spPr>
      </p:pic>
      <p:pic>
        <p:nvPicPr>
          <p:cNvPr id="26" name="Picture 25"/>
          <p:cNvPicPr>
            <a:picLocks noChangeAspect="1" noChangeArrowheads="1"/>
          </p:cNvPicPr>
          <p:nvPr/>
        </p:nvPicPr>
        <p:blipFill rotWithShape="1">
          <a:blip r:embed="rId6">
            <a:extLst>
              <a:ext uri="{28A0092B-C50C-407E-A947-70E740481C1C}">
                <a14:useLocalDpi xmlns:a14="http://schemas.microsoft.com/office/drawing/2010/main" val="0"/>
              </a:ext>
            </a:extLst>
          </a:blip>
          <a:srcRect l="5286" t="32415" r="41860" b="10379"/>
          <a:stretch/>
        </p:blipFill>
        <p:spPr bwMode="auto">
          <a:xfrm>
            <a:off x="3419872" y="5715806"/>
            <a:ext cx="465668" cy="362352"/>
          </a:xfrm>
          <a:prstGeom prst="rect">
            <a:avLst/>
          </a:prstGeom>
          <a:noFill/>
          <a:ln>
            <a:noFill/>
          </a:ln>
          <a:effectLst/>
          <a:extLst/>
        </p:spPr>
      </p:pic>
      <p:sp>
        <p:nvSpPr>
          <p:cNvPr id="27" name="Text Box 46"/>
          <p:cNvSpPr txBox="1">
            <a:spLocks noChangeArrowheads="1"/>
          </p:cNvSpPr>
          <p:nvPr/>
        </p:nvSpPr>
        <p:spPr bwMode="auto">
          <a:xfrm>
            <a:off x="5984279" y="5120357"/>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q</a:t>
            </a:r>
            <a:endParaRPr lang="en-US" altLang="en-US" sz="2000" i="1" dirty="0">
              <a:solidFill>
                <a:schemeClr val="tx1"/>
              </a:solidFill>
            </a:endParaRPr>
          </a:p>
        </p:txBody>
      </p:sp>
      <p:sp>
        <p:nvSpPr>
          <p:cNvPr id="28" name="Text Box 49"/>
          <p:cNvSpPr txBox="1">
            <a:spLocks noChangeArrowheads="1"/>
          </p:cNvSpPr>
          <p:nvPr/>
        </p:nvSpPr>
        <p:spPr bwMode="auto">
          <a:xfrm>
            <a:off x="8069337" y="4998711"/>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g</a:t>
            </a:r>
            <a:endParaRPr lang="en-US" altLang="en-US" sz="2000" i="1" dirty="0">
              <a:solidFill>
                <a:schemeClr val="tx1"/>
              </a:solidFill>
            </a:endParaRPr>
          </a:p>
        </p:txBody>
      </p:sp>
      <p:pic>
        <p:nvPicPr>
          <p:cNvPr id="29" name="Picture 38"/>
          <p:cNvPicPr>
            <a:picLocks noChangeAspect="1" noChangeArrowheads="1"/>
          </p:cNvPicPr>
          <p:nvPr/>
        </p:nvPicPr>
        <p:blipFill rotWithShape="1">
          <a:blip r:embed="rId10">
            <a:extLst>
              <a:ext uri="{28A0092B-C50C-407E-A947-70E740481C1C}">
                <a14:useLocalDpi xmlns:a14="http://schemas.microsoft.com/office/drawing/2010/main" val="0"/>
              </a:ext>
            </a:extLst>
          </a:blip>
          <a:srcRect r="50028" b="28267"/>
          <a:stretch/>
        </p:blipFill>
        <p:spPr bwMode="auto">
          <a:xfrm flipV="1">
            <a:off x="6228184" y="5502767"/>
            <a:ext cx="431552" cy="42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0" name="TextBox 29"/>
              <p:cNvSpPr txBox="1"/>
              <p:nvPr/>
            </p:nvSpPr>
            <p:spPr>
              <a:xfrm>
                <a:off x="2511026" y="5656677"/>
                <a:ext cx="40722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GB" sz="2000" i="1" smtClean="0">
                              <a:solidFill>
                                <a:schemeClr val="tx1"/>
                              </a:solidFill>
                              <a:latin typeface="Cambria Math" panose="02040503050406030204" pitchFamily="18" charset="0"/>
                            </a:rPr>
                          </m:ctrlPr>
                        </m:accPr>
                        <m:e>
                          <m:r>
                            <a:rPr lang="en-GB" sz="2000" b="0" i="1" smtClean="0">
                              <a:solidFill>
                                <a:schemeClr val="tx1"/>
                              </a:solidFill>
                              <a:latin typeface="Cambria Math" panose="02040503050406030204" pitchFamily="18" charset="0"/>
                            </a:rPr>
                            <m:t>𝑞</m:t>
                          </m:r>
                        </m:e>
                      </m:acc>
                    </m:oMath>
                  </m:oMathPara>
                </a14:m>
                <a:endParaRPr lang="en-GB" sz="2000" dirty="0">
                  <a:solidFill>
                    <a:schemeClr val="tx1"/>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2511026" y="5656677"/>
                <a:ext cx="407226" cy="400110"/>
              </a:xfrm>
              <a:prstGeom prst="rect">
                <a:avLst/>
              </a:prstGeom>
              <a:blipFill>
                <a:blip r:embed="rId14"/>
                <a:stretch>
                  <a:fillRect b="-75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5940152" y="5517232"/>
                <a:ext cx="40722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GB" sz="2000" i="1" smtClean="0">
                              <a:solidFill>
                                <a:schemeClr val="tx1"/>
                              </a:solidFill>
                              <a:latin typeface="Cambria Math" panose="02040503050406030204" pitchFamily="18" charset="0"/>
                            </a:rPr>
                          </m:ctrlPr>
                        </m:accPr>
                        <m:e>
                          <m:r>
                            <a:rPr lang="en-GB" sz="2000" b="0" i="1" smtClean="0">
                              <a:solidFill>
                                <a:schemeClr val="tx1"/>
                              </a:solidFill>
                              <a:latin typeface="Cambria Math" panose="02040503050406030204" pitchFamily="18" charset="0"/>
                            </a:rPr>
                            <m:t>𝑞</m:t>
                          </m:r>
                        </m:e>
                      </m:acc>
                    </m:oMath>
                  </m:oMathPara>
                </a14:m>
                <a:endParaRPr lang="en-GB" sz="2000" dirty="0">
                  <a:solidFill>
                    <a:schemeClr val="tx1"/>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940152" y="5517232"/>
                <a:ext cx="407226" cy="400110"/>
              </a:xfrm>
              <a:prstGeom prst="rect">
                <a:avLst/>
              </a:prstGeom>
              <a:blipFill>
                <a:blip r:embed="rId15"/>
                <a:stretch>
                  <a:fillRect r="-1493"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028384" y="5643548"/>
                <a:ext cx="40722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GB" sz="2000" i="1" smtClean="0">
                              <a:solidFill>
                                <a:schemeClr val="tx1"/>
                              </a:solidFill>
                              <a:latin typeface="Cambria Math" panose="02040503050406030204" pitchFamily="18" charset="0"/>
                            </a:rPr>
                          </m:ctrlPr>
                        </m:accPr>
                        <m:e>
                          <m:r>
                            <a:rPr lang="en-GB" sz="2000" b="0" i="1" smtClean="0">
                              <a:solidFill>
                                <a:schemeClr val="tx1"/>
                              </a:solidFill>
                              <a:latin typeface="Cambria Math" panose="02040503050406030204" pitchFamily="18" charset="0"/>
                            </a:rPr>
                            <m:t>𝑞</m:t>
                          </m:r>
                        </m:e>
                      </m:acc>
                    </m:oMath>
                  </m:oMathPara>
                </a14:m>
                <a:endParaRPr lang="en-GB" sz="2000" dirty="0">
                  <a:solidFill>
                    <a:schemeClr val="tx1"/>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028384" y="5643548"/>
                <a:ext cx="407226" cy="400110"/>
              </a:xfrm>
              <a:prstGeom prst="rect">
                <a:avLst/>
              </a:prstGeom>
              <a:blipFill>
                <a:blip r:embed="rId16"/>
                <a:stretch>
                  <a:fillRect b="-9231"/>
                </a:stretch>
              </a:blipFill>
            </p:spPr>
            <p:txBody>
              <a:bodyPr/>
              <a:lstStyle/>
              <a:p>
                <a:r>
                  <a:rPr lang="en-GB">
                    <a:noFill/>
                  </a:rPr>
                  <a:t> </a:t>
                </a:r>
              </a:p>
            </p:txBody>
          </p:sp>
        </mc:Fallback>
      </mc:AlternateContent>
      <p:pic>
        <p:nvPicPr>
          <p:cNvPr id="33" name="Picture 38"/>
          <p:cNvPicPr>
            <a:picLocks noChangeAspect="1" noChangeArrowheads="1"/>
          </p:cNvPicPr>
          <p:nvPr/>
        </p:nvPicPr>
        <p:blipFill rotWithShape="1">
          <a:blip r:embed="rId10">
            <a:extLst>
              <a:ext uri="{28A0092B-C50C-407E-A947-70E740481C1C}">
                <a14:useLocalDpi xmlns:a14="http://schemas.microsoft.com/office/drawing/2010/main" val="0"/>
              </a:ext>
            </a:extLst>
          </a:blip>
          <a:srcRect r="50028" b="28267"/>
          <a:stretch/>
        </p:blipFill>
        <p:spPr bwMode="auto">
          <a:xfrm>
            <a:off x="7308304" y="5115981"/>
            <a:ext cx="431552" cy="42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Rectangle 1"/>
              <p:cNvSpPr/>
              <p:nvPr/>
            </p:nvSpPr>
            <p:spPr>
              <a:xfrm>
                <a:off x="1475656" y="6165304"/>
                <a:ext cx="7488832" cy="523220"/>
              </a:xfrm>
              <a:prstGeom prst="rect">
                <a:avLst/>
              </a:prstGeom>
            </p:spPr>
            <p:txBody>
              <a:bodyPr wrap="square">
                <a:spAutoFit/>
              </a:bodyPr>
              <a:lstStyle/>
              <a:p>
                <a:pPr>
                  <a:spcBef>
                    <a:spcPts val="0"/>
                  </a:spcBef>
                  <a:spcAft>
                    <a:spcPts val="600"/>
                  </a:spcAft>
                </a:pPr>
                <a14:m>
                  <m:oMath xmlns:m="http://schemas.openxmlformats.org/officeDocument/2006/math">
                    <m:r>
                      <a:rPr lang="en-GB" sz="2800" b="1" i="1" dirty="0" smtClean="0">
                        <a:solidFill>
                          <a:schemeClr val="tx1"/>
                        </a:solidFill>
                        <a:latin typeface="Cambria Math" panose="02040503050406030204" pitchFamily="18" charset="0"/>
                        <a:ea typeface="Cambria Math" panose="02040503050406030204" pitchFamily="18" charset="0"/>
                      </a:rPr>
                      <m:t>𝜶</m:t>
                    </m:r>
                    <m:d>
                      <m:dPr>
                        <m:ctrlPr>
                          <a:rPr lang="en-GB" sz="2800" b="1" i="1" dirty="0">
                            <a:solidFill>
                              <a:schemeClr val="tx1"/>
                            </a:solidFill>
                            <a:latin typeface="Cambria Math" panose="02040503050406030204" pitchFamily="18" charset="0"/>
                            <a:ea typeface="Cambria Math" panose="02040503050406030204" pitchFamily="18" charset="0"/>
                          </a:rPr>
                        </m:ctrlPr>
                      </m:dPr>
                      <m:e>
                        <m:r>
                          <a:rPr lang="en-GB" sz="2800" b="1" i="1" dirty="0">
                            <a:solidFill>
                              <a:schemeClr val="tx1"/>
                            </a:solidFill>
                            <a:latin typeface="Cambria Math" panose="02040503050406030204" pitchFamily="18" charset="0"/>
                            <a:ea typeface="Cambria Math" panose="02040503050406030204" pitchFamily="18" charset="0"/>
                          </a:rPr>
                          <m:t>𝒕</m:t>
                        </m:r>
                      </m:e>
                    </m:d>
                    <m:r>
                      <a:rPr lang="en-GB" sz="2800" b="1" i="1" dirty="0" smtClean="0">
                        <a:solidFill>
                          <a:schemeClr val="tx1"/>
                        </a:solidFill>
                        <a:latin typeface="Cambria Math" panose="02040503050406030204" pitchFamily="18" charset="0"/>
                        <a:ea typeface="Cambria Math" panose="02040503050406030204" pitchFamily="18" charset="0"/>
                      </a:rPr>
                      <m:t>~</m:t>
                    </m:r>
                    <m:r>
                      <a:rPr lang="en-GB" sz="2800" b="1" i="1" dirty="0" smtClean="0">
                        <a:solidFill>
                          <a:schemeClr val="tx1"/>
                        </a:solidFill>
                        <a:latin typeface="Cambria Math" panose="02040503050406030204" pitchFamily="18" charset="0"/>
                        <a:ea typeface="Cambria Math" panose="02040503050406030204" pitchFamily="18" charset="0"/>
                      </a:rPr>
                      <m:t>𝟏</m:t>
                    </m:r>
                    <m:r>
                      <a:rPr lang="en-GB" sz="2800" b="1" i="1" dirty="0" smtClean="0">
                        <a:solidFill>
                          <a:schemeClr val="tx1"/>
                        </a:solidFill>
                        <a:latin typeface="Cambria Math" panose="02040503050406030204" pitchFamily="18" charset="0"/>
                        <a:ea typeface="Cambria Math" panose="02040503050406030204" pitchFamily="18" charset="0"/>
                      </a:rPr>
                      <m:t>.</m:t>
                    </m:r>
                    <m:r>
                      <a:rPr lang="en-GB" sz="2800" b="1" i="1" dirty="0" smtClean="0">
                        <a:solidFill>
                          <a:schemeClr val="tx1"/>
                        </a:solidFill>
                        <a:latin typeface="Cambria Math" panose="02040503050406030204" pitchFamily="18" charset="0"/>
                        <a:ea typeface="Cambria Math" panose="02040503050406030204" pitchFamily="18" charset="0"/>
                      </a:rPr>
                      <m:t>𝟏</m:t>
                    </m:r>
                    <m:r>
                      <a:rPr lang="en-GB" sz="2800" b="1" i="1" dirty="0">
                        <a:solidFill>
                          <a:schemeClr val="tx1"/>
                        </a:solidFill>
                        <a:latin typeface="Cambria Math" panose="02040503050406030204" pitchFamily="18" charset="0"/>
                        <a:ea typeface="Cambria Math" panose="02040503050406030204" pitchFamily="18" charset="0"/>
                      </a:rPr>
                      <m:t>+</m:t>
                    </m:r>
                    <m:r>
                      <a:rPr lang="en-GB" sz="2800" b="1" i="1" dirty="0" smtClean="0">
                        <a:solidFill>
                          <a:schemeClr val="tx1"/>
                        </a:solidFill>
                        <a:latin typeface="Cambria Math" panose="02040503050406030204" pitchFamily="18" charset="0"/>
                        <a:ea typeface="Cambria Math" panose="02040503050406030204" pitchFamily="18" charset="0"/>
                      </a:rPr>
                      <m:t>𝟎</m:t>
                    </m:r>
                    <m:r>
                      <a:rPr lang="en-GB" sz="2800" b="1" i="1" dirty="0" smtClean="0">
                        <a:solidFill>
                          <a:schemeClr val="tx1"/>
                        </a:solidFill>
                        <a:latin typeface="Cambria Math" panose="02040503050406030204" pitchFamily="18" charset="0"/>
                        <a:ea typeface="Cambria Math" panose="02040503050406030204" pitchFamily="18" charset="0"/>
                      </a:rPr>
                      <m:t>.</m:t>
                    </m:r>
                    <m:r>
                      <a:rPr lang="en-GB" sz="2800" b="1" i="1" dirty="0" smtClean="0">
                        <a:solidFill>
                          <a:schemeClr val="tx1"/>
                        </a:solidFill>
                        <a:latin typeface="Cambria Math" panose="02040503050406030204" pitchFamily="18" charset="0"/>
                        <a:ea typeface="Cambria Math" panose="02040503050406030204" pitchFamily="18" charset="0"/>
                      </a:rPr>
                      <m:t>𝟐𝟓</m:t>
                    </m:r>
                    <m:r>
                      <a:rPr lang="en-GB" sz="2800" b="1" i="1" dirty="0">
                        <a:solidFill>
                          <a:schemeClr val="tx1"/>
                        </a:solidFill>
                        <a:latin typeface="Cambria Math" panose="02040503050406030204" pitchFamily="18" charset="0"/>
                        <a:ea typeface="Cambria Math" panose="02040503050406030204" pitchFamily="18" charset="0"/>
                      </a:rPr>
                      <m:t>𝒕</m:t>
                    </m:r>
                  </m:oMath>
                </a14:m>
                <a:r>
                  <a:rPr lang="en-GB" altLang="en-US" sz="2800" b="1" dirty="0" smtClean="0">
                    <a:solidFill>
                      <a:schemeClr val="tx1"/>
                    </a:solidFill>
                  </a:rPr>
                  <a:t>              </a:t>
                </a:r>
                <a14:m>
                  <m:oMath xmlns:m="http://schemas.openxmlformats.org/officeDocument/2006/math">
                    <m:r>
                      <a:rPr lang="en-GB" sz="2800" b="1" i="1" dirty="0">
                        <a:solidFill>
                          <a:schemeClr val="tx1"/>
                        </a:solidFill>
                        <a:latin typeface="Cambria Math" panose="02040503050406030204" pitchFamily="18" charset="0"/>
                        <a:ea typeface="Cambria Math" panose="02040503050406030204" pitchFamily="18" charset="0"/>
                      </a:rPr>
                      <m:t>𝜶</m:t>
                    </m:r>
                    <m:d>
                      <m:dPr>
                        <m:ctrlPr>
                          <a:rPr lang="en-GB" sz="2800" b="1" i="1" dirty="0">
                            <a:solidFill>
                              <a:schemeClr val="tx1"/>
                            </a:solidFill>
                            <a:latin typeface="Cambria Math" panose="02040503050406030204" pitchFamily="18" charset="0"/>
                            <a:ea typeface="Cambria Math" panose="02040503050406030204" pitchFamily="18" charset="0"/>
                          </a:rPr>
                        </m:ctrlPr>
                      </m:dPr>
                      <m:e>
                        <m:r>
                          <a:rPr lang="en-GB" sz="2800" b="1" i="1" dirty="0">
                            <a:solidFill>
                              <a:schemeClr val="tx1"/>
                            </a:solidFill>
                            <a:latin typeface="Cambria Math" panose="02040503050406030204" pitchFamily="18" charset="0"/>
                            <a:ea typeface="Cambria Math" panose="02040503050406030204" pitchFamily="18" charset="0"/>
                          </a:rPr>
                          <m:t>𝒕</m:t>
                        </m:r>
                      </m:e>
                    </m:d>
                    <m:r>
                      <a:rPr lang="en-GB" sz="2800" b="1" i="1" dirty="0">
                        <a:solidFill>
                          <a:schemeClr val="tx1"/>
                        </a:solidFill>
                        <a:latin typeface="Cambria Math" panose="02040503050406030204" pitchFamily="18" charset="0"/>
                        <a:ea typeface="Cambria Math" panose="02040503050406030204" pitchFamily="18" charset="0"/>
                      </a:rPr>
                      <m:t>~</m:t>
                    </m:r>
                    <m:r>
                      <a:rPr lang="en-GB" sz="2800" b="1" i="1" dirty="0" smtClean="0">
                        <a:solidFill>
                          <a:schemeClr val="tx1"/>
                        </a:solidFill>
                        <a:latin typeface="Cambria Math" panose="02040503050406030204" pitchFamily="18" charset="0"/>
                        <a:ea typeface="Cambria Math" panose="02040503050406030204" pitchFamily="18" charset="0"/>
                      </a:rPr>
                      <m:t>𝟎</m:t>
                    </m:r>
                    <m:r>
                      <a:rPr lang="en-GB" sz="2800" b="1" i="1" dirty="0" smtClean="0">
                        <a:solidFill>
                          <a:schemeClr val="tx1"/>
                        </a:solidFill>
                        <a:latin typeface="Cambria Math" panose="02040503050406030204" pitchFamily="18" charset="0"/>
                        <a:ea typeface="Cambria Math" panose="02040503050406030204" pitchFamily="18" charset="0"/>
                      </a:rPr>
                      <m:t>.</m:t>
                    </m:r>
                    <m:r>
                      <a:rPr lang="en-GB" sz="2800" b="1" i="1" dirty="0" smtClean="0">
                        <a:solidFill>
                          <a:schemeClr val="tx1"/>
                        </a:solidFill>
                        <a:latin typeface="Cambria Math" panose="02040503050406030204" pitchFamily="18" charset="0"/>
                        <a:ea typeface="Cambria Math" panose="02040503050406030204" pitchFamily="18" charset="0"/>
                      </a:rPr>
                      <m:t>𝟓</m:t>
                    </m:r>
                    <m:r>
                      <a:rPr lang="en-GB" sz="2800" b="1" i="1" dirty="0">
                        <a:solidFill>
                          <a:schemeClr val="tx1"/>
                        </a:solidFill>
                        <a:latin typeface="Cambria Math" panose="02040503050406030204" pitchFamily="18" charset="0"/>
                        <a:ea typeface="Cambria Math" panose="02040503050406030204" pitchFamily="18" charset="0"/>
                      </a:rPr>
                      <m:t>+</m:t>
                    </m:r>
                    <m:r>
                      <a:rPr lang="en-GB" sz="2800" b="1" i="1" dirty="0">
                        <a:solidFill>
                          <a:schemeClr val="tx1"/>
                        </a:solidFill>
                        <a:latin typeface="Cambria Math" panose="02040503050406030204" pitchFamily="18" charset="0"/>
                        <a:ea typeface="Cambria Math" panose="02040503050406030204" pitchFamily="18" charset="0"/>
                      </a:rPr>
                      <m:t>𝒕</m:t>
                    </m:r>
                  </m:oMath>
                </a14:m>
                <a:r>
                  <a:rPr lang="en-GB" altLang="en-US" sz="2800" b="1" dirty="0">
                    <a:solidFill>
                      <a:schemeClr val="tx1"/>
                    </a:solidFill>
                  </a:rPr>
                  <a:t>              </a:t>
                </a:r>
                <a:r>
                  <a:rPr lang="en-GB" altLang="en-US" sz="2800" b="1" dirty="0" smtClean="0">
                    <a:solidFill>
                      <a:schemeClr val="tx1"/>
                    </a:solidFill>
                  </a:rPr>
                  <a:t>       </a:t>
                </a:r>
                <a:endParaRPr lang="en-GB" altLang="en-US" sz="2800" b="1" dirty="0">
                  <a:solidFill>
                    <a:schemeClr val="tx1"/>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475656" y="6165304"/>
                <a:ext cx="7488832" cy="523220"/>
              </a:xfrm>
              <a:prstGeom prst="rect">
                <a:avLst/>
              </a:prstGeom>
              <a:blipFill>
                <a:blip r:embed="rId17"/>
                <a:stretch>
                  <a:fillRect/>
                </a:stretch>
              </a:blipFill>
            </p:spPr>
            <p:txBody>
              <a:bodyPr/>
              <a:lstStyle/>
              <a:p>
                <a:r>
                  <a:rPr lang="en-GB">
                    <a:noFill/>
                  </a:rPr>
                  <a:t> </a:t>
                </a:r>
              </a:p>
            </p:txBody>
          </p:sp>
        </mc:Fallback>
      </mc:AlternateContent>
      <p:sp>
        <p:nvSpPr>
          <p:cNvPr id="34" name="Text Box 46"/>
          <p:cNvSpPr txBox="1">
            <a:spLocks noChangeArrowheads="1"/>
          </p:cNvSpPr>
          <p:nvPr/>
        </p:nvSpPr>
        <p:spPr bwMode="auto">
          <a:xfrm>
            <a:off x="7089221" y="5120357"/>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dirty="0">
                <a:solidFill>
                  <a:schemeClr val="tx1"/>
                </a:solidFill>
              </a:rPr>
              <a:t>q</a:t>
            </a:r>
            <a:endParaRPr lang="en-US" altLang="en-US" sz="2000" i="1" dirty="0">
              <a:solidFill>
                <a:schemeClr val="tx1"/>
              </a:solidFill>
            </a:endParaRPr>
          </a:p>
        </p:txBody>
      </p:sp>
      <mc:AlternateContent xmlns:mc="http://schemas.openxmlformats.org/markup-compatibility/2006" xmlns:a14="http://schemas.microsoft.com/office/drawing/2010/main">
        <mc:Choice Requires="a14">
          <p:sp>
            <p:nvSpPr>
              <p:cNvPr id="35" name="TextBox 34"/>
              <p:cNvSpPr txBox="1"/>
              <p:nvPr/>
            </p:nvSpPr>
            <p:spPr>
              <a:xfrm>
                <a:off x="7045094" y="5549170"/>
                <a:ext cx="40722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GB" sz="2000" i="1" smtClean="0">
                              <a:solidFill>
                                <a:schemeClr val="tx1"/>
                              </a:solidFill>
                              <a:latin typeface="Cambria Math" panose="02040503050406030204" pitchFamily="18" charset="0"/>
                            </a:rPr>
                          </m:ctrlPr>
                        </m:accPr>
                        <m:e>
                          <m:r>
                            <a:rPr lang="en-GB" sz="2000" b="0" i="1" smtClean="0">
                              <a:solidFill>
                                <a:schemeClr val="tx1"/>
                              </a:solidFill>
                              <a:latin typeface="Cambria Math" panose="02040503050406030204" pitchFamily="18" charset="0"/>
                            </a:rPr>
                            <m:t>𝑞</m:t>
                          </m:r>
                        </m:e>
                      </m:acc>
                    </m:oMath>
                  </m:oMathPara>
                </a14:m>
                <a:endParaRPr lang="en-GB" sz="2000" dirty="0">
                  <a:solidFill>
                    <a:schemeClr val="tx1"/>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045094" y="5549170"/>
                <a:ext cx="407226" cy="400110"/>
              </a:xfrm>
              <a:prstGeom prst="rect">
                <a:avLst/>
              </a:prstGeom>
              <a:blipFill>
                <a:blip r:embed="rId18"/>
                <a:stretch>
                  <a:fillRect r="-1515" b="-9091"/>
                </a:stretch>
              </a:blipFill>
            </p:spPr>
            <p:txBody>
              <a:bodyPr/>
              <a:lstStyle/>
              <a:p>
                <a:r>
                  <a:rPr lang="en-GB">
                    <a:noFill/>
                  </a:rPr>
                  <a:t> </a:t>
                </a:r>
              </a:p>
            </p:txBody>
          </p:sp>
        </mc:Fallback>
      </mc:AlternateContent>
    </p:spTree>
    <p:extLst>
      <p:ext uri="{BB962C8B-B14F-4D97-AF65-F5344CB8AC3E}">
        <p14:creationId xmlns:p14="http://schemas.microsoft.com/office/powerpoint/2010/main" val="26353808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25998" y="5589240"/>
            <a:ext cx="389618" cy="373338"/>
          </a:xfrm>
          <a:prstGeom prst="rect">
            <a:avLst/>
          </a:prstGeom>
        </p:spPr>
      </p:pic>
      <p:pic>
        <p:nvPicPr>
          <p:cNvPr id="8" name="Picture 7"/>
          <p:cNvPicPr>
            <a:picLocks noChangeAspect="1"/>
          </p:cNvPicPr>
          <p:nvPr/>
        </p:nvPicPr>
        <p:blipFill>
          <a:blip r:embed="rId2"/>
          <a:stretch>
            <a:fillRect/>
          </a:stretch>
        </p:blipFill>
        <p:spPr>
          <a:xfrm>
            <a:off x="653990" y="2708920"/>
            <a:ext cx="389618" cy="37333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80742" y="3212976"/>
                <a:ext cx="3144259" cy="2846677"/>
              </a:xfrm>
              <a:prstGeom prst="rect">
                <a:avLst/>
              </a:prstGeom>
            </p:spPr>
            <p:txBody>
              <a:bodyPr wrap="none">
                <a:spAutoFit/>
              </a:bodyPr>
              <a:lstStyle/>
              <a:p>
                <a:r>
                  <a:rPr lang="en-GB" altLang="en-US" sz="2800" b="1" dirty="0" smtClean="0">
                    <a:solidFill>
                      <a:srgbClr val="FF3300"/>
                    </a:solidFill>
                    <a:cs typeface="Times New Roman" panose="02020603050405020304" pitchFamily="18" charset="0"/>
                  </a:rPr>
                  <a:t>●</a:t>
                </a:r>
                <a:r>
                  <a:rPr lang="en-GB" altLang="en-US" sz="2400" dirty="0">
                    <a:solidFill>
                      <a:srgbClr val="FF3300"/>
                    </a:solidFill>
                    <a:cs typeface="Times New Roman" panose="02020603050405020304" pitchFamily="18" charset="0"/>
                  </a:rPr>
                  <a:t> </a:t>
                </a:r>
                <a:r>
                  <a:rPr lang="en-GB" sz="2800" dirty="0" smtClean="0">
                    <a:solidFill>
                      <a:schemeClr val="tx1"/>
                    </a:solidFill>
                    <a:ea typeface="Cambria Math" panose="02040503050406030204" pitchFamily="18" charset="0"/>
                  </a:rPr>
                  <a:t>H1 2012 </a:t>
                </a:r>
                <a:endParaRPr lang="en-GB" sz="2800" b="1" i="1" dirty="0">
                  <a:solidFill>
                    <a:schemeClr val="tx1"/>
                  </a:solidFill>
                  <a:latin typeface="Cambria Math" panose="02040503050406030204" pitchFamily="18" charset="0"/>
                  <a:ea typeface="Cambria Math" panose="02040503050406030204" pitchFamily="18" charset="0"/>
                </a:endParaRPr>
              </a:p>
              <a:p>
                <a:r>
                  <a:rPr lang="en-GB" sz="2800" dirty="0">
                    <a:solidFill>
                      <a:schemeClr val="tx1"/>
                    </a:solidFill>
                    <a:ea typeface="Cambria Math" panose="02040503050406030204" pitchFamily="18" charset="0"/>
                  </a:rPr>
                  <a:t> </a:t>
                </a:r>
                <a:r>
                  <a:rPr lang="en-GB" sz="2800" b="1" dirty="0">
                    <a:solidFill>
                      <a:srgbClr val="FF0000"/>
                    </a:solidFill>
                    <a:ea typeface="Cambria Math" panose="02040503050406030204" pitchFamily="18" charset="0"/>
                  </a:rPr>
                  <a:t>-</a:t>
                </a:r>
                <a14:m>
                  <m:oMath xmlns:m="http://schemas.openxmlformats.org/officeDocument/2006/math">
                    <m:r>
                      <a:rPr lang="en-GB" sz="2800" b="1" i="0" dirty="0" smtClean="0">
                        <a:solidFill>
                          <a:schemeClr val="tx1"/>
                        </a:solidFill>
                        <a:latin typeface="Cambria Math" panose="02040503050406030204" pitchFamily="18" charset="0"/>
                        <a:ea typeface="Cambria Math" panose="02040503050406030204" pitchFamily="18" charset="0"/>
                      </a:rPr>
                      <m:t> </m:t>
                    </m:r>
                    <m:sSup>
                      <m:sSupPr>
                        <m:ctrlPr>
                          <a:rPr lang="en-GB" sz="2800"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ctrlPr>
                      </m:sSupPr>
                      <m:e>
                        <m:r>
                          <a:rPr lang="en-GB" sz="2800"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𝑸</m:t>
                        </m:r>
                      </m:e>
                      <m:sup>
                        <m:r>
                          <a:rPr lang="en-GB" sz="2800" b="1"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𝟐</m:t>
                        </m:r>
                      </m:sup>
                    </m:sSup>
                    <m:r>
                      <a:rPr lang="en-GB" sz="2800" i="1" dirty="0">
                        <a:solidFill>
                          <a:schemeClr val="tx1"/>
                        </a:solidFill>
                        <a:latin typeface="Cambria Math" panose="02040503050406030204" pitchFamily="18" charset="0"/>
                        <a:ea typeface="Cambria Math" panose="02040503050406030204" pitchFamily="18" charset="0"/>
                      </a:rPr>
                      <m:t> </m:t>
                    </m:r>
                  </m:oMath>
                </a14:m>
                <a:r>
                  <a:rPr lang="en-GB" sz="2800" dirty="0" smtClean="0">
                    <a:solidFill>
                      <a:schemeClr val="tx1"/>
                    </a:solidFill>
                    <a:latin typeface="+mn-lt"/>
                    <a:ea typeface="Cambria Math" panose="02040503050406030204" pitchFamily="18" charset="0"/>
                    <a:cs typeface="Calibri" panose="020F0502020204030204" pitchFamily="34" charset="0"/>
                  </a:rPr>
                  <a:t>independent</a:t>
                </a:r>
                <a:endParaRPr lang="en-GB" sz="2800" dirty="0">
                  <a:solidFill>
                    <a:schemeClr val="tx1"/>
                  </a:solidFill>
                  <a:latin typeface="+mn-lt"/>
                  <a:ea typeface="Cambria Math" panose="02040503050406030204" pitchFamily="18" charset="0"/>
                  <a:cs typeface="Calibri" panose="020F0502020204030204" pitchFamily="34" charset="0"/>
                </a:endParaRPr>
              </a:p>
              <a:p>
                <a:r>
                  <a:rPr lang="en-GB" sz="2800" b="0" dirty="0" smtClean="0">
                    <a:solidFill>
                      <a:schemeClr val="tx1"/>
                    </a:solidFill>
                    <a:ea typeface="Cambria Math" panose="02040503050406030204" pitchFamily="18" charset="0"/>
                  </a:rPr>
                  <a:t> </a:t>
                </a:r>
                <a:r>
                  <a:rPr lang="en-GB" sz="2800" b="1" dirty="0" smtClean="0">
                    <a:solidFill>
                      <a:srgbClr val="FF0000"/>
                    </a:solidFill>
                    <a:ea typeface="Cambria Math" panose="02040503050406030204" pitchFamily="18" charset="0"/>
                  </a:rPr>
                  <a:t>-</a:t>
                </a:r>
                <a14:m>
                  <m:oMath xmlns:m="http://schemas.openxmlformats.org/officeDocument/2006/math">
                    <m:r>
                      <a:rPr lang="en-GB" sz="2800" b="0" i="1" dirty="0" smtClean="0">
                        <a:solidFill>
                          <a:schemeClr val="tx1"/>
                        </a:solidFill>
                        <a:latin typeface="Cambria Math" panose="02040503050406030204" pitchFamily="18" charset="0"/>
                        <a:ea typeface="Cambria Math" panose="02040503050406030204" pitchFamily="18" charset="0"/>
                      </a:rPr>
                      <m:t> </m:t>
                    </m:r>
                    <m:r>
                      <a:rPr lang="en-GB" sz="2800" b="0" i="1" dirty="0" smtClean="0">
                        <a:solidFill>
                          <a:schemeClr val="tx1"/>
                        </a:solidFill>
                        <a:latin typeface="Cambria Math" panose="02040503050406030204" pitchFamily="18" charset="0"/>
                        <a:ea typeface="Cambria Math" panose="02040503050406030204" pitchFamily="18" charset="0"/>
                      </a:rPr>
                      <m:t>𝛼</m:t>
                    </m:r>
                    <m:d>
                      <m:dPr>
                        <m:ctrlPr>
                          <a:rPr lang="en-GB" sz="2800" i="1" dirty="0">
                            <a:solidFill>
                              <a:schemeClr val="tx1"/>
                            </a:solidFill>
                            <a:latin typeface="Cambria Math" panose="02040503050406030204" pitchFamily="18" charset="0"/>
                            <a:ea typeface="Cambria Math" panose="02040503050406030204" pitchFamily="18" charset="0"/>
                          </a:rPr>
                        </m:ctrlPr>
                      </m:dPr>
                      <m:e>
                        <m:r>
                          <a:rPr lang="en-GB" sz="2800" b="0" i="1" dirty="0">
                            <a:solidFill>
                              <a:schemeClr val="tx1"/>
                            </a:solidFill>
                            <a:latin typeface="Cambria Math" panose="02040503050406030204" pitchFamily="18" charset="0"/>
                            <a:ea typeface="Cambria Math" panose="02040503050406030204" pitchFamily="18" charset="0"/>
                          </a:rPr>
                          <m:t>𝑡</m:t>
                        </m:r>
                        <m:r>
                          <a:rPr lang="en-GB" sz="2800" b="0" i="1" dirty="0">
                            <a:solidFill>
                              <a:schemeClr val="tx1"/>
                            </a:solidFill>
                            <a:latin typeface="Cambria Math" panose="02040503050406030204" pitchFamily="18" charset="0"/>
                            <a:ea typeface="Cambria Math" panose="02040503050406030204" pitchFamily="18" charset="0"/>
                          </a:rPr>
                          <m:t>=0</m:t>
                        </m:r>
                      </m:e>
                    </m:d>
                    <m:r>
                      <a:rPr lang="en-GB" sz="2800" b="0" i="0" dirty="0" smtClean="0">
                        <a:solidFill>
                          <a:schemeClr val="tx1"/>
                        </a:solidFill>
                        <a:latin typeface="Cambria Math" panose="02040503050406030204" pitchFamily="18" charset="0"/>
                        <a:ea typeface="Cambria Math" panose="02040503050406030204" pitchFamily="18" charset="0"/>
                      </a:rPr>
                      <m:t>=1.11</m:t>
                    </m:r>
                  </m:oMath>
                </a14:m>
                <a:endParaRPr lang="en-GB" sz="2800" b="0" i="0" dirty="0" smtClean="0">
                  <a:solidFill>
                    <a:schemeClr val="tx1"/>
                  </a:solidFill>
                  <a:latin typeface="Cambria Math" panose="02040503050406030204" pitchFamily="18" charset="0"/>
                  <a:ea typeface="Cambria Math" panose="02040503050406030204" pitchFamily="18" charset="0"/>
                </a:endParaRPr>
              </a:p>
              <a:p>
                <a14:m>
                  <m:oMath xmlns:m="http://schemas.openxmlformats.org/officeDocument/2006/math">
                    <m:r>
                      <a:rPr lang="en-GB" sz="2800" b="0" i="1" dirty="0" smtClean="0">
                        <a:solidFill>
                          <a:schemeClr val="tx1"/>
                        </a:solidFill>
                        <a:latin typeface="Cambria Math" panose="02040503050406030204" pitchFamily="18" charset="0"/>
                        <a:ea typeface="Cambria Math" panose="02040503050406030204" pitchFamily="18" charset="0"/>
                      </a:rPr>
                      <m:t>    ±0.002</m:t>
                    </m:r>
                  </m:oMath>
                </a14:m>
                <a:r>
                  <a:rPr lang="en-GB" sz="2800" b="0" i="1" dirty="0" smtClean="0">
                    <a:solidFill>
                      <a:schemeClr val="tx1"/>
                    </a:solidFill>
                    <a:latin typeface="Cambria Math" panose="02040503050406030204" pitchFamily="18" charset="0"/>
                    <a:ea typeface="Cambria Math" panose="02040503050406030204" pitchFamily="18" charset="0"/>
                  </a:rPr>
                  <a:t> </a:t>
                </a:r>
                <a:r>
                  <a:rPr lang="en-GB" sz="2800" b="0" dirty="0" smtClean="0">
                    <a:solidFill>
                      <a:schemeClr val="tx1"/>
                    </a:solidFill>
                    <a:latin typeface="Cambria Math" panose="02040503050406030204" pitchFamily="18" charset="0"/>
                    <a:ea typeface="Cambria Math" panose="02040503050406030204" pitchFamily="18" charset="0"/>
                  </a:rPr>
                  <a:t>(expt.)</a:t>
                </a:r>
              </a:p>
              <a:p>
                <a:pPr>
                  <a:spcAft>
                    <a:spcPts val="600"/>
                  </a:spcAft>
                </a:pPr>
                <a:r>
                  <a:rPr lang="en-GB" sz="2000" b="0" dirty="0" smtClean="0">
                    <a:solidFill>
                      <a:schemeClr val="tx1"/>
                    </a:solidFill>
                    <a:ea typeface="Cambria Math" panose="02040503050406030204" pitchFamily="18" charset="0"/>
                  </a:rPr>
                  <a:t>    </a:t>
                </a:r>
                <a14:m>
                  <m:oMath xmlns:m="http://schemas.openxmlformats.org/officeDocument/2006/math">
                    <m:m>
                      <m:mPr>
                        <m:mcs>
                          <m:mc>
                            <m:mcPr>
                              <m:count m:val="1"/>
                              <m:mcJc m:val="center"/>
                            </m:mcPr>
                          </m:mc>
                        </m:mcs>
                        <m:ctrlPr>
                          <a:rPr lang="en-GB" sz="2000" b="0" i="1" smtClean="0">
                            <a:solidFill>
                              <a:schemeClr val="tx1"/>
                            </a:solidFill>
                            <a:latin typeface="Cambria Math" panose="02040503050406030204" pitchFamily="18" charset="0"/>
                            <a:ea typeface="Cambria Math" panose="02040503050406030204" pitchFamily="18" charset="0"/>
                          </a:rPr>
                        </m:ctrlPr>
                      </m:mPr>
                      <m:mr>
                        <m:e>
                          <m:r>
                            <m:rPr>
                              <m:brk m:alnAt="7"/>
                            </m:rPr>
                            <a:rPr lang="en-GB" sz="2000" b="0" i="1" smtClean="0">
                              <a:solidFill>
                                <a:schemeClr val="tx1"/>
                              </a:solidFill>
                              <a:latin typeface="Cambria Math" panose="02040503050406030204" pitchFamily="18" charset="0"/>
                              <a:ea typeface="Cambria Math" panose="02040503050406030204" pitchFamily="18" charset="0"/>
                            </a:rPr>
                            <m:t>+</m:t>
                          </m:r>
                          <m:r>
                            <a:rPr lang="en-GB" sz="2000" b="0" i="1" smtClean="0">
                              <a:solidFill>
                                <a:schemeClr val="tx1"/>
                              </a:solidFill>
                              <a:latin typeface="Cambria Math" panose="02040503050406030204" pitchFamily="18" charset="0"/>
                              <a:ea typeface="Cambria Math" panose="02040503050406030204" pitchFamily="18" charset="0"/>
                            </a:rPr>
                            <m:t>0.029</m:t>
                          </m:r>
                        </m:e>
                      </m:mr>
                      <m:mr>
                        <m:e>
                          <m:r>
                            <a:rPr lang="en-GB" sz="2000" b="0" i="1" smtClean="0">
                              <a:solidFill>
                                <a:schemeClr val="tx1"/>
                              </a:solidFill>
                              <a:latin typeface="Cambria Math" panose="02040503050406030204" pitchFamily="18" charset="0"/>
                              <a:ea typeface="Cambria Math" panose="02040503050406030204" pitchFamily="18" charset="0"/>
                            </a:rPr>
                            <m:t>−0.015</m:t>
                          </m:r>
                        </m:e>
                      </m:mr>
                    </m:m>
                  </m:oMath>
                </a14:m>
                <a:r>
                  <a:rPr lang="en-GB" sz="2000" b="0" dirty="0" smtClean="0">
                    <a:solidFill>
                      <a:schemeClr val="tx1"/>
                    </a:solidFill>
                    <a:latin typeface="Cambria Math" panose="02040503050406030204" pitchFamily="18" charset="0"/>
                    <a:ea typeface="Cambria Math" panose="02040503050406030204" pitchFamily="18" charset="0"/>
                  </a:rPr>
                  <a:t> </a:t>
                </a:r>
                <a:r>
                  <a:rPr lang="en-GB" sz="2800" b="0" dirty="0" smtClean="0">
                    <a:solidFill>
                      <a:schemeClr val="tx1"/>
                    </a:solidFill>
                    <a:latin typeface="Cambria Math" panose="02040503050406030204" pitchFamily="18" charset="0"/>
                    <a:ea typeface="Cambria Math" panose="02040503050406030204" pitchFamily="18" charset="0"/>
                  </a:rPr>
                  <a:t>(theory) </a:t>
                </a:r>
                <a:endParaRPr lang="en-GB" sz="2000" b="1" i="1" dirty="0">
                  <a:solidFill>
                    <a:schemeClr val="tx1"/>
                  </a:solidFill>
                  <a:latin typeface="Cambria Math" panose="02040503050406030204" pitchFamily="18" charset="0"/>
                  <a:ea typeface="Cambria Math" panose="02040503050406030204" pitchFamily="18" charset="0"/>
                </a:endParaRPr>
              </a:p>
              <a:p>
                <a:r>
                  <a:rPr lang="en-GB" sz="2000" dirty="0">
                    <a:solidFill>
                      <a:schemeClr val="tx1"/>
                    </a:solidFill>
                    <a:ea typeface="Cambria Math" panose="02040503050406030204" pitchFamily="18" charset="0"/>
                  </a:rPr>
                  <a:t> </a:t>
                </a:r>
                <a:r>
                  <a:rPr lang="en-GB" sz="2800" b="1" dirty="0">
                    <a:solidFill>
                      <a:srgbClr val="FF0000"/>
                    </a:solidFill>
                    <a:latin typeface="+mn-lt"/>
                    <a:ea typeface="Cambria Math" panose="02040503050406030204" pitchFamily="18" charset="0"/>
                  </a:rPr>
                  <a:t>-</a:t>
                </a:r>
                <a14:m>
                  <m:oMath xmlns:m="http://schemas.openxmlformats.org/officeDocument/2006/math">
                    <m:r>
                      <a:rPr lang="en-GB" sz="2800" b="1" i="0" dirty="0" smtClean="0">
                        <a:solidFill>
                          <a:schemeClr val="tx1"/>
                        </a:solidFill>
                        <a:latin typeface="Cambria Math" panose="02040503050406030204" pitchFamily="18" charset="0"/>
                        <a:ea typeface="Cambria Math" panose="02040503050406030204" pitchFamily="18" charset="0"/>
                      </a:rPr>
                      <m:t>  </m:t>
                    </m:r>
                    <m:r>
                      <a:rPr lang="en-GB" sz="2800" b="1" i="1" dirty="0" smtClean="0">
                        <a:solidFill>
                          <a:schemeClr val="tx1"/>
                        </a:solidFill>
                        <a:latin typeface="Cambria Math" panose="02040503050406030204" pitchFamily="18" charset="0"/>
                        <a:ea typeface="Cambria Math" panose="02040503050406030204" pitchFamily="18" charset="0"/>
                      </a:rPr>
                      <m:t>   </m:t>
                    </m:r>
                    <m:r>
                      <a:rPr lang="en-GB" sz="2800" b="1" i="1" dirty="0" smtClean="0">
                        <a:solidFill>
                          <a:schemeClr val="tx1"/>
                        </a:solidFill>
                        <a:latin typeface="Cambria Math" panose="02040503050406030204" pitchFamily="18" charset="0"/>
                        <a:ea typeface="Cambria Math" panose="02040503050406030204" pitchFamily="18" charset="0"/>
                      </a:rPr>
                      <m:t>𝒑</m:t>
                    </m:r>
                  </m:oMath>
                </a14:m>
                <a:r>
                  <a:rPr lang="en-GB" sz="2800" dirty="0" smtClean="0">
                    <a:solidFill>
                      <a:schemeClr val="tx1"/>
                    </a:solidFill>
                    <a:latin typeface="+mn-lt"/>
                    <a:ea typeface="Cambria Math" panose="02040503050406030204" pitchFamily="18" charset="0"/>
                  </a:rPr>
                  <a:t> factoris</a:t>
                </a:r>
                <a:r>
                  <a:rPr lang="en-GB" sz="2800" b="1" u="sng" baseline="30000" dirty="0" smtClean="0">
                    <a:solidFill>
                      <a:schemeClr val="tx1"/>
                    </a:solidFill>
                    <a:latin typeface="+mn-lt"/>
                    <a:ea typeface="Cambria Math" panose="02040503050406030204" pitchFamily="18" charset="0"/>
                  </a:rPr>
                  <a:t>n</a:t>
                </a:r>
                <a:endParaRPr lang="en-GB" sz="2800" b="1" u="sng" baseline="30000" dirty="0">
                  <a:solidFill>
                    <a:schemeClr val="tx1"/>
                  </a:solidFill>
                  <a:latin typeface="+mn-lt"/>
                  <a:ea typeface="Cambria Math" panose="020405030504060302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80742" y="3212976"/>
                <a:ext cx="3144259" cy="2846677"/>
              </a:xfrm>
              <a:prstGeom prst="rect">
                <a:avLst/>
              </a:prstGeom>
              <a:blipFill>
                <a:blip r:embed="rId3"/>
                <a:stretch>
                  <a:fillRect l="-3876" t="-2141" r="-2132" b="-5139"/>
                </a:stretch>
              </a:blipFill>
            </p:spPr>
            <p:txBody>
              <a:bodyPr/>
              <a:lstStyle/>
              <a:p>
                <a:r>
                  <a:rPr lang="en-GB">
                    <a:noFill/>
                  </a:rPr>
                  <a:t> </a:t>
                </a:r>
              </a:p>
            </p:txBody>
          </p:sp>
        </mc:Fallback>
      </mc:AlternateContent>
      <p:pic>
        <p:nvPicPr>
          <p:cNvPr id="4" name="Picture 3"/>
          <p:cNvPicPr>
            <a:picLocks noChangeAspect="1"/>
          </p:cNvPicPr>
          <p:nvPr/>
        </p:nvPicPr>
        <p:blipFill>
          <a:blip r:embed="rId4"/>
          <a:stretch>
            <a:fillRect/>
          </a:stretch>
        </p:blipFill>
        <p:spPr>
          <a:xfrm>
            <a:off x="3641728" y="926504"/>
            <a:ext cx="5394767" cy="5332563"/>
          </a:xfrm>
          <a:prstGeom prst="rect">
            <a:avLst/>
          </a:prstGeom>
        </p:spPr>
      </p:pic>
      <p:sp>
        <p:nvSpPr>
          <p:cNvPr id="6" name="TextBox 5"/>
          <p:cNvSpPr txBox="1"/>
          <p:nvPr/>
        </p:nvSpPr>
        <p:spPr>
          <a:xfrm>
            <a:off x="7731585" y="1556792"/>
            <a:ext cx="1160895" cy="400110"/>
          </a:xfrm>
          <a:prstGeom prst="rect">
            <a:avLst/>
          </a:prstGeom>
          <a:solidFill>
            <a:schemeClr val="bg1"/>
          </a:solidFill>
        </p:spPr>
        <p:txBody>
          <a:bodyPr wrap="none" rtlCol="0">
            <a:spAutoFit/>
          </a:bodyPr>
          <a:lstStyle/>
          <a:p>
            <a:r>
              <a:rPr lang="en-GB" sz="2000" dirty="0" smtClean="0">
                <a:solidFill>
                  <a:schemeClr val="tx1"/>
                </a:solidFill>
              </a:rPr>
              <a:t>H1 1995</a:t>
            </a:r>
            <a:endParaRPr lang="en-GB" sz="2000" dirty="0">
              <a:solidFill>
                <a:schemeClr val="tx1"/>
              </a:solidFill>
            </a:endParaRPr>
          </a:p>
        </p:txBody>
      </p:sp>
      <p:sp>
        <p:nvSpPr>
          <p:cNvPr id="9" name="Rectangle 40"/>
          <p:cNvSpPr txBox="1">
            <a:spLocks noChangeArrowheads="1"/>
          </p:cNvSpPr>
          <p:nvPr/>
        </p:nvSpPr>
        <p:spPr bwMode="auto">
          <a:xfrm>
            <a:off x="2699792" y="72554"/>
            <a:ext cx="3744416" cy="692150"/>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33CC"/>
                </a:solidFill>
                <a:latin typeface="+mj-lt"/>
                <a:ea typeface="+mj-ea"/>
                <a:cs typeface="+mj-cs"/>
              </a:defRPr>
            </a:lvl1pPr>
            <a:lvl2pPr algn="ctr" rtl="0" eaLnBrk="0" fontAlgn="base" hangingPunct="0">
              <a:spcBef>
                <a:spcPct val="0"/>
              </a:spcBef>
              <a:spcAft>
                <a:spcPct val="0"/>
              </a:spcAft>
              <a:defRPr sz="3200">
                <a:solidFill>
                  <a:srgbClr val="0033CC"/>
                </a:solidFill>
                <a:latin typeface="Comic Sans MS" pitchFamily="66" charset="0"/>
              </a:defRPr>
            </a:lvl2pPr>
            <a:lvl3pPr algn="ctr" rtl="0" eaLnBrk="0" fontAlgn="base" hangingPunct="0">
              <a:spcBef>
                <a:spcPct val="0"/>
              </a:spcBef>
              <a:spcAft>
                <a:spcPct val="0"/>
              </a:spcAft>
              <a:defRPr sz="3200">
                <a:solidFill>
                  <a:srgbClr val="0033CC"/>
                </a:solidFill>
                <a:latin typeface="Comic Sans MS" pitchFamily="66" charset="0"/>
              </a:defRPr>
            </a:lvl3pPr>
            <a:lvl4pPr algn="ctr" rtl="0" eaLnBrk="0" fontAlgn="base" hangingPunct="0">
              <a:spcBef>
                <a:spcPct val="0"/>
              </a:spcBef>
              <a:spcAft>
                <a:spcPct val="0"/>
              </a:spcAft>
              <a:defRPr sz="3200">
                <a:solidFill>
                  <a:srgbClr val="0033CC"/>
                </a:solidFill>
                <a:latin typeface="Comic Sans MS" pitchFamily="66" charset="0"/>
              </a:defRPr>
            </a:lvl4pPr>
            <a:lvl5pPr algn="ctr" rtl="0" eaLnBrk="0" fontAlgn="base" hangingPunct="0">
              <a:spcBef>
                <a:spcPct val="0"/>
              </a:spcBef>
              <a:spcAft>
                <a:spcPct val="0"/>
              </a:spcAft>
              <a:defRPr sz="3200">
                <a:solidFill>
                  <a:srgbClr val="0033CC"/>
                </a:solidFill>
                <a:latin typeface="Comic Sans MS" pitchFamily="66" charset="0"/>
              </a:defRPr>
            </a:lvl5pPr>
            <a:lvl6pPr marL="457200" algn="ctr" rtl="0" eaLnBrk="0" fontAlgn="base" hangingPunct="0">
              <a:spcBef>
                <a:spcPct val="0"/>
              </a:spcBef>
              <a:spcAft>
                <a:spcPct val="0"/>
              </a:spcAft>
              <a:defRPr sz="3200">
                <a:solidFill>
                  <a:srgbClr val="0033CC"/>
                </a:solidFill>
                <a:latin typeface="Comic Sans MS" pitchFamily="66" charset="0"/>
              </a:defRPr>
            </a:lvl6pPr>
            <a:lvl7pPr marL="914400" algn="ctr" rtl="0" eaLnBrk="0" fontAlgn="base" hangingPunct="0">
              <a:spcBef>
                <a:spcPct val="0"/>
              </a:spcBef>
              <a:spcAft>
                <a:spcPct val="0"/>
              </a:spcAft>
              <a:defRPr sz="3200">
                <a:solidFill>
                  <a:srgbClr val="0033CC"/>
                </a:solidFill>
                <a:latin typeface="Comic Sans MS" pitchFamily="66" charset="0"/>
              </a:defRPr>
            </a:lvl7pPr>
            <a:lvl8pPr marL="1371600" algn="ctr" rtl="0" eaLnBrk="0" fontAlgn="base" hangingPunct="0">
              <a:spcBef>
                <a:spcPct val="0"/>
              </a:spcBef>
              <a:spcAft>
                <a:spcPct val="0"/>
              </a:spcAft>
              <a:defRPr sz="3200">
                <a:solidFill>
                  <a:srgbClr val="0033CC"/>
                </a:solidFill>
                <a:latin typeface="Comic Sans MS" pitchFamily="66" charset="0"/>
              </a:defRPr>
            </a:lvl8pPr>
            <a:lvl9pPr marL="1828800" algn="ctr" rtl="0" eaLnBrk="0" fontAlgn="base" hangingPunct="0">
              <a:spcBef>
                <a:spcPct val="0"/>
              </a:spcBef>
              <a:spcAft>
                <a:spcPct val="0"/>
              </a:spcAft>
              <a:defRPr sz="3200">
                <a:solidFill>
                  <a:srgbClr val="0033CC"/>
                </a:solidFill>
                <a:latin typeface="Comic Sans MS" pitchFamily="66" charset="0"/>
              </a:defRPr>
            </a:lvl9pPr>
          </a:lstStyle>
          <a:p>
            <a:pPr eaLnBrk="1" hangingPunct="1">
              <a:defRPr/>
            </a:pPr>
            <a:r>
              <a:rPr lang="en-GB" kern="0" dirty="0" smtClean="0">
                <a:latin typeface="Comic Sans MS" pitchFamily="66" charset="0"/>
              </a:rPr>
              <a:t>Hadron </a:t>
            </a:r>
            <a:r>
              <a:rPr lang="en-US" kern="0" dirty="0" smtClean="0">
                <a:solidFill>
                  <a:schemeClr val="accent2"/>
                </a:solidFill>
              </a:rPr>
              <a:t>Inertia</a:t>
            </a:r>
          </a:p>
        </p:txBody>
      </p:sp>
      <mc:AlternateContent xmlns:mc="http://schemas.openxmlformats.org/markup-compatibility/2006" xmlns:a14="http://schemas.microsoft.com/office/drawing/2010/main">
        <mc:Choice Requires="a14">
          <p:sp>
            <p:nvSpPr>
              <p:cNvPr id="10" name="Rectangle 9"/>
              <p:cNvSpPr/>
              <p:nvPr/>
            </p:nvSpPr>
            <p:spPr>
              <a:xfrm>
                <a:off x="251520" y="836712"/>
                <a:ext cx="3131755" cy="2754600"/>
              </a:xfrm>
              <a:prstGeom prst="rect">
                <a:avLst/>
              </a:prstGeom>
            </p:spPr>
            <p:txBody>
              <a:bodyPr wrap="none">
                <a:spAutoFit/>
              </a:bodyPr>
              <a:lstStyle/>
              <a:p>
                <a:r>
                  <a:rPr lang="en-GB" altLang="en-US" sz="2800" b="1" dirty="0" smtClean="0">
                    <a:solidFill>
                      <a:srgbClr val="FF3300"/>
                    </a:solidFill>
                    <a:cs typeface="Times New Roman" panose="02020603050405020304" pitchFamily="18" charset="0"/>
                  </a:rPr>
                  <a:t>●</a:t>
                </a:r>
                <a:r>
                  <a:rPr lang="en-GB" altLang="en-US" sz="2400" dirty="0">
                    <a:solidFill>
                      <a:srgbClr val="FF3300"/>
                    </a:solidFill>
                    <a:cs typeface="Times New Roman" panose="02020603050405020304" pitchFamily="18" charset="0"/>
                  </a:rPr>
                  <a:t> </a:t>
                </a:r>
                <a:r>
                  <a:rPr lang="en-GB" sz="2800" dirty="0" smtClean="0">
                    <a:solidFill>
                      <a:schemeClr val="tx1"/>
                    </a:solidFill>
                    <a:ea typeface="Cambria Math" panose="02040503050406030204" pitchFamily="18" charset="0"/>
                  </a:rPr>
                  <a:t>H1 1995 </a:t>
                </a:r>
                <a:endParaRPr lang="en-GB" sz="2800" b="1" i="1" dirty="0">
                  <a:solidFill>
                    <a:schemeClr val="tx1"/>
                  </a:solidFill>
                  <a:latin typeface="Cambria Math" panose="02040503050406030204" pitchFamily="18" charset="0"/>
                  <a:ea typeface="Cambria Math" panose="02040503050406030204" pitchFamily="18" charset="0"/>
                </a:endParaRPr>
              </a:p>
              <a:p>
                <a:r>
                  <a:rPr lang="en-GB" sz="2800" b="1" dirty="0">
                    <a:solidFill>
                      <a:srgbClr val="FF0000"/>
                    </a:solidFill>
                    <a:cs typeface="Times New Roman" panose="02020603050405020304" pitchFamily="18" charset="0"/>
                  </a:rPr>
                  <a:t> </a:t>
                </a:r>
                <a:r>
                  <a:rPr lang="en-GB" sz="2800" b="1" dirty="0" smtClean="0">
                    <a:solidFill>
                      <a:srgbClr val="FF0000"/>
                    </a:solidFill>
                    <a:cs typeface="Times New Roman" panose="02020603050405020304" pitchFamily="18" charset="0"/>
                  </a:rPr>
                  <a:t>-</a:t>
                </a:r>
                <a:r>
                  <a:rPr lang="en-GB" sz="2800" b="1" dirty="0" smtClean="0">
                    <a:solidFill>
                      <a:srgbClr val="FF3300"/>
                    </a:solidFill>
                    <a:cs typeface="Times New Roman" panose="02020603050405020304" pitchFamily="18" charset="0"/>
                  </a:rPr>
                  <a:t> </a:t>
                </a:r>
                <a14:m>
                  <m:oMath xmlns:m="http://schemas.openxmlformats.org/officeDocument/2006/math">
                    <m:r>
                      <a:rPr lang="en-GB" sz="2800" b="0" i="1" dirty="0" smtClean="0">
                        <a:solidFill>
                          <a:schemeClr val="tx1"/>
                        </a:solidFill>
                        <a:latin typeface="Cambria Math" panose="02040503050406030204" pitchFamily="18" charset="0"/>
                        <a:ea typeface="Cambria Math" panose="02040503050406030204" pitchFamily="18" charset="0"/>
                      </a:rPr>
                      <m:t>𝛼</m:t>
                    </m:r>
                    <m:d>
                      <m:dPr>
                        <m:ctrlPr>
                          <a:rPr lang="en-GB" sz="2800" i="1" dirty="0">
                            <a:solidFill>
                              <a:schemeClr val="tx1"/>
                            </a:solidFill>
                            <a:latin typeface="Cambria Math" panose="02040503050406030204" pitchFamily="18" charset="0"/>
                            <a:ea typeface="Cambria Math" panose="02040503050406030204" pitchFamily="18" charset="0"/>
                          </a:rPr>
                        </m:ctrlPr>
                      </m:dPr>
                      <m:e>
                        <m:r>
                          <a:rPr lang="en-GB" sz="2800" b="0" i="1" dirty="0">
                            <a:solidFill>
                              <a:schemeClr val="tx1"/>
                            </a:solidFill>
                            <a:latin typeface="Cambria Math" panose="02040503050406030204" pitchFamily="18" charset="0"/>
                            <a:ea typeface="Cambria Math" panose="02040503050406030204" pitchFamily="18" charset="0"/>
                          </a:rPr>
                          <m:t>𝑡</m:t>
                        </m:r>
                        <m:r>
                          <a:rPr lang="en-GB" sz="2800" b="0" i="1" dirty="0">
                            <a:solidFill>
                              <a:schemeClr val="tx1"/>
                            </a:solidFill>
                            <a:latin typeface="Cambria Math" panose="02040503050406030204" pitchFamily="18" charset="0"/>
                            <a:ea typeface="Cambria Math" panose="02040503050406030204" pitchFamily="18" charset="0"/>
                          </a:rPr>
                          <m:t>=0</m:t>
                        </m:r>
                      </m:e>
                    </m:d>
                    <m:r>
                      <a:rPr lang="en-GB" sz="2800" b="0" i="0" dirty="0" smtClean="0">
                        <a:solidFill>
                          <a:schemeClr val="tx1"/>
                        </a:solidFill>
                        <a:latin typeface="Cambria Math" panose="02040503050406030204" pitchFamily="18" charset="0"/>
                        <a:ea typeface="Cambria Math" panose="02040503050406030204" pitchFamily="18" charset="0"/>
                      </a:rPr>
                      <m:t>=1.1</m:t>
                    </m:r>
                  </m:oMath>
                </a14:m>
                <a:endParaRPr lang="en-GB" sz="2800" b="0" i="0" dirty="0" smtClean="0">
                  <a:solidFill>
                    <a:schemeClr val="tx1"/>
                  </a:solidFill>
                  <a:latin typeface="Cambria Math" panose="02040503050406030204" pitchFamily="18" charset="0"/>
                  <a:ea typeface="Cambria Math" panose="02040503050406030204" pitchFamily="18" charset="0"/>
                </a:endParaRPr>
              </a:p>
              <a:p>
                <a14:m>
                  <m:oMath xmlns:m="http://schemas.openxmlformats.org/officeDocument/2006/math">
                    <m:r>
                      <a:rPr lang="en-GB" sz="2800" b="0" i="1" dirty="0" smtClean="0">
                        <a:solidFill>
                          <a:schemeClr val="tx1"/>
                        </a:solidFill>
                        <a:latin typeface="Cambria Math" panose="02040503050406030204" pitchFamily="18" charset="0"/>
                        <a:ea typeface="Cambria Math" panose="02040503050406030204" pitchFamily="18" charset="0"/>
                      </a:rPr>
                      <m:t>      ±0.03</m:t>
                    </m:r>
                  </m:oMath>
                </a14:m>
                <a:r>
                  <a:rPr lang="en-GB" sz="2800" b="0" i="1" dirty="0" smtClean="0">
                    <a:solidFill>
                      <a:schemeClr val="tx1"/>
                    </a:solidFill>
                    <a:latin typeface="Cambria Math" panose="02040503050406030204" pitchFamily="18" charset="0"/>
                    <a:ea typeface="Cambria Math" panose="02040503050406030204" pitchFamily="18" charset="0"/>
                  </a:rPr>
                  <a:t> </a:t>
                </a:r>
                <a:r>
                  <a:rPr lang="en-GB" sz="2800" b="0" dirty="0" smtClean="0">
                    <a:solidFill>
                      <a:schemeClr val="tx1"/>
                    </a:solidFill>
                    <a:latin typeface="Cambria Math" panose="02040503050406030204" pitchFamily="18" charset="0"/>
                    <a:ea typeface="Cambria Math" panose="02040503050406030204" pitchFamily="18" charset="0"/>
                  </a:rPr>
                  <a:t>(stat.)</a:t>
                </a:r>
              </a:p>
              <a:p>
                <a:pPr>
                  <a:spcAft>
                    <a:spcPts val="600"/>
                  </a:spcAft>
                </a:pPr>
                <a14:m>
                  <m:oMathPara xmlns:m="http://schemas.openxmlformats.org/officeDocument/2006/math">
                    <m:oMathParaPr>
                      <m:jc m:val="centerGroup"/>
                    </m:oMathParaPr>
                    <m:oMath xmlns:m="http://schemas.openxmlformats.org/officeDocument/2006/math">
                      <m:r>
                        <a:rPr lang="en-GB" sz="2800" b="0" i="1" dirty="0" smtClean="0">
                          <a:solidFill>
                            <a:schemeClr val="tx1"/>
                          </a:solidFill>
                          <a:latin typeface="Cambria Math" panose="02040503050406030204" pitchFamily="18" charset="0"/>
                          <a:ea typeface="Cambria Math" panose="02040503050406030204" pitchFamily="18" charset="0"/>
                        </a:rPr>
                        <m:t>      ±0.04 </m:t>
                      </m:r>
                      <m:r>
                        <a:rPr lang="en-GB" sz="2800" b="0" i="0" dirty="0" smtClean="0">
                          <a:solidFill>
                            <a:schemeClr val="tx1"/>
                          </a:solidFill>
                          <a:latin typeface="Cambria Math" panose="02040503050406030204" pitchFamily="18" charset="0"/>
                          <a:ea typeface="Cambria Math" panose="02040503050406030204" pitchFamily="18" charset="0"/>
                        </a:rPr>
                        <m:t>(</m:t>
                      </m:r>
                      <m:r>
                        <m:rPr>
                          <m:sty m:val="p"/>
                        </m:rPr>
                        <a:rPr lang="en-GB" sz="2800" b="0" i="0" dirty="0" smtClean="0">
                          <a:solidFill>
                            <a:schemeClr val="tx1"/>
                          </a:solidFill>
                          <a:latin typeface="Cambria Math" panose="02040503050406030204" pitchFamily="18" charset="0"/>
                          <a:ea typeface="Cambria Math" panose="02040503050406030204" pitchFamily="18" charset="0"/>
                        </a:rPr>
                        <m:t>theory</m:t>
                      </m:r>
                      <m:r>
                        <a:rPr lang="en-GB" sz="2800" b="0" i="0" dirty="0" smtClean="0">
                          <a:solidFill>
                            <a:schemeClr val="tx1"/>
                          </a:solidFill>
                          <a:latin typeface="Cambria Math" panose="02040503050406030204" pitchFamily="18" charset="0"/>
                          <a:ea typeface="Cambria Math" panose="02040503050406030204" pitchFamily="18" charset="0"/>
                        </a:rPr>
                        <m:t>)</m:t>
                      </m:r>
                    </m:oMath>
                  </m:oMathPara>
                </a14:m>
                <a:endParaRPr lang="en-GB" sz="2000" b="1" i="1" dirty="0">
                  <a:solidFill>
                    <a:schemeClr val="tx1"/>
                  </a:solidFill>
                  <a:latin typeface="Cambria Math" panose="02040503050406030204" pitchFamily="18" charset="0"/>
                  <a:ea typeface="Cambria Math" panose="02040503050406030204" pitchFamily="18" charset="0"/>
                </a:endParaRPr>
              </a:p>
              <a:p>
                <a:r>
                  <a:rPr lang="en-GB" sz="2000" dirty="0">
                    <a:solidFill>
                      <a:schemeClr val="tx1"/>
                    </a:solidFill>
                    <a:ea typeface="Cambria Math" panose="02040503050406030204" pitchFamily="18" charset="0"/>
                  </a:rPr>
                  <a:t> </a:t>
                </a:r>
                <a:r>
                  <a:rPr lang="en-GB" sz="2800" b="1" dirty="0">
                    <a:solidFill>
                      <a:srgbClr val="FF0000"/>
                    </a:solidFill>
                    <a:ea typeface="Cambria Math" panose="02040503050406030204" pitchFamily="18" charset="0"/>
                  </a:rPr>
                  <a:t>-</a:t>
                </a:r>
                <a14:m>
                  <m:oMath xmlns:m="http://schemas.openxmlformats.org/officeDocument/2006/math">
                    <m:r>
                      <a:rPr lang="en-GB" sz="2800" b="1" dirty="0">
                        <a:solidFill>
                          <a:schemeClr val="tx1"/>
                        </a:solidFill>
                        <a:latin typeface="Cambria Math" panose="02040503050406030204" pitchFamily="18" charset="0"/>
                        <a:ea typeface="Cambria Math" panose="02040503050406030204" pitchFamily="18" charset="0"/>
                      </a:rPr>
                      <m:t>  </m:t>
                    </m:r>
                    <m:r>
                      <a:rPr lang="en-GB" sz="2800" b="1" i="1" dirty="0">
                        <a:solidFill>
                          <a:schemeClr val="tx1"/>
                        </a:solidFill>
                        <a:latin typeface="Cambria Math" panose="02040503050406030204" pitchFamily="18" charset="0"/>
                        <a:ea typeface="Cambria Math" panose="02040503050406030204" pitchFamily="18" charset="0"/>
                      </a:rPr>
                      <m:t>   </m:t>
                    </m:r>
                    <m:r>
                      <a:rPr lang="en-GB" sz="2800" b="1" i="1" dirty="0">
                        <a:solidFill>
                          <a:schemeClr val="tx1"/>
                        </a:solidFill>
                        <a:latin typeface="Cambria Math" panose="02040503050406030204" pitchFamily="18" charset="0"/>
                        <a:ea typeface="Cambria Math" panose="02040503050406030204" pitchFamily="18" charset="0"/>
                      </a:rPr>
                      <m:t>𝒑</m:t>
                    </m:r>
                  </m:oMath>
                </a14:m>
                <a:r>
                  <a:rPr lang="en-GB" sz="2800" dirty="0">
                    <a:solidFill>
                      <a:schemeClr val="tx1"/>
                    </a:solidFill>
                    <a:ea typeface="Cambria Math" panose="02040503050406030204" pitchFamily="18" charset="0"/>
                  </a:rPr>
                  <a:t> factoris</a:t>
                </a:r>
                <a:r>
                  <a:rPr lang="en-GB" sz="2800" b="1" u="sng" baseline="30000" dirty="0">
                    <a:solidFill>
                      <a:schemeClr val="tx1"/>
                    </a:solidFill>
                    <a:ea typeface="Cambria Math" panose="02040503050406030204" pitchFamily="18" charset="0"/>
                  </a:rPr>
                  <a:t>n</a:t>
                </a:r>
              </a:p>
              <a:p>
                <a:endParaRPr lang="en-GB" sz="2800" dirty="0"/>
              </a:p>
            </p:txBody>
          </p:sp>
        </mc:Choice>
        <mc:Fallback xmlns="">
          <p:sp>
            <p:nvSpPr>
              <p:cNvPr id="10" name="Rectangle 9"/>
              <p:cNvSpPr>
                <a:spLocks noRot="1" noChangeAspect="1" noMove="1" noResize="1" noEditPoints="1" noAdjustHandles="1" noChangeArrowheads="1" noChangeShapeType="1" noTextEdit="1"/>
              </p:cNvSpPr>
              <p:nvPr/>
            </p:nvSpPr>
            <p:spPr>
              <a:xfrm>
                <a:off x="251520" y="836712"/>
                <a:ext cx="3131755" cy="2754600"/>
              </a:xfrm>
              <a:prstGeom prst="rect">
                <a:avLst/>
              </a:prstGeom>
              <a:blipFill>
                <a:blip r:embed="rId5"/>
                <a:stretch>
                  <a:fillRect l="-3891" t="-221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6339" y="6221453"/>
                <a:ext cx="7630037" cy="523220"/>
              </a:xfrm>
              <a:prstGeom prst="rect">
                <a:avLst/>
              </a:prstGeom>
            </p:spPr>
            <p:txBody>
              <a:bodyPr wrap="none">
                <a:spAutoFit/>
              </a:bodyPr>
              <a:lstStyle/>
              <a:p>
                <a:r>
                  <a:rPr lang="en-GB" altLang="en-US" sz="2800" b="1" dirty="0" smtClean="0">
                    <a:solidFill>
                      <a:srgbClr val="FF3300"/>
                    </a:solidFill>
                    <a:cs typeface="Times New Roman" panose="02020603050405020304" pitchFamily="18" charset="0"/>
                  </a:rPr>
                  <a:t>●</a:t>
                </a:r>
                <a:r>
                  <a:rPr lang="en-GB" altLang="en-US" sz="2400" dirty="0">
                    <a:solidFill>
                      <a:srgbClr val="FF3300"/>
                    </a:solidFill>
                    <a:cs typeface="Times New Roman" panose="02020603050405020304" pitchFamily="18" charset="0"/>
                  </a:rPr>
                  <a:t> </a:t>
                </a:r>
                <a:r>
                  <a:rPr lang="en-GB" sz="2800" dirty="0" smtClean="0">
                    <a:solidFill>
                      <a:schemeClr val="tx1"/>
                    </a:solidFill>
                    <a:ea typeface="Cambria Math" panose="02040503050406030204" pitchFamily="18" charset="0"/>
                  </a:rPr>
                  <a:t>hadronic diffraction </a:t>
                </a:r>
                <a14:m>
                  <m:oMath xmlns:m="http://schemas.openxmlformats.org/officeDocument/2006/math">
                    <m:r>
                      <a:rPr lang="en-GB" sz="2800" b="0" i="1" dirty="0" smtClean="0">
                        <a:solidFill>
                          <a:schemeClr val="tx1"/>
                        </a:solidFill>
                        <a:latin typeface="Cambria Math" panose="02040503050406030204" pitchFamily="18" charset="0"/>
                        <a:ea typeface="Cambria Math" panose="02040503050406030204" pitchFamily="18" charset="0"/>
                      </a:rPr>
                      <m:t>1.07≤</m:t>
                    </m:r>
                    <m:r>
                      <a:rPr lang="en-GB" sz="2800" b="0" i="1" dirty="0" smtClean="0">
                        <a:solidFill>
                          <a:schemeClr val="tx1"/>
                        </a:solidFill>
                        <a:latin typeface="Cambria Math" panose="02040503050406030204" pitchFamily="18" charset="0"/>
                        <a:ea typeface="Cambria Math" panose="02040503050406030204" pitchFamily="18" charset="0"/>
                      </a:rPr>
                      <m:t>𝛼</m:t>
                    </m:r>
                    <m:d>
                      <m:dPr>
                        <m:ctrlPr>
                          <a:rPr lang="en-GB" sz="2800" b="0" i="1" dirty="0" smtClean="0">
                            <a:solidFill>
                              <a:schemeClr val="tx1"/>
                            </a:solidFill>
                            <a:latin typeface="Cambria Math" panose="02040503050406030204" pitchFamily="18" charset="0"/>
                            <a:ea typeface="Cambria Math" panose="02040503050406030204" pitchFamily="18" charset="0"/>
                          </a:rPr>
                        </m:ctrlPr>
                      </m:dPr>
                      <m:e>
                        <m:r>
                          <a:rPr lang="en-GB" sz="2800" i="1" dirty="0">
                            <a:solidFill>
                              <a:schemeClr val="tx1"/>
                            </a:solidFill>
                            <a:latin typeface="Cambria Math" panose="02040503050406030204" pitchFamily="18" charset="0"/>
                            <a:ea typeface="Cambria Math" panose="02040503050406030204" pitchFamily="18" charset="0"/>
                          </a:rPr>
                          <m:t>𝑡</m:t>
                        </m:r>
                        <m:r>
                          <a:rPr lang="en-GB" sz="2800" i="1" dirty="0">
                            <a:solidFill>
                              <a:schemeClr val="tx1"/>
                            </a:solidFill>
                            <a:latin typeface="Cambria Math" panose="02040503050406030204" pitchFamily="18" charset="0"/>
                            <a:ea typeface="Cambria Math" panose="02040503050406030204" pitchFamily="18" charset="0"/>
                          </a:rPr>
                          <m:t>=0</m:t>
                        </m:r>
                      </m:e>
                    </m:d>
                    <m:r>
                      <a:rPr lang="en-GB" sz="2800" i="1" dirty="0">
                        <a:solidFill>
                          <a:schemeClr val="tx1"/>
                        </a:solidFill>
                        <a:latin typeface="Cambria Math" panose="02040503050406030204" pitchFamily="18" charset="0"/>
                        <a:ea typeface="Cambria Math" panose="02040503050406030204" pitchFamily="18" charset="0"/>
                      </a:rPr>
                      <m:t>≤</m:t>
                    </m:r>
                    <m:r>
                      <a:rPr lang="en-GB" sz="2800" b="0" i="0" dirty="0" smtClean="0">
                        <a:solidFill>
                          <a:schemeClr val="tx1"/>
                        </a:solidFill>
                        <a:latin typeface="Cambria Math" panose="02040503050406030204" pitchFamily="18" charset="0"/>
                        <a:ea typeface="Cambria Math" panose="02040503050406030204" pitchFamily="18" charset="0"/>
                      </a:rPr>
                      <m:t>1.11</m:t>
                    </m:r>
                  </m:oMath>
                </a14:m>
                <a:endParaRPr lang="en-GB" sz="2800" b="1" u="sng" baseline="30000" dirty="0">
                  <a:solidFill>
                    <a:schemeClr val="tx1"/>
                  </a:solidFill>
                  <a:latin typeface="+mn-lt"/>
                  <a:ea typeface="Cambria Math" panose="020405030504060302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6339" y="6221453"/>
                <a:ext cx="7630037" cy="523220"/>
              </a:xfrm>
              <a:prstGeom prst="rect">
                <a:avLst/>
              </a:prstGeom>
              <a:blipFill>
                <a:blip r:embed="rId6"/>
                <a:stretch>
                  <a:fillRect l="-1679" t="-12941" b="-34118"/>
                </a:stretch>
              </a:blipFill>
            </p:spPr>
            <p:txBody>
              <a:bodyPr/>
              <a:lstStyle/>
              <a:p>
                <a:r>
                  <a:rPr lang="en-GB">
                    <a:noFill/>
                  </a:rPr>
                  <a:t> </a:t>
                </a:r>
              </a:p>
            </p:txBody>
          </p:sp>
        </mc:Fallback>
      </mc:AlternateContent>
    </p:spTree>
    <p:extLst>
      <p:ext uri="{BB962C8B-B14F-4D97-AF65-F5344CB8AC3E}">
        <p14:creationId xmlns:p14="http://schemas.microsoft.com/office/powerpoint/2010/main" val="14985567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504" y="4149080"/>
            <a:ext cx="4024723" cy="2616194"/>
          </a:xfrm>
          <a:prstGeom prst="rect">
            <a:avLst/>
          </a:prstGeom>
        </p:spPr>
      </p:pic>
      <p:pic>
        <p:nvPicPr>
          <p:cNvPr id="5" name="Picture 4"/>
          <p:cNvPicPr>
            <a:picLocks noChangeAspect="1"/>
          </p:cNvPicPr>
          <p:nvPr/>
        </p:nvPicPr>
        <p:blipFill>
          <a:blip r:embed="rId3"/>
          <a:stretch>
            <a:fillRect/>
          </a:stretch>
        </p:blipFill>
        <p:spPr>
          <a:xfrm>
            <a:off x="4211960" y="2268538"/>
            <a:ext cx="4824090" cy="4472830"/>
          </a:xfrm>
          <a:prstGeom prst="rect">
            <a:avLst/>
          </a:prstGeom>
        </p:spPr>
      </p:pic>
      <mc:AlternateContent xmlns:mc="http://schemas.openxmlformats.org/markup-compatibility/2006" xmlns:a14="http://schemas.microsoft.com/office/drawing/2010/main">
        <mc:Choice Requires="a14">
          <p:sp>
            <p:nvSpPr>
              <p:cNvPr id="6" name="Rectangle 40"/>
              <p:cNvSpPr txBox="1">
                <a:spLocks noChangeArrowheads="1"/>
              </p:cNvSpPr>
              <p:nvPr/>
            </p:nvSpPr>
            <p:spPr bwMode="auto">
              <a:xfrm>
                <a:off x="1547664" y="72554"/>
                <a:ext cx="6292885" cy="692150"/>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33CC"/>
                    </a:solidFill>
                    <a:latin typeface="+mj-lt"/>
                    <a:ea typeface="+mj-ea"/>
                    <a:cs typeface="+mj-cs"/>
                  </a:defRPr>
                </a:lvl1pPr>
                <a:lvl2pPr algn="ctr" rtl="0" eaLnBrk="0" fontAlgn="base" hangingPunct="0">
                  <a:spcBef>
                    <a:spcPct val="0"/>
                  </a:spcBef>
                  <a:spcAft>
                    <a:spcPct val="0"/>
                  </a:spcAft>
                  <a:defRPr sz="3200">
                    <a:solidFill>
                      <a:srgbClr val="0033CC"/>
                    </a:solidFill>
                    <a:latin typeface="Comic Sans MS" pitchFamily="66" charset="0"/>
                  </a:defRPr>
                </a:lvl2pPr>
                <a:lvl3pPr algn="ctr" rtl="0" eaLnBrk="0" fontAlgn="base" hangingPunct="0">
                  <a:spcBef>
                    <a:spcPct val="0"/>
                  </a:spcBef>
                  <a:spcAft>
                    <a:spcPct val="0"/>
                  </a:spcAft>
                  <a:defRPr sz="3200">
                    <a:solidFill>
                      <a:srgbClr val="0033CC"/>
                    </a:solidFill>
                    <a:latin typeface="Comic Sans MS" pitchFamily="66" charset="0"/>
                  </a:defRPr>
                </a:lvl3pPr>
                <a:lvl4pPr algn="ctr" rtl="0" eaLnBrk="0" fontAlgn="base" hangingPunct="0">
                  <a:spcBef>
                    <a:spcPct val="0"/>
                  </a:spcBef>
                  <a:spcAft>
                    <a:spcPct val="0"/>
                  </a:spcAft>
                  <a:defRPr sz="3200">
                    <a:solidFill>
                      <a:srgbClr val="0033CC"/>
                    </a:solidFill>
                    <a:latin typeface="Comic Sans MS" pitchFamily="66" charset="0"/>
                  </a:defRPr>
                </a:lvl4pPr>
                <a:lvl5pPr algn="ctr" rtl="0" eaLnBrk="0" fontAlgn="base" hangingPunct="0">
                  <a:spcBef>
                    <a:spcPct val="0"/>
                  </a:spcBef>
                  <a:spcAft>
                    <a:spcPct val="0"/>
                  </a:spcAft>
                  <a:defRPr sz="3200">
                    <a:solidFill>
                      <a:srgbClr val="0033CC"/>
                    </a:solidFill>
                    <a:latin typeface="Comic Sans MS" pitchFamily="66" charset="0"/>
                  </a:defRPr>
                </a:lvl5pPr>
                <a:lvl6pPr marL="457200" algn="ctr" rtl="0" eaLnBrk="0" fontAlgn="base" hangingPunct="0">
                  <a:spcBef>
                    <a:spcPct val="0"/>
                  </a:spcBef>
                  <a:spcAft>
                    <a:spcPct val="0"/>
                  </a:spcAft>
                  <a:defRPr sz="3200">
                    <a:solidFill>
                      <a:srgbClr val="0033CC"/>
                    </a:solidFill>
                    <a:latin typeface="Comic Sans MS" pitchFamily="66" charset="0"/>
                  </a:defRPr>
                </a:lvl6pPr>
                <a:lvl7pPr marL="914400" algn="ctr" rtl="0" eaLnBrk="0" fontAlgn="base" hangingPunct="0">
                  <a:spcBef>
                    <a:spcPct val="0"/>
                  </a:spcBef>
                  <a:spcAft>
                    <a:spcPct val="0"/>
                  </a:spcAft>
                  <a:defRPr sz="3200">
                    <a:solidFill>
                      <a:srgbClr val="0033CC"/>
                    </a:solidFill>
                    <a:latin typeface="Comic Sans MS" pitchFamily="66" charset="0"/>
                  </a:defRPr>
                </a:lvl7pPr>
                <a:lvl8pPr marL="1371600" algn="ctr" rtl="0" eaLnBrk="0" fontAlgn="base" hangingPunct="0">
                  <a:spcBef>
                    <a:spcPct val="0"/>
                  </a:spcBef>
                  <a:spcAft>
                    <a:spcPct val="0"/>
                  </a:spcAft>
                  <a:defRPr sz="3200">
                    <a:solidFill>
                      <a:srgbClr val="0033CC"/>
                    </a:solidFill>
                    <a:latin typeface="Comic Sans MS" pitchFamily="66" charset="0"/>
                  </a:defRPr>
                </a:lvl8pPr>
                <a:lvl9pPr marL="1828800" algn="ctr" rtl="0" eaLnBrk="0" fontAlgn="base" hangingPunct="0">
                  <a:spcBef>
                    <a:spcPct val="0"/>
                  </a:spcBef>
                  <a:spcAft>
                    <a:spcPct val="0"/>
                  </a:spcAft>
                  <a:defRPr sz="3200">
                    <a:solidFill>
                      <a:srgbClr val="0033CC"/>
                    </a:solidFill>
                    <a:latin typeface="Comic Sans MS" pitchFamily="66" charset="0"/>
                  </a:defRPr>
                </a:lvl9pPr>
              </a:lstStyle>
              <a:p>
                <a:pPr eaLnBrk="1" hangingPunct="1">
                  <a:defRPr/>
                </a:pPr>
                <a:r>
                  <a:rPr lang="en-GB" kern="0" dirty="0" smtClean="0">
                    <a:latin typeface="Comic Sans MS" pitchFamily="66" charset="0"/>
                  </a:rPr>
                  <a:t>Space-like </a:t>
                </a:r>
                <a14:m>
                  <m:oMath xmlns:m="http://schemas.openxmlformats.org/officeDocument/2006/math">
                    <m:sSup>
                      <m:sSupPr>
                        <m:ctrlPr>
                          <a:rPr lang="en-GB" b="1" i="1" kern="0" smtClean="0">
                            <a:latin typeface="Cambria Math" panose="02040503050406030204" pitchFamily="18" charset="0"/>
                          </a:rPr>
                        </m:ctrlPr>
                      </m:sSupPr>
                      <m:e>
                        <m:r>
                          <a:rPr lang="en-GB" b="1" i="1" kern="0" smtClean="0">
                            <a:latin typeface="Cambria Math" panose="02040503050406030204" pitchFamily="18" charset="0"/>
                          </a:rPr>
                          <m:t>𝒆</m:t>
                        </m:r>
                      </m:e>
                      <m:sup>
                        <m:r>
                          <a:rPr lang="en-GB" b="1" i="1" kern="0" smtClean="0">
                            <a:latin typeface="Cambria Math" panose="02040503050406030204" pitchFamily="18" charset="0"/>
                          </a:rPr>
                          <m:t>+</m:t>
                        </m:r>
                      </m:sup>
                    </m:sSup>
                    <m:r>
                      <a:rPr lang="en-GB" b="1" i="1" kern="0" smtClean="0">
                        <a:latin typeface="Cambria Math" panose="02040503050406030204" pitchFamily="18" charset="0"/>
                      </a:rPr>
                      <m:t>𝒒</m:t>
                    </m:r>
                  </m:oMath>
                </a14:m>
                <a:r>
                  <a:rPr lang="en-GB" kern="0" dirty="0" smtClean="0">
                    <a:latin typeface="Comic Sans MS" pitchFamily="66" charset="0"/>
                  </a:rPr>
                  <a:t> CC Dynamics</a:t>
                </a:r>
                <a:endParaRPr lang="en-US" kern="0" dirty="0" smtClean="0">
                  <a:solidFill>
                    <a:schemeClr val="accent2"/>
                  </a:solidFill>
                </a:endParaRPr>
              </a:p>
            </p:txBody>
          </p:sp>
        </mc:Choice>
        <mc:Fallback xmlns="">
          <p:sp>
            <p:nvSpPr>
              <p:cNvPr id="6" name="Rectangle 40"/>
              <p:cNvSpPr txBox="1">
                <a:spLocks noRot="1" noChangeAspect="1" noMove="1" noResize="1" noEditPoints="1" noAdjustHandles="1" noChangeArrowheads="1" noChangeShapeType="1" noTextEdit="1"/>
              </p:cNvSpPr>
              <p:nvPr/>
            </p:nvSpPr>
            <p:spPr bwMode="auto">
              <a:xfrm>
                <a:off x="1547664" y="72554"/>
                <a:ext cx="6292885" cy="692150"/>
              </a:xfrm>
              <a:prstGeom prst="rect">
                <a:avLst/>
              </a:prstGeom>
              <a:blipFill>
                <a:blip r:embed="rId4"/>
                <a:stretch>
                  <a:fillRect t="-2667"/>
                </a:stretch>
              </a:blipFill>
              <a:ln w="9525">
                <a:noFill/>
                <a:miter lim="800000"/>
                <a:headEnd/>
                <a:tailEnd/>
              </a:ln>
              <a:effectLst>
                <a:outerShdw dist="107763" dir="2700000" algn="ctr" rotWithShape="0">
                  <a:schemeClr val="bg2"/>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 Box 6"/>
              <p:cNvSpPr txBox="1">
                <a:spLocks noChangeArrowheads="1"/>
              </p:cNvSpPr>
              <p:nvPr/>
            </p:nvSpPr>
            <p:spPr bwMode="auto">
              <a:xfrm>
                <a:off x="-36512" y="836613"/>
                <a:ext cx="9433048" cy="1975156"/>
              </a:xfrm>
              <a:prstGeom prst="rect">
                <a:avLst/>
              </a:prstGeom>
              <a:noFill/>
              <a:ln w="9525">
                <a:noFill/>
                <a:miter lim="800000"/>
                <a:headEnd/>
                <a:tailEnd/>
              </a:ln>
            </p:spPr>
            <p:txBody>
              <a:bodyPr wrap="square">
                <a:spAutoFit/>
              </a:bodyPr>
              <a:lstStyle/>
              <a:p>
                <a:pPr>
                  <a:spcAft>
                    <a:spcPts val="600"/>
                  </a:spcAft>
                </a:pPr>
                <a:r>
                  <a:rPr lang="en-GB" sz="2800" b="1" dirty="0" smtClean="0">
                    <a:solidFill>
                      <a:srgbClr val="FF0000"/>
                    </a:solidFill>
                    <a:sym typeface="Symbol" pitchFamily="18" charset="2"/>
                  </a:rPr>
                  <a:t></a:t>
                </a:r>
                <a:r>
                  <a:rPr lang="en-GB" sz="2800" dirty="0" smtClean="0">
                    <a:solidFill>
                      <a:schemeClr val="tx1"/>
                    </a:solidFill>
                  </a:rPr>
                  <a:t> resolving </a:t>
                </a:r>
                <a:r>
                  <a:rPr lang="en-GB" sz="2800" dirty="0">
                    <a:solidFill>
                      <a:schemeClr val="tx1"/>
                    </a:solidFill>
                  </a:rPr>
                  <a:t>structure </a:t>
                </a:r>
                <a:r>
                  <a:rPr lang="en-GB" sz="2800" dirty="0" smtClean="0">
                    <a:solidFill>
                      <a:schemeClr val="tx1"/>
                    </a:solidFill>
                  </a:rPr>
                  <a:t>of the GSW vertex of CC physics</a:t>
                </a:r>
              </a:p>
              <a:p>
                <a:pPr>
                  <a:spcAft>
                    <a:spcPts val="600"/>
                  </a:spcAft>
                </a:pPr>
                <a:r>
                  <a:rPr lang="en-GB" sz="2800" dirty="0" smtClean="0">
                    <a:solidFill>
                      <a:schemeClr val="tx1"/>
                    </a:solidFill>
                    <a:sym typeface="Symbol" pitchFamily="18" charset="2"/>
                  </a:rPr>
                  <a:t>  </a:t>
                </a:r>
                <a:r>
                  <a:rPr lang="en-GB" sz="2800" b="1" dirty="0" smtClean="0">
                    <a:solidFill>
                      <a:srgbClr val="FF0000"/>
                    </a:solidFill>
                    <a:sym typeface="Symbol" pitchFamily="18" charset="2"/>
                  </a:rPr>
                  <a:t>-</a:t>
                </a:r>
                <a:r>
                  <a:rPr lang="en-GB" sz="2800" dirty="0" smtClean="0">
                    <a:solidFill>
                      <a:schemeClr val="tx1"/>
                    </a:solidFill>
                    <a:sym typeface="Symbol" pitchFamily="18" charset="2"/>
                  </a:rPr>
                  <a:t> a beginning: 14 events 1993</a:t>
                </a:r>
                <a:endParaRPr lang="en-GB" sz="2800" dirty="0">
                  <a:solidFill>
                    <a:schemeClr val="tx1"/>
                  </a:solidFill>
                </a:endParaRPr>
              </a:p>
              <a:p>
                <a:r>
                  <a:rPr lang="en-GB" sz="2800" dirty="0">
                    <a:solidFill>
                      <a:schemeClr val="tx1"/>
                    </a:solidFill>
                    <a:sym typeface="Symbol" pitchFamily="18" charset="2"/>
                  </a:rPr>
                  <a:t>  </a:t>
                </a:r>
                <a:r>
                  <a:rPr lang="en-GB" sz="2800" b="1" dirty="0">
                    <a:solidFill>
                      <a:srgbClr val="FF0000"/>
                    </a:solidFill>
                    <a:sym typeface="Symbol" pitchFamily="18" charset="2"/>
                  </a:rPr>
                  <a:t>-</a:t>
                </a:r>
                <a:r>
                  <a:rPr lang="en-GB" sz="2800" dirty="0">
                    <a:solidFill>
                      <a:schemeClr val="tx1"/>
                    </a:solidFill>
                    <a:sym typeface="Symbol" pitchFamily="18" charset="2"/>
                  </a:rPr>
                  <a:t> </a:t>
                </a:r>
                <a:r>
                  <a:rPr lang="en-GB" sz="2800" dirty="0" smtClean="0">
                    <a:solidFill>
                      <a:schemeClr val="tx1"/>
                    </a:solidFill>
                    <a:sym typeface="Symbol" pitchFamily="18" charset="2"/>
                  </a:rPr>
                  <a:t>Fermi coupling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sym typeface="Symbol" pitchFamily="18" charset="2"/>
                      </a:rPr>
                      <m:t>≈</m:t>
                    </m:r>
                  </m:oMath>
                </a14:m>
                <a:endParaRPr lang="en-GB" sz="2800" dirty="0" smtClean="0">
                  <a:solidFill>
                    <a:schemeClr val="tx1"/>
                  </a:solidFill>
                  <a:sym typeface="Symbol" pitchFamily="18" charset="2"/>
                </a:endParaRPr>
              </a:p>
              <a:p>
                <a:r>
                  <a:rPr lang="en-GB" sz="2800" dirty="0">
                    <a:solidFill>
                      <a:schemeClr val="tx1"/>
                    </a:solidFill>
                    <a:sym typeface="Symbol" pitchFamily="18" charset="2"/>
                  </a:rPr>
                  <a:t> </a:t>
                </a:r>
                <a:r>
                  <a:rPr lang="en-GB" sz="2800" dirty="0" smtClean="0">
                    <a:solidFill>
                      <a:schemeClr val="tx1"/>
                    </a:solidFill>
                    <a:sym typeface="Symbol" pitchFamily="18" charset="2"/>
                  </a:rPr>
                  <a:t>    </a:t>
                </a:r>
                <a14:m>
                  <m:oMath xmlns:m="http://schemas.openxmlformats.org/officeDocument/2006/math">
                    <m:sSup>
                      <m:sSupPr>
                        <m:ctrlPr>
                          <a:rPr lang="en-GB" sz="2800" b="1" i="1">
                            <a:solidFill>
                              <a:schemeClr val="tx1"/>
                            </a:solidFill>
                            <a:latin typeface="Cambria Math" panose="02040503050406030204" pitchFamily="18" charset="0"/>
                            <a:sym typeface="Symbol" pitchFamily="18" charset="2"/>
                          </a:rPr>
                        </m:ctrlPr>
                      </m:sSupPr>
                      <m:e>
                        <m:r>
                          <a:rPr lang="en-GB" sz="2800" b="1" i="1">
                            <a:solidFill>
                              <a:schemeClr val="tx1"/>
                            </a:solidFill>
                            <a:latin typeface="Cambria Math" panose="02040503050406030204" pitchFamily="18" charset="0"/>
                            <a:sym typeface="Symbol" pitchFamily="18" charset="2"/>
                          </a:rPr>
                          <m:t>𝑾</m:t>
                        </m:r>
                      </m:e>
                      <m:sup>
                        <m:r>
                          <a:rPr lang="en-GB" sz="2800" b="1" i="1">
                            <a:solidFill>
                              <a:schemeClr val="tx1"/>
                            </a:solidFill>
                            <a:latin typeface="Cambria Math" panose="02040503050406030204" pitchFamily="18" charset="0"/>
                            <a:ea typeface="Cambria Math" panose="02040503050406030204" pitchFamily="18" charset="0"/>
                            <a:sym typeface="Symbol" pitchFamily="18" charset="2"/>
                          </a:rPr>
                          <m:t>±</m:t>
                        </m:r>
                      </m:sup>
                    </m:sSup>
                  </m:oMath>
                </a14:m>
                <a:r>
                  <a:rPr lang="en-GB" sz="2800" dirty="0" smtClean="0">
                    <a:solidFill>
                      <a:schemeClr val="tx1"/>
                    </a:solidFill>
                    <a:sym typeface="Symbol" pitchFamily="18" charset="2"/>
                  </a:rPr>
                  <a:t> propagator</a:t>
                </a:r>
                <a:endParaRPr lang="en-GB" sz="2800" dirty="0">
                  <a:solidFill>
                    <a:schemeClr val="tx1"/>
                  </a:solidFill>
                  <a:sym typeface="Symbol" pitchFamily="18" charset="2"/>
                </a:endParaRPr>
              </a:p>
            </p:txBody>
          </p:sp>
        </mc:Choice>
        <mc:Fallback xmlns="">
          <p:sp>
            <p:nvSpPr>
              <p:cNvPr id="7" name="Text Box 6"/>
              <p:cNvSpPr txBox="1">
                <a:spLocks noRot="1" noChangeAspect="1" noMove="1" noResize="1" noEditPoints="1" noAdjustHandles="1" noChangeArrowheads="1" noChangeShapeType="1" noTextEdit="1"/>
              </p:cNvSpPr>
              <p:nvPr/>
            </p:nvSpPr>
            <p:spPr bwMode="auto">
              <a:xfrm>
                <a:off x="-36512" y="836613"/>
                <a:ext cx="9433048" cy="1975156"/>
              </a:xfrm>
              <a:prstGeom prst="rect">
                <a:avLst/>
              </a:prstGeom>
              <a:blipFill>
                <a:blip r:embed="rId5"/>
                <a:stretch>
                  <a:fillRect l="-1293" t="-3395" b="-8025"/>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292080" y="1373867"/>
                <a:ext cx="3312368" cy="830997"/>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p>
                        <m:sSupPr>
                          <m:ctrlPr>
                            <a:rPr lang="en-GB" sz="2400" b="1" i="1" smtClean="0">
                              <a:solidFill>
                                <a:schemeClr val="tx1"/>
                              </a:solidFill>
                              <a:latin typeface="Cambria Math" panose="02040503050406030204" pitchFamily="18" charset="0"/>
                            </a:rPr>
                          </m:ctrlPr>
                        </m:sSupPr>
                        <m:e>
                          <m:r>
                            <a:rPr lang="en-GB" sz="2400" b="1" i="1" smtClean="0">
                              <a:solidFill>
                                <a:schemeClr val="tx1"/>
                              </a:solidFill>
                              <a:latin typeface="Cambria Math" panose="02040503050406030204" pitchFamily="18" charset="0"/>
                            </a:rPr>
                            <m:t>𝒆</m:t>
                          </m:r>
                        </m:e>
                        <m:sup>
                          <m:r>
                            <a:rPr lang="en-GB" sz="2400" b="1" i="1" smtClean="0">
                              <a:solidFill>
                                <a:schemeClr val="tx1"/>
                              </a:solidFill>
                              <a:latin typeface="Cambria Math" panose="02040503050406030204" pitchFamily="18" charset="0"/>
                            </a:rPr>
                            <m:t>+</m:t>
                          </m:r>
                        </m:sup>
                      </m:sSup>
                      <m:r>
                        <a:rPr lang="en-GB" sz="2400" b="1" i="1" smtClean="0">
                          <a:solidFill>
                            <a:schemeClr val="tx1"/>
                          </a:solidFill>
                          <a:latin typeface="Cambria Math" panose="02040503050406030204" pitchFamily="18" charset="0"/>
                        </a:rPr>
                        <m:t>𝒑</m:t>
                      </m:r>
                      <m:r>
                        <a:rPr lang="en-GB" sz="2400" b="1" i="1" smtClean="0">
                          <a:solidFill>
                            <a:schemeClr val="tx1"/>
                          </a:solidFill>
                          <a:latin typeface="Cambria Math" panose="02040503050406030204" pitchFamily="18" charset="0"/>
                          <a:ea typeface="Cambria Math" panose="02040503050406030204" pitchFamily="18" charset="0"/>
                        </a:rPr>
                        <m:t>→</m:t>
                      </m:r>
                      <m:r>
                        <a:rPr lang="en-GB" sz="2400" b="1" i="1" smtClean="0">
                          <a:solidFill>
                            <a:schemeClr val="tx1"/>
                          </a:solidFill>
                          <a:latin typeface="Cambria Math" panose="02040503050406030204" pitchFamily="18" charset="0"/>
                          <a:ea typeface="Cambria Math" panose="02040503050406030204" pitchFamily="18" charset="0"/>
                        </a:rPr>
                        <m:t>𝝂</m:t>
                      </m:r>
                      <m:r>
                        <a:rPr lang="en-GB" sz="2400" b="1" i="1" smtClean="0">
                          <a:solidFill>
                            <a:schemeClr val="tx1"/>
                          </a:solidFill>
                          <a:latin typeface="Cambria Math" panose="02040503050406030204" pitchFamily="18" charset="0"/>
                          <a:ea typeface="Cambria Math" panose="02040503050406030204" pitchFamily="18" charset="0"/>
                        </a:rPr>
                        <m:t>𝑿</m:t>
                      </m:r>
                      <m:r>
                        <a:rPr lang="en-GB" sz="2400" b="1" i="1" smtClean="0">
                          <a:solidFill>
                            <a:schemeClr val="tx1"/>
                          </a:solidFill>
                          <a:latin typeface="Cambria Math" panose="02040503050406030204" pitchFamily="18" charset="0"/>
                          <a:ea typeface="Cambria Math" panose="02040503050406030204" pitchFamily="18" charset="0"/>
                        </a:rPr>
                        <m:t>≡</m:t>
                      </m:r>
                      <m:r>
                        <a:rPr lang="en-GB" sz="2400" b="1" i="1">
                          <a:solidFill>
                            <a:schemeClr val="tx1"/>
                          </a:solidFill>
                          <a:latin typeface="Cambria Math" panose="02040503050406030204" pitchFamily="18" charset="0"/>
                          <a:ea typeface="Cambria Math" panose="02040503050406030204" pitchFamily="18" charset="0"/>
                        </a:rPr>
                        <m:t>𝝂</m:t>
                      </m:r>
                      <m:r>
                        <a:rPr lang="en-GB" sz="2400" b="1" i="1" smtClean="0">
                          <a:solidFill>
                            <a:schemeClr val="tx1"/>
                          </a:solidFill>
                          <a:latin typeface="Cambria Math" panose="02040503050406030204" pitchFamily="18" charset="0"/>
                          <a:ea typeface="Cambria Math" panose="02040503050406030204" pitchFamily="18" charset="0"/>
                        </a:rPr>
                        <m:t>𝑵</m:t>
                      </m:r>
                      <m:r>
                        <a:rPr lang="en-GB" sz="2400" b="1" i="1" smtClean="0">
                          <a:solidFill>
                            <a:schemeClr val="tx1"/>
                          </a:solidFill>
                          <a:latin typeface="Cambria Math" panose="02040503050406030204" pitchFamily="18" charset="0"/>
                          <a:ea typeface="Cambria Math" panose="02040503050406030204" pitchFamily="18" charset="0"/>
                        </a:rPr>
                        <m:t>→</m:t>
                      </m:r>
                      <m:sSup>
                        <m:sSupPr>
                          <m:ctrlPr>
                            <a:rPr lang="en-GB" sz="2400" b="1" i="1">
                              <a:solidFill>
                                <a:schemeClr val="tx1"/>
                              </a:solidFill>
                              <a:latin typeface="Cambria Math" panose="02040503050406030204" pitchFamily="18" charset="0"/>
                            </a:rPr>
                          </m:ctrlPr>
                        </m:sSupPr>
                        <m:e>
                          <m:r>
                            <a:rPr lang="en-GB" sz="2400" b="1" i="1">
                              <a:solidFill>
                                <a:schemeClr val="tx1"/>
                              </a:solidFill>
                              <a:latin typeface="Cambria Math" panose="02040503050406030204" pitchFamily="18" charset="0"/>
                            </a:rPr>
                            <m:t>𝒆</m:t>
                          </m:r>
                        </m:e>
                        <m:sup>
                          <m:r>
                            <a:rPr lang="en-GB" sz="2400" b="1" i="1" smtClean="0">
                              <a:solidFill>
                                <a:schemeClr val="tx1"/>
                              </a:solidFill>
                              <a:latin typeface="Cambria Math" panose="02040503050406030204" pitchFamily="18" charset="0"/>
                            </a:rPr>
                            <m:t>−</m:t>
                          </m:r>
                        </m:sup>
                      </m:sSup>
                      <m:r>
                        <a:rPr lang="en-GB" sz="2400" b="1" i="1" smtClean="0">
                          <a:solidFill>
                            <a:schemeClr val="tx1"/>
                          </a:solidFill>
                          <a:latin typeface="Cambria Math" panose="02040503050406030204" pitchFamily="18" charset="0"/>
                        </a:rPr>
                        <m:t>𝑿</m:t>
                      </m:r>
                    </m:oMath>
                  </m:oMathPara>
                </a14:m>
                <a:endParaRPr lang="en-GB" sz="2400" dirty="0" smtClean="0">
                  <a:solidFill>
                    <a:schemeClr val="tx1"/>
                  </a:solidFill>
                </a:endParaRPr>
              </a:p>
              <a:p>
                <a:pPr algn="ctr"/>
                <a:r>
                  <a:rPr lang="en-GB" sz="2400" dirty="0" smtClean="0">
                    <a:solidFill>
                      <a:schemeClr val="tx1"/>
                    </a:solidFill>
                  </a:rPr>
                  <a:t> @ </a:t>
                </a:r>
                <a14:m>
                  <m:oMath xmlns:m="http://schemas.openxmlformats.org/officeDocument/2006/math">
                    <m:r>
                      <a:rPr lang="en-GB" sz="2400" b="1" i="1" smtClean="0">
                        <a:solidFill>
                          <a:schemeClr val="tx1"/>
                        </a:solidFill>
                        <a:latin typeface="Cambria Math" panose="02040503050406030204" pitchFamily="18" charset="0"/>
                      </a:rPr>
                      <m:t>𝟓𝟎</m:t>
                    </m:r>
                  </m:oMath>
                </a14:m>
                <a:r>
                  <a:rPr lang="en-GB" sz="2400" dirty="0" smtClean="0">
                    <a:solidFill>
                      <a:schemeClr val="tx1"/>
                    </a:solidFill>
                  </a:rPr>
                  <a:t> </a:t>
                </a:r>
                <a:r>
                  <a:rPr lang="en-GB" sz="2400" dirty="0" err="1" smtClean="0">
                    <a:solidFill>
                      <a:schemeClr val="tx1"/>
                    </a:solidFill>
                  </a:rPr>
                  <a:t>TeV</a:t>
                </a:r>
                <a:r>
                  <a:rPr lang="en-GB" sz="2400" dirty="0" smtClean="0">
                    <a:solidFill>
                      <a:schemeClr val="tx1"/>
                    </a:solidFill>
                  </a:rPr>
                  <a:t> FT</a:t>
                </a:r>
                <a:endParaRPr lang="en-GB" sz="240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292080" y="1373867"/>
                <a:ext cx="3312368" cy="830997"/>
              </a:xfrm>
              <a:prstGeom prst="rect">
                <a:avLst/>
              </a:prstGeom>
              <a:blipFill>
                <a:blip r:embed="rId6"/>
                <a:stretch>
                  <a:fillRect r="-368" b="-1532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426444" y="4977954"/>
                <a:ext cx="2244653" cy="461665"/>
              </a:xfrm>
              <a:prstGeom prst="rect">
                <a:avLst/>
              </a:prstGeom>
              <a:noFill/>
            </p:spPr>
            <p:txBody>
              <a:bodyPr wrap="none" rtlCol="0">
                <a:spAutoFit/>
              </a:bodyPr>
              <a:lstStyle/>
              <a:p>
                <a14:m>
                  <m:oMath xmlns:m="http://schemas.openxmlformats.org/officeDocument/2006/math">
                    <m:sSub>
                      <m:sSubPr>
                        <m:ctrlPr>
                          <a:rPr lang="en-GB" sz="240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𝑀</m:t>
                        </m:r>
                      </m:e>
                      <m:sub>
                        <m:r>
                          <a:rPr lang="en-GB" sz="2400" b="0" i="1" smtClean="0">
                            <a:solidFill>
                              <a:schemeClr val="tx1"/>
                            </a:solidFill>
                            <a:latin typeface="Cambria Math" panose="02040503050406030204" pitchFamily="18" charset="0"/>
                          </a:rPr>
                          <m:t>𝑊</m:t>
                        </m:r>
                      </m:sub>
                    </m:sSub>
                    <m:r>
                      <a:rPr lang="en-GB" sz="2400" b="0" i="1" smtClean="0">
                        <a:solidFill>
                          <a:schemeClr val="tx1"/>
                        </a:solidFill>
                        <a:latin typeface="Cambria Math" panose="02040503050406030204" pitchFamily="18" charset="0"/>
                      </a:rPr>
                      <m:t>=100</m:t>
                    </m:r>
                  </m:oMath>
                </a14:m>
                <a:r>
                  <a:rPr lang="en-GB" sz="2400" dirty="0" smtClean="0">
                    <a:solidFill>
                      <a:schemeClr val="tx1"/>
                    </a:solidFill>
                  </a:rPr>
                  <a:t> GeV</a:t>
                </a:r>
                <a:endParaRPr lang="en-GB" sz="2400" dirty="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426444" y="4977954"/>
                <a:ext cx="2244653" cy="461665"/>
              </a:xfrm>
              <a:prstGeom prst="rect">
                <a:avLst/>
              </a:prstGeom>
              <a:blipFill>
                <a:blip r:embed="rId7"/>
                <a:stretch>
                  <a:fillRect l="-543" t="-10667" r="-3533" b="-30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102412" y="2394073"/>
                <a:ext cx="144635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𝑀</m:t>
                          </m:r>
                        </m:e>
                        <m:sub>
                          <m:r>
                            <a:rPr lang="en-GB" sz="2400" b="0" i="1" smtClean="0">
                              <a:solidFill>
                                <a:schemeClr val="tx1"/>
                              </a:solidFill>
                              <a:latin typeface="Cambria Math" panose="02040503050406030204" pitchFamily="18" charset="0"/>
                            </a:rPr>
                            <m:t>𝑊</m:t>
                          </m:r>
                        </m:sub>
                      </m:sSub>
                      <m:r>
                        <a:rPr lang="en-GB" sz="2400" i="1" smtClean="0">
                          <a:solidFill>
                            <a:schemeClr val="tx1"/>
                          </a:solidFill>
                          <a:latin typeface="Cambria Math" panose="02040503050406030204" pitchFamily="18" charset="0"/>
                          <a:ea typeface="Cambria Math" panose="02040503050406030204" pitchFamily="18" charset="0"/>
                        </a:rPr>
                        <m:t>→∞</m:t>
                      </m:r>
                    </m:oMath>
                  </m:oMathPara>
                </a14:m>
                <a:endParaRPr lang="en-GB"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6102412" y="2394073"/>
                <a:ext cx="1446358" cy="461665"/>
              </a:xfrm>
              <a:prstGeom prst="rect">
                <a:avLst/>
              </a:prstGeom>
              <a:blipFill>
                <a:blip r:embed="rId8"/>
                <a:stretch>
                  <a:fillRect b="-1333"/>
                </a:stretch>
              </a:blipFill>
            </p:spPr>
            <p:txBody>
              <a:bodyPr/>
              <a:lstStyle/>
              <a:p>
                <a:r>
                  <a:rPr lang="en-GB">
                    <a:noFill/>
                  </a:rPr>
                  <a:t> </a:t>
                </a:r>
              </a:p>
            </p:txBody>
          </p:sp>
        </mc:Fallback>
      </mc:AlternateContent>
      <p:cxnSp>
        <p:nvCxnSpPr>
          <p:cNvPr id="12" name="Straight Arrow Connector 11"/>
          <p:cNvCxnSpPr/>
          <p:nvPr/>
        </p:nvCxnSpPr>
        <p:spPr bwMode="auto">
          <a:xfrm>
            <a:off x="7548770" y="2624906"/>
            <a:ext cx="767646" cy="0"/>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flipV="1">
            <a:off x="7840549" y="3212976"/>
            <a:ext cx="92044" cy="1701304"/>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p:cNvSpPr txBox="1"/>
              <p:nvPr/>
            </p:nvSpPr>
            <p:spPr>
              <a:xfrm>
                <a:off x="1079225" y="5765194"/>
                <a:ext cx="1908599" cy="400110"/>
              </a:xfrm>
              <a:prstGeom prst="rect">
                <a:avLst/>
              </a:prstGeom>
              <a:noFill/>
            </p:spPr>
            <p:txBody>
              <a:bodyPr wrap="none" rtlCol="0">
                <a:spAutoFit/>
              </a:bodyPr>
              <a:lstStyle/>
              <a:p>
                <a14:m>
                  <m:oMath xmlns:m="http://schemas.openxmlformats.org/officeDocument/2006/math">
                    <m:sSub>
                      <m:sSubPr>
                        <m:ctrlPr>
                          <a:rPr lang="en-GB" sz="200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𝑀</m:t>
                        </m:r>
                      </m:e>
                      <m:sub>
                        <m:r>
                          <a:rPr lang="en-GB" sz="2000" b="0" i="1" smtClean="0">
                            <a:solidFill>
                              <a:schemeClr val="tx1"/>
                            </a:solidFill>
                            <a:latin typeface="Cambria Math" panose="02040503050406030204" pitchFamily="18" charset="0"/>
                          </a:rPr>
                          <m:t>𝑊</m:t>
                        </m:r>
                      </m:sub>
                    </m:sSub>
                    <m:r>
                      <a:rPr lang="en-GB" sz="2000" b="0" i="1" smtClean="0">
                        <a:solidFill>
                          <a:schemeClr val="tx1"/>
                        </a:solidFill>
                        <a:latin typeface="Cambria Math" panose="02040503050406030204" pitchFamily="18" charset="0"/>
                      </a:rPr>
                      <m:t>=100</m:t>
                    </m:r>
                  </m:oMath>
                </a14:m>
                <a:r>
                  <a:rPr lang="en-GB" sz="2000" dirty="0" smtClean="0"/>
                  <a:t> </a:t>
                </a:r>
                <a:r>
                  <a:rPr lang="en-GB" sz="2000" dirty="0" smtClean="0">
                    <a:solidFill>
                      <a:schemeClr val="tx1"/>
                    </a:solidFill>
                  </a:rPr>
                  <a:t>GeV</a:t>
                </a:r>
                <a:endParaRPr lang="en-GB" sz="2000" dirty="0">
                  <a:solidFill>
                    <a:schemeClr val="tx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079225" y="5765194"/>
                <a:ext cx="1908599" cy="400110"/>
              </a:xfrm>
              <a:prstGeom prst="rect">
                <a:avLst/>
              </a:prstGeom>
              <a:blipFill>
                <a:blip r:embed="rId9"/>
                <a:stretch>
                  <a:fillRect t="-9231" r="-2556" b="-27692"/>
                </a:stretch>
              </a:blipFill>
            </p:spPr>
            <p:txBody>
              <a:bodyPr/>
              <a:lstStyle/>
              <a:p>
                <a:r>
                  <a:rPr lang="en-GB">
                    <a:noFill/>
                  </a:rPr>
                  <a:t> </a:t>
                </a:r>
              </a:p>
            </p:txBody>
          </p:sp>
        </mc:Fallback>
      </mc:AlternateContent>
      <p:pic>
        <p:nvPicPr>
          <p:cNvPr id="19" name="Picture 21" descr="CC_1jet"/>
          <p:cNvPicPr>
            <a:picLocks noChangeAspect="1" noChangeArrowheads="1"/>
          </p:cNvPicPr>
          <p:nvPr/>
        </p:nvPicPr>
        <p:blipFill>
          <a:blip r:embed="rId10" cstate="print">
            <a:extLst>
              <a:ext uri="{28A0092B-C50C-407E-A947-70E740481C1C}">
                <a14:useLocalDpi xmlns:a14="http://schemas.microsoft.com/office/drawing/2010/main" val="0"/>
              </a:ext>
            </a:extLst>
          </a:blip>
          <a:srcRect l="61212" t="19859" r="21512" b="55385"/>
          <a:stretch>
            <a:fillRect/>
          </a:stretch>
        </p:blipFill>
        <p:spPr bwMode="auto">
          <a:xfrm>
            <a:off x="2449227" y="2770433"/>
            <a:ext cx="1407951" cy="13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descr="CC_1jet"/>
          <p:cNvPicPr>
            <a:picLocks noChangeAspect="1" noChangeArrowheads="1"/>
          </p:cNvPicPr>
          <p:nvPr/>
        </p:nvPicPr>
        <p:blipFill>
          <a:blip r:embed="rId11" cstate="print">
            <a:extLst>
              <a:ext uri="{28A0092B-C50C-407E-A947-70E740481C1C}">
                <a14:useLocalDpi xmlns:a14="http://schemas.microsoft.com/office/drawing/2010/main" val="0"/>
              </a:ext>
            </a:extLst>
          </a:blip>
          <a:srcRect l="14682" t="36882" r="44073" b="29591"/>
          <a:stretch>
            <a:fillRect/>
          </a:stretch>
        </p:blipFill>
        <p:spPr bwMode="auto">
          <a:xfrm>
            <a:off x="179512" y="2787951"/>
            <a:ext cx="2309514" cy="128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TextBox 27"/>
              <p:cNvSpPr txBox="1"/>
              <p:nvPr/>
            </p:nvSpPr>
            <p:spPr>
              <a:xfrm>
                <a:off x="1605264" y="4149080"/>
                <a:ext cx="123854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𝑀</m:t>
                          </m:r>
                        </m:e>
                        <m:sub>
                          <m:r>
                            <a:rPr lang="en-GB" sz="2000" b="0" i="1" smtClean="0">
                              <a:solidFill>
                                <a:schemeClr val="tx1"/>
                              </a:solidFill>
                              <a:latin typeface="Cambria Math" panose="02040503050406030204" pitchFamily="18" charset="0"/>
                            </a:rPr>
                            <m:t>𝑊</m:t>
                          </m:r>
                        </m:sub>
                      </m:sSub>
                      <m:r>
                        <a:rPr lang="en-GB" sz="2000" i="1" smtClean="0">
                          <a:solidFill>
                            <a:schemeClr val="tx1"/>
                          </a:solidFill>
                          <a:latin typeface="Cambria Math" panose="02040503050406030204" pitchFamily="18" charset="0"/>
                          <a:ea typeface="Cambria Math" panose="02040503050406030204" pitchFamily="18" charset="0"/>
                        </a:rPr>
                        <m:t>→∞</m:t>
                      </m:r>
                    </m:oMath>
                  </m:oMathPara>
                </a14:m>
                <a:endParaRPr lang="en-GB" sz="2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1605264" y="4149080"/>
                <a:ext cx="1238544" cy="400110"/>
              </a:xfrm>
              <a:prstGeom prst="rect">
                <a:avLst/>
              </a:prstGeom>
              <a:blipFill>
                <a:blip r:embed="rId12"/>
                <a:stretch>
                  <a:fillRect b="-3077"/>
                </a:stretch>
              </a:blipFill>
            </p:spPr>
            <p:txBody>
              <a:bodyPr/>
              <a:lstStyle/>
              <a:p>
                <a:r>
                  <a:rPr lang="en-GB">
                    <a:noFill/>
                  </a:rPr>
                  <a:t> </a:t>
                </a:r>
              </a:p>
            </p:txBody>
          </p:sp>
        </mc:Fallback>
      </mc:AlternateContent>
      <p:cxnSp>
        <p:nvCxnSpPr>
          <p:cNvPr id="30" name="Straight Arrow Connector 29"/>
          <p:cNvCxnSpPr>
            <a:stCxn id="16" idx="0"/>
          </p:cNvCxnSpPr>
          <p:nvPr/>
        </p:nvCxnSpPr>
        <p:spPr bwMode="auto">
          <a:xfrm flipV="1">
            <a:off x="2033525" y="5439620"/>
            <a:ext cx="18195" cy="32557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396893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962" t="19719" b="3012"/>
          <a:stretch/>
        </p:blipFill>
        <p:spPr bwMode="auto">
          <a:xfrm>
            <a:off x="971600" y="1805915"/>
            <a:ext cx="2664404" cy="443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Text Box 2059"/>
              <p:cNvSpPr txBox="1">
                <a:spLocks noChangeArrowheads="1"/>
              </p:cNvSpPr>
              <p:nvPr/>
            </p:nvSpPr>
            <p:spPr bwMode="auto">
              <a:xfrm>
                <a:off x="84584" y="620688"/>
                <a:ext cx="8735888" cy="584775"/>
              </a:xfrm>
              <a:prstGeom prst="rect">
                <a:avLst/>
              </a:prstGeom>
              <a:noFill/>
              <a:ln w="9525">
                <a:noFill/>
                <a:miter lim="800000"/>
                <a:headEnd/>
                <a:tailEnd/>
              </a:ln>
            </p:spPr>
            <p:txBody>
              <a:bodyPr wrap="square">
                <a:spAutoFit/>
              </a:bodyPr>
              <a:lstStyle/>
              <a:p>
                <a:pPr>
                  <a:spcBef>
                    <a:spcPts val="2400"/>
                  </a:spcBef>
                </a:pPr>
                <a:r>
                  <a:rPr lang="en-GB" sz="3200" dirty="0" smtClean="0">
                    <a:solidFill>
                      <a:srgbClr val="FF0000"/>
                    </a:solidFill>
                    <a:sym typeface="Symbol" pitchFamily="18" charset="2"/>
                  </a:rPr>
                  <a:t></a:t>
                </a:r>
                <a:r>
                  <a:rPr lang="en-GB" sz="3200" b="0" dirty="0" smtClean="0">
                    <a:solidFill>
                      <a:schemeClr val="tx1"/>
                    </a:solidFill>
                  </a:rPr>
                  <a:t> </a:t>
                </a:r>
                <a:r>
                  <a:rPr lang="en-GB" sz="2800" dirty="0" smtClean="0">
                    <a:solidFill>
                      <a:schemeClr val="tx1"/>
                    </a:solidFill>
                  </a:rPr>
                  <a:t>strong interaction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𝟏𝟗𝟖𝟎</m:t>
                    </m:r>
                    <m:r>
                      <a:rPr lang="en-GB" sz="2800" b="1" i="1" smtClean="0">
                        <a:solidFill>
                          <a:schemeClr val="tx1"/>
                        </a:solidFill>
                        <a:latin typeface="Cambria Math" panose="02040503050406030204" pitchFamily="18" charset="0"/>
                        <a:ea typeface="Cambria Math" panose="02040503050406030204" pitchFamily="18" charset="0"/>
                      </a:rPr>
                      <m:t>=</m:t>
                    </m:r>
                  </m:oMath>
                </a14:m>
                <a:r>
                  <a:rPr lang="en-GB" sz="2800" b="1" dirty="0" smtClean="0">
                    <a:solidFill>
                      <a:schemeClr val="tx1"/>
                    </a:solidFill>
                  </a:rPr>
                  <a:t> “</a:t>
                </a:r>
                <a:r>
                  <a:rPr lang="en-GB" sz="2800" dirty="0" smtClean="0">
                    <a:solidFill>
                      <a:schemeClr val="tx1"/>
                    </a:solidFill>
                  </a:rPr>
                  <a:t>diffraction”</a:t>
                </a:r>
              </a:p>
            </p:txBody>
          </p:sp>
        </mc:Choice>
        <mc:Fallback xmlns="">
          <p:sp>
            <p:nvSpPr>
              <p:cNvPr id="7" name="Text Box 2059"/>
              <p:cNvSpPr txBox="1">
                <a:spLocks noRot="1" noChangeAspect="1" noMove="1" noResize="1" noEditPoints="1" noAdjustHandles="1" noChangeArrowheads="1" noChangeShapeType="1" noTextEdit="1"/>
              </p:cNvSpPr>
              <p:nvPr/>
            </p:nvSpPr>
            <p:spPr bwMode="auto">
              <a:xfrm>
                <a:off x="84584" y="620688"/>
                <a:ext cx="8735888" cy="584775"/>
              </a:xfrm>
              <a:prstGeom prst="rect">
                <a:avLst/>
              </a:prstGeom>
              <a:blipFill>
                <a:blip r:embed="rId3"/>
                <a:stretch>
                  <a:fillRect l="-1814" t="-14583" b="-32292"/>
                </a:stretch>
              </a:blipFill>
              <a:ln w="9525">
                <a:noFill/>
                <a:miter lim="800000"/>
                <a:headEnd/>
                <a:tailEnd/>
              </a:ln>
            </p:spPr>
            <p:txBody>
              <a:bodyPr/>
              <a:lstStyle/>
              <a:p>
                <a:r>
                  <a:rPr lang="en-GB">
                    <a:noFill/>
                  </a:rPr>
                  <a:t> </a:t>
                </a:r>
              </a:p>
            </p:txBody>
          </p:sp>
        </mc:Fallback>
      </mc:AlternateContent>
      <p:sp>
        <p:nvSpPr>
          <p:cNvPr id="8" name="Title 1"/>
          <p:cNvSpPr>
            <a:spLocks noGrp="1"/>
          </p:cNvSpPr>
          <p:nvPr>
            <p:ph type="title"/>
          </p:nvPr>
        </p:nvSpPr>
        <p:spPr>
          <a:xfrm>
            <a:off x="1907704" y="44624"/>
            <a:ext cx="5040560" cy="567283"/>
          </a:xfrm>
        </p:spPr>
        <p:txBody>
          <a:bodyPr/>
          <a:lstStyle/>
          <a:p>
            <a:r>
              <a:rPr lang="en-GB" dirty="0" err="1" smtClean="0"/>
              <a:t>Hadronic</a:t>
            </a:r>
            <a:r>
              <a:rPr lang="en-GB" dirty="0" smtClean="0"/>
              <a:t> Interaction</a:t>
            </a:r>
            <a:endParaRPr lang="en-GB" dirty="0"/>
          </a:p>
        </p:txBody>
      </p:sp>
      <p:sp>
        <p:nvSpPr>
          <p:cNvPr id="6" name="TextBox 5"/>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pic>
        <p:nvPicPr>
          <p:cNvPr id="8196" name="Picture 4" descr="http://www.nature.com/ncomms/journal/v2/n9/images_article/ncomms1472-f3.jpg"/>
          <p:cNvPicPr>
            <a:picLocks noChangeAspect="1" noChangeArrowheads="1"/>
          </p:cNvPicPr>
          <p:nvPr/>
        </p:nvPicPr>
        <p:blipFill rotWithShape="1">
          <a:blip r:embed="rId4">
            <a:extLst>
              <a:ext uri="{28A0092B-C50C-407E-A947-70E740481C1C}">
                <a14:useLocalDpi xmlns:a14="http://schemas.microsoft.com/office/drawing/2010/main" val="0"/>
              </a:ext>
            </a:extLst>
          </a:blip>
          <a:srcRect r="36830"/>
          <a:stretch/>
        </p:blipFill>
        <p:spPr bwMode="auto">
          <a:xfrm>
            <a:off x="4524652" y="1556792"/>
            <a:ext cx="4295820" cy="46805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6228184" y="1700808"/>
            <a:ext cx="2592288" cy="2103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dirty="0" smtClean="0">
              <a:ln>
                <a:noFill/>
              </a:ln>
              <a:solidFill>
                <a:schemeClr val="accent2"/>
              </a:solidFill>
              <a:effectLst/>
              <a:latin typeface="Comic Sans MS" pitchFamily="66" charset="0"/>
            </a:endParaRPr>
          </a:p>
        </p:txBody>
      </p:sp>
      <p:sp>
        <p:nvSpPr>
          <p:cNvPr id="4" name="Rectangle 3"/>
          <p:cNvSpPr/>
          <p:nvPr/>
        </p:nvSpPr>
        <p:spPr bwMode="auto">
          <a:xfrm>
            <a:off x="7956376" y="3933056"/>
            <a:ext cx="864096"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mc:AlternateContent xmlns:mc="http://schemas.openxmlformats.org/markup-compatibility/2006" xmlns:a14="http://schemas.microsoft.com/office/drawing/2010/main">
        <mc:Choice Requires="a14">
          <p:sp>
            <p:nvSpPr>
              <p:cNvPr id="2" name="Rectangle 1"/>
              <p:cNvSpPr/>
              <p:nvPr/>
            </p:nvSpPr>
            <p:spPr>
              <a:xfrm>
                <a:off x="6012774" y="2757338"/>
                <a:ext cx="244765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i="1">
                          <a:solidFill>
                            <a:schemeClr val="tx1"/>
                          </a:solidFill>
                          <a:latin typeface="Cambria Math" panose="02040503050406030204" pitchFamily="18" charset="0"/>
                          <a:ea typeface="Cambria Math" panose="02040503050406030204" pitchFamily="18" charset="0"/>
                        </a:rPr>
                        <m:t>𝜎</m:t>
                      </m:r>
                      <m:d>
                        <m:dPr>
                          <m:ctrlPr>
                            <a:rPr lang="en-GB" sz="2400" i="1">
                              <a:solidFill>
                                <a:schemeClr val="tx1"/>
                              </a:solidFill>
                              <a:latin typeface="Cambria Math" panose="02040503050406030204" pitchFamily="18" charset="0"/>
                              <a:ea typeface="Cambria Math" panose="02040503050406030204" pitchFamily="18" charset="0"/>
                            </a:rPr>
                          </m:ctrlPr>
                        </m:dPr>
                        <m:e>
                          <m:r>
                            <a:rPr lang="en-GB" sz="2400" i="1">
                              <a:solidFill>
                                <a:schemeClr val="tx1"/>
                              </a:solidFill>
                              <a:latin typeface="Cambria Math" panose="02040503050406030204" pitchFamily="18" charset="0"/>
                              <a:ea typeface="Cambria Math" panose="02040503050406030204" pitchFamily="18" charset="0"/>
                            </a:rPr>
                            <m:t>𝑝𝑝</m:t>
                          </m:r>
                          <m:r>
                            <a:rPr lang="en-GB" sz="2400" i="1">
                              <a:solidFill>
                                <a:schemeClr val="tx1"/>
                              </a:solidFill>
                              <a:latin typeface="Cambria Math" panose="02040503050406030204" pitchFamily="18" charset="0"/>
                              <a:ea typeface="Cambria Math" panose="02040503050406030204" pitchFamily="18" charset="0"/>
                            </a:rPr>
                            <m:t>→</m:t>
                          </m:r>
                          <m:r>
                            <a:rPr lang="en-GB" sz="2400" i="1">
                              <a:solidFill>
                                <a:schemeClr val="tx1"/>
                              </a:solidFill>
                              <a:latin typeface="Cambria Math" panose="02040503050406030204" pitchFamily="18" charset="0"/>
                              <a:ea typeface="Cambria Math" panose="02040503050406030204" pitchFamily="18" charset="0"/>
                            </a:rPr>
                            <m:t>𝑋</m:t>
                          </m:r>
                          <m:r>
                            <a:rPr lang="en-GB" sz="2400" i="1">
                              <a:solidFill>
                                <a:schemeClr val="tx1"/>
                              </a:solidFill>
                              <a:latin typeface="Cambria Math" panose="02040503050406030204" pitchFamily="18" charset="0"/>
                              <a:ea typeface="Cambria Math" panose="02040503050406030204" pitchFamily="18" charset="0"/>
                            </a:rPr>
                            <m:t>≠</m:t>
                          </m:r>
                          <m:r>
                            <a:rPr lang="en-GB" sz="2400" i="1">
                              <a:solidFill>
                                <a:schemeClr val="tx1"/>
                              </a:solidFill>
                              <a:latin typeface="Cambria Math" panose="02040503050406030204" pitchFamily="18" charset="0"/>
                              <a:ea typeface="Cambria Math" panose="02040503050406030204" pitchFamily="18" charset="0"/>
                            </a:rPr>
                            <m:t>𝑝𝑝</m:t>
                          </m:r>
                        </m:e>
                      </m:d>
                    </m:oMath>
                  </m:oMathPara>
                </a14:m>
                <a:endParaRPr lang="en-GB" sz="2400" dirty="0"/>
              </a:p>
            </p:txBody>
          </p:sp>
        </mc:Choice>
        <mc:Fallback xmlns="">
          <p:sp>
            <p:nvSpPr>
              <p:cNvPr id="2" name="Rectangle 1"/>
              <p:cNvSpPr>
                <a:spLocks noRot="1" noChangeAspect="1" noMove="1" noResize="1" noEditPoints="1" noAdjustHandles="1" noChangeArrowheads="1" noChangeShapeType="1" noTextEdit="1"/>
              </p:cNvSpPr>
              <p:nvPr/>
            </p:nvSpPr>
            <p:spPr>
              <a:xfrm>
                <a:off x="6012774" y="2757338"/>
                <a:ext cx="2447658" cy="461665"/>
              </a:xfrm>
              <a:prstGeom prst="rect">
                <a:avLst/>
              </a:prstGeom>
              <a:blipFill>
                <a:blip r:embed="rId5"/>
                <a:stretch>
                  <a:fillRect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012160" y="4902769"/>
                <a:ext cx="24552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i="1" smtClean="0">
                          <a:solidFill>
                            <a:schemeClr val="tx1"/>
                          </a:solidFill>
                          <a:latin typeface="Cambria Math" panose="02040503050406030204" pitchFamily="18" charset="0"/>
                          <a:ea typeface="Cambria Math" panose="02040503050406030204" pitchFamily="18" charset="0"/>
                        </a:rPr>
                        <m:t>𝜎</m:t>
                      </m:r>
                      <m:d>
                        <m:dPr>
                          <m:ctrlPr>
                            <a:rPr lang="en-GB" sz="2400" i="1">
                              <a:solidFill>
                                <a:schemeClr val="tx1"/>
                              </a:solidFill>
                              <a:latin typeface="Cambria Math" panose="02040503050406030204" pitchFamily="18" charset="0"/>
                              <a:ea typeface="Cambria Math" panose="02040503050406030204" pitchFamily="18" charset="0"/>
                            </a:rPr>
                          </m:ctrlPr>
                        </m:dPr>
                        <m:e>
                          <m:acc>
                            <m:accPr>
                              <m:chr m:val="̅"/>
                              <m:ctrlPr>
                                <a:rPr lang="en-GB" sz="2400" i="1" smtClean="0">
                                  <a:solidFill>
                                    <a:schemeClr val="tx1"/>
                                  </a:solidFill>
                                  <a:latin typeface="Cambria Math" panose="02040503050406030204" pitchFamily="18" charset="0"/>
                                  <a:ea typeface="Cambria Math" panose="02040503050406030204" pitchFamily="18" charset="0"/>
                                </a:rPr>
                              </m:ctrlPr>
                            </m:accPr>
                            <m:e>
                              <m:r>
                                <a:rPr lang="en-GB" sz="2400" b="0" i="1" smtClean="0">
                                  <a:solidFill>
                                    <a:schemeClr val="tx1"/>
                                  </a:solidFill>
                                  <a:latin typeface="Cambria Math" panose="02040503050406030204" pitchFamily="18" charset="0"/>
                                  <a:ea typeface="Cambria Math" panose="02040503050406030204" pitchFamily="18" charset="0"/>
                                </a:rPr>
                                <m:t>𝑝</m:t>
                              </m:r>
                            </m:e>
                          </m:acc>
                          <m:r>
                            <a:rPr lang="en-GB" sz="2400" i="1">
                              <a:solidFill>
                                <a:schemeClr val="tx1"/>
                              </a:solidFill>
                              <a:latin typeface="Cambria Math" panose="02040503050406030204" pitchFamily="18" charset="0"/>
                              <a:ea typeface="Cambria Math" panose="02040503050406030204" pitchFamily="18" charset="0"/>
                            </a:rPr>
                            <m:t>𝑝</m:t>
                          </m:r>
                          <m:r>
                            <a:rPr lang="en-GB" sz="2400" i="1">
                              <a:solidFill>
                                <a:schemeClr val="tx1"/>
                              </a:solidFill>
                              <a:latin typeface="Cambria Math" panose="02040503050406030204" pitchFamily="18" charset="0"/>
                              <a:ea typeface="Cambria Math" panose="02040503050406030204" pitchFamily="18" charset="0"/>
                            </a:rPr>
                            <m:t>→</m:t>
                          </m:r>
                          <m:r>
                            <a:rPr lang="en-GB" sz="2400" i="1">
                              <a:solidFill>
                                <a:schemeClr val="tx1"/>
                              </a:solidFill>
                              <a:latin typeface="Cambria Math" panose="02040503050406030204" pitchFamily="18" charset="0"/>
                              <a:ea typeface="Cambria Math" panose="02040503050406030204" pitchFamily="18" charset="0"/>
                            </a:rPr>
                            <m:t>𝑋</m:t>
                          </m:r>
                          <m:r>
                            <a:rPr lang="en-GB" sz="2400" i="1">
                              <a:solidFill>
                                <a:schemeClr val="tx1"/>
                              </a:solidFill>
                              <a:latin typeface="Cambria Math" panose="02040503050406030204" pitchFamily="18" charset="0"/>
                              <a:ea typeface="Cambria Math" panose="02040503050406030204" pitchFamily="18" charset="0"/>
                            </a:rPr>
                            <m:t>≠</m:t>
                          </m:r>
                          <m:acc>
                            <m:accPr>
                              <m:chr m:val="̅"/>
                              <m:ctrlPr>
                                <a:rPr lang="en-GB" sz="2400" i="1" smtClean="0">
                                  <a:solidFill>
                                    <a:schemeClr val="tx1"/>
                                  </a:solidFill>
                                  <a:latin typeface="Cambria Math" panose="02040503050406030204" pitchFamily="18" charset="0"/>
                                  <a:ea typeface="Cambria Math" panose="02040503050406030204" pitchFamily="18" charset="0"/>
                                </a:rPr>
                              </m:ctrlPr>
                            </m:accPr>
                            <m:e>
                              <m:r>
                                <a:rPr lang="en-GB" sz="2400" b="0" i="1" smtClean="0">
                                  <a:solidFill>
                                    <a:schemeClr val="tx1"/>
                                  </a:solidFill>
                                  <a:latin typeface="Cambria Math" panose="02040503050406030204" pitchFamily="18" charset="0"/>
                                  <a:ea typeface="Cambria Math" panose="02040503050406030204" pitchFamily="18" charset="0"/>
                                </a:rPr>
                                <m:t>𝑝</m:t>
                              </m:r>
                            </m:e>
                          </m:acc>
                          <m:r>
                            <a:rPr lang="en-GB" sz="2400" i="1">
                              <a:solidFill>
                                <a:schemeClr val="tx1"/>
                              </a:solidFill>
                              <a:latin typeface="Cambria Math" panose="02040503050406030204" pitchFamily="18" charset="0"/>
                              <a:ea typeface="Cambria Math" panose="02040503050406030204" pitchFamily="18" charset="0"/>
                            </a:rPr>
                            <m:t>𝑝</m:t>
                          </m:r>
                        </m:e>
                      </m:d>
                    </m:oMath>
                  </m:oMathPara>
                </a14:m>
                <a:endParaRPr lang="en-GB" sz="2400" dirty="0"/>
              </a:p>
            </p:txBody>
          </p:sp>
        </mc:Choice>
        <mc:Fallback xmlns="">
          <p:sp>
            <p:nvSpPr>
              <p:cNvPr id="9" name="Rectangle 8"/>
              <p:cNvSpPr>
                <a:spLocks noRot="1" noChangeAspect="1" noMove="1" noResize="1" noEditPoints="1" noAdjustHandles="1" noChangeArrowheads="1" noChangeShapeType="1" noTextEdit="1"/>
              </p:cNvSpPr>
              <p:nvPr/>
            </p:nvSpPr>
            <p:spPr>
              <a:xfrm>
                <a:off x="6012160" y="4902769"/>
                <a:ext cx="2455224" cy="461665"/>
              </a:xfrm>
              <a:prstGeom prst="rect">
                <a:avLst/>
              </a:prstGeom>
              <a:blipFill>
                <a:blip r:embed="rId6"/>
                <a:stretch>
                  <a:fillRect r="-993"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2186" y="1124744"/>
                <a:ext cx="4535088" cy="642740"/>
              </a:xfrm>
              <a:prstGeom prst="rect">
                <a:avLst/>
              </a:prstGeom>
              <a:solidFill>
                <a:schemeClr val="bg1"/>
              </a:solidFill>
            </p:spPr>
            <p:txBody>
              <a:bodyPr wrap="none">
                <a:spAutoFit/>
              </a:bodyPr>
              <a:lstStyle/>
              <a:p>
                <a14:m>
                  <m:oMath xmlns:m="http://schemas.openxmlformats.org/officeDocument/2006/math">
                    <m:f>
                      <m:fPr>
                        <m:ctrlPr>
                          <a:rPr lang="en-GB" sz="2400" b="0" i="1" dirty="0" smtClean="0">
                            <a:solidFill>
                              <a:schemeClr val="tx1"/>
                            </a:solidFill>
                            <a:latin typeface="Cambria Math" panose="02040503050406030204" pitchFamily="18" charset="0"/>
                          </a:rPr>
                        </m:ctrlPr>
                      </m:fPr>
                      <m:num>
                        <m:r>
                          <m:rPr>
                            <m:sty m:val="p"/>
                          </m:rPr>
                          <a:rPr lang="en-GB" sz="2400" b="0" i="0" dirty="0" smtClean="0">
                            <a:solidFill>
                              <a:schemeClr val="tx1"/>
                            </a:solidFill>
                            <a:latin typeface="Cambria Math" panose="02040503050406030204" pitchFamily="18" charset="0"/>
                          </a:rPr>
                          <m:t>d</m:t>
                        </m:r>
                        <m:r>
                          <m:rPr>
                            <m:sty m:val="p"/>
                          </m:rPr>
                          <a:rPr lang="el-GR" sz="2400" b="0" i="1" dirty="0" smtClean="0">
                            <a:solidFill>
                              <a:schemeClr val="tx1"/>
                            </a:solidFill>
                            <a:latin typeface="Cambria Math" panose="02040503050406030204" pitchFamily="18" charset="0"/>
                            <a:ea typeface="Cambria Math" panose="02040503050406030204" pitchFamily="18" charset="0"/>
                          </a:rPr>
                          <m:t>σ</m:t>
                        </m:r>
                        <m:d>
                          <m:dPr>
                            <m:ctrlPr>
                              <a:rPr lang="el-GR" sz="2400" b="0" i="1" dirty="0" smtClean="0">
                                <a:solidFill>
                                  <a:schemeClr val="tx1"/>
                                </a:solidFill>
                                <a:latin typeface="Cambria Math" panose="02040503050406030204" pitchFamily="18" charset="0"/>
                                <a:ea typeface="Cambria Math" panose="02040503050406030204" pitchFamily="18" charset="0"/>
                              </a:rPr>
                            </m:ctrlPr>
                          </m:dPr>
                          <m:e>
                            <m:r>
                              <a:rPr lang="en-GB" sz="2400" i="1" dirty="0">
                                <a:solidFill>
                                  <a:schemeClr val="tx1"/>
                                </a:solidFill>
                                <a:latin typeface="Cambria Math" panose="02040503050406030204" pitchFamily="18" charset="0"/>
                                <a:ea typeface="Cambria Math" panose="02040503050406030204" pitchFamily="18" charset="0"/>
                              </a:rPr>
                              <m:t>𝑝𝑝</m:t>
                            </m:r>
                            <m:r>
                              <a:rPr lang="en-GB" sz="2400" i="1" dirty="0">
                                <a:solidFill>
                                  <a:schemeClr val="tx1"/>
                                </a:solidFill>
                                <a:latin typeface="Cambria Math" panose="02040503050406030204" pitchFamily="18" charset="0"/>
                                <a:ea typeface="Cambria Math" panose="02040503050406030204" pitchFamily="18" charset="0"/>
                              </a:rPr>
                              <m:t>→</m:t>
                            </m:r>
                            <m:r>
                              <a:rPr lang="en-GB" sz="2400" i="1" dirty="0">
                                <a:solidFill>
                                  <a:schemeClr val="tx1"/>
                                </a:solidFill>
                                <a:latin typeface="Cambria Math" panose="02040503050406030204" pitchFamily="18" charset="0"/>
                                <a:ea typeface="Cambria Math" panose="02040503050406030204" pitchFamily="18" charset="0"/>
                              </a:rPr>
                              <m:t>𝑝𝑝</m:t>
                            </m:r>
                          </m:e>
                        </m:d>
                      </m:num>
                      <m:den>
                        <m:r>
                          <m:rPr>
                            <m:sty m:val="p"/>
                          </m:rPr>
                          <a:rPr lang="en-GB" sz="2400" b="0" i="0" dirty="0" smtClean="0">
                            <a:solidFill>
                              <a:schemeClr val="tx1"/>
                            </a:solidFill>
                            <a:latin typeface="Cambria Math" panose="02040503050406030204" pitchFamily="18" charset="0"/>
                          </a:rPr>
                          <m:t>dt</m:t>
                        </m:r>
                      </m:den>
                    </m:f>
                    <m:r>
                      <a:rPr lang="en-GB" sz="2400" b="0" i="1" dirty="0" smtClean="0">
                        <a:solidFill>
                          <a:schemeClr val="tx1"/>
                        </a:solidFill>
                        <a:latin typeface="Cambria Math" panose="02040503050406030204" pitchFamily="18" charset="0"/>
                      </a:rPr>
                      <m:t> 24</m:t>
                    </m:r>
                    <m:r>
                      <a:rPr lang="en-GB" sz="2400" b="0" i="1" dirty="0" smtClean="0">
                        <a:solidFill>
                          <a:schemeClr val="tx1"/>
                        </a:solidFill>
                        <a:latin typeface="Cambria Math" panose="02040503050406030204" pitchFamily="18" charset="0"/>
                        <a:ea typeface="Cambria Math" panose="02040503050406030204" pitchFamily="18" charset="0"/>
                      </a:rPr>
                      <m:t>≤</m:t>
                    </m:r>
                    <m:sSub>
                      <m:sSubPr>
                        <m:ctrlPr>
                          <a:rPr lang="en-GB" sz="2400" b="0" i="1" dirty="0" smtClean="0">
                            <a:solidFill>
                              <a:schemeClr val="tx1"/>
                            </a:solidFill>
                            <a:latin typeface="Cambria Math" panose="02040503050406030204" pitchFamily="18" charset="0"/>
                            <a:ea typeface="Cambria Math" panose="02040503050406030204" pitchFamily="18" charset="0"/>
                          </a:rPr>
                        </m:ctrlPr>
                      </m:sSubPr>
                      <m:e>
                        <m:r>
                          <a:rPr lang="en-GB" sz="2400" b="0" i="1" dirty="0" smtClean="0">
                            <a:solidFill>
                              <a:schemeClr val="tx1"/>
                            </a:solidFill>
                            <a:latin typeface="Cambria Math" panose="02040503050406030204" pitchFamily="18" charset="0"/>
                            <a:ea typeface="Cambria Math" panose="02040503050406030204" pitchFamily="18" charset="0"/>
                          </a:rPr>
                          <m:t>𝑝</m:t>
                        </m:r>
                      </m:e>
                      <m:sub>
                        <m:r>
                          <m:rPr>
                            <m:sty m:val="p"/>
                          </m:rPr>
                          <a:rPr lang="en-GB" sz="2400" b="0" i="0" dirty="0" smtClean="0">
                            <a:solidFill>
                              <a:schemeClr val="tx1"/>
                            </a:solidFill>
                            <a:latin typeface="Cambria Math" panose="02040503050406030204" pitchFamily="18" charset="0"/>
                            <a:ea typeface="Cambria Math" panose="02040503050406030204" pitchFamily="18" charset="0"/>
                          </a:rPr>
                          <m:t>lab</m:t>
                        </m:r>
                      </m:sub>
                    </m:sSub>
                    <m:r>
                      <a:rPr lang="en-GB" sz="2400" b="0" i="1" dirty="0" smtClean="0">
                        <a:solidFill>
                          <a:schemeClr val="tx1"/>
                        </a:solidFill>
                        <a:latin typeface="Cambria Math" panose="02040503050406030204" pitchFamily="18" charset="0"/>
                        <a:ea typeface="Cambria Math" panose="02040503050406030204" pitchFamily="18" charset="0"/>
                      </a:rPr>
                      <m:t>≤2900</m:t>
                    </m:r>
                  </m:oMath>
                </a14:m>
                <a:r>
                  <a:rPr lang="en-GB" sz="2400" dirty="0" smtClean="0">
                    <a:solidFill>
                      <a:schemeClr val="tx1"/>
                    </a:solidFill>
                  </a:rPr>
                  <a:t> GeV</a:t>
                </a:r>
                <a:endParaRPr lang="en-GB" sz="2400" dirty="0"/>
              </a:p>
            </p:txBody>
          </p:sp>
        </mc:Choice>
        <mc:Fallback xmlns="">
          <p:sp>
            <p:nvSpPr>
              <p:cNvPr id="11" name="Rectangle 10"/>
              <p:cNvSpPr>
                <a:spLocks noRot="1" noChangeAspect="1" noMove="1" noResize="1" noEditPoints="1" noAdjustHandles="1" noChangeArrowheads="1" noChangeShapeType="1" noTextEdit="1"/>
              </p:cNvSpPr>
              <p:nvPr/>
            </p:nvSpPr>
            <p:spPr>
              <a:xfrm>
                <a:off x="82186" y="1124744"/>
                <a:ext cx="4535088" cy="642740"/>
              </a:xfrm>
              <a:prstGeom prst="rect">
                <a:avLst/>
              </a:prstGeom>
              <a:blipFill>
                <a:blip r:embed="rId7"/>
                <a:stretch>
                  <a:fillRect r="-1210" b="-9524"/>
                </a:stretch>
              </a:blipFill>
            </p:spPr>
            <p:txBody>
              <a:bodyPr/>
              <a:lstStyle/>
              <a:p>
                <a:r>
                  <a:rPr lang="en-GB">
                    <a:noFill/>
                  </a:rPr>
                  <a:t> </a:t>
                </a:r>
              </a:p>
            </p:txBody>
          </p:sp>
        </mc:Fallback>
      </mc:AlternateContent>
      <p:sp>
        <p:nvSpPr>
          <p:cNvPr id="12" name="TextBox 11"/>
          <p:cNvSpPr txBox="1"/>
          <p:nvPr/>
        </p:nvSpPr>
        <p:spPr>
          <a:xfrm>
            <a:off x="5566154" y="1730425"/>
            <a:ext cx="1382110" cy="461665"/>
          </a:xfrm>
          <a:prstGeom prst="rect">
            <a:avLst/>
          </a:prstGeom>
          <a:noFill/>
        </p:spPr>
        <p:txBody>
          <a:bodyPr wrap="none" rtlCol="0">
            <a:spAutoFit/>
          </a:bodyPr>
          <a:lstStyle/>
          <a:p>
            <a:r>
              <a:rPr lang="en-GB" sz="2400" dirty="0" smtClean="0">
                <a:solidFill>
                  <a:schemeClr val="tx1"/>
                </a:solidFill>
              </a:rPr>
              <a:t>inelastic</a:t>
            </a:r>
            <a:endParaRPr lang="en-GB" sz="2400" dirty="0">
              <a:solidFill>
                <a:schemeClr val="tx1"/>
              </a:solidFill>
            </a:endParaRPr>
          </a:p>
        </p:txBody>
      </p:sp>
      <p:sp>
        <p:nvSpPr>
          <p:cNvPr id="14" name="TextBox 13"/>
          <p:cNvSpPr txBox="1"/>
          <p:nvPr/>
        </p:nvSpPr>
        <p:spPr>
          <a:xfrm>
            <a:off x="1350124" y="2031231"/>
            <a:ext cx="1133644" cy="461665"/>
          </a:xfrm>
          <a:prstGeom prst="rect">
            <a:avLst/>
          </a:prstGeom>
          <a:noFill/>
        </p:spPr>
        <p:txBody>
          <a:bodyPr wrap="none" rtlCol="0">
            <a:spAutoFit/>
          </a:bodyPr>
          <a:lstStyle/>
          <a:p>
            <a:r>
              <a:rPr lang="en-GB" sz="2400" dirty="0" smtClean="0">
                <a:solidFill>
                  <a:schemeClr val="tx1"/>
                </a:solidFill>
              </a:rPr>
              <a:t>elastic</a:t>
            </a:r>
            <a:endParaRPr lang="en-GB" sz="2400" dirty="0">
              <a:solidFill>
                <a:schemeClr val="tx1"/>
              </a:solidFill>
            </a:endParaRPr>
          </a:p>
        </p:txBody>
      </p:sp>
      <mc:AlternateContent xmlns:mc="http://schemas.openxmlformats.org/markup-compatibility/2006" xmlns:a14="http://schemas.microsoft.com/office/drawing/2010/main">
        <mc:Choice Requires="a14">
          <p:sp>
            <p:nvSpPr>
              <p:cNvPr id="13" name="TextBox 12"/>
              <p:cNvSpPr txBox="1"/>
              <p:nvPr/>
            </p:nvSpPr>
            <p:spPr>
              <a:xfrm>
                <a:off x="403489" y="6309320"/>
                <a:ext cx="8488991" cy="523220"/>
              </a:xfrm>
              <a:prstGeom prst="rect">
                <a:avLst/>
              </a:prstGeom>
              <a:noFill/>
            </p:spPr>
            <p:txBody>
              <a:bodyPr wrap="none" rtlCol="0">
                <a:spAutoFit/>
              </a:bodyPr>
              <a:lstStyle/>
              <a:p>
                <a:r>
                  <a:rPr lang="en-GB" sz="2800" b="1" dirty="0" smtClean="0">
                    <a:solidFill>
                      <a:srgbClr val="FF0000"/>
                    </a:solidFill>
                  </a:rPr>
                  <a:t>-</a:t>
                </a:r>
                <a:r>
                  <a:rPr lang="en-GB" sz="2800" dirty="0" smtClean="0">
                    <a:solidFill>
                      <a:schemeClr val="tx1"/>
                    </a:solidFill>
                  </a:rPr>
                  <a:t> CERN ISR (1970s)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r>
                      <a:rPr lang="en-GB" sz="2800" b="1" i="0" smtClean="0">
                        <a:solidFill>
                          <a:schemeClr val="tx1"/>
                        </a:solidFill>
                        <a:latin typeface="Cambria Math" panose="02040503050406030204" pitchFamily="18" charset="0"/>
                        <a:ea typeface="Cambria Math" panose="02040503050406030204" pitchFamily="18" charset="0"/>
                      </a:rPr>
                      <m:t>𝐒𝐏</m:t>
                    </m:r>
                    <m:acc>
                      <m:accPr>
                        <m:chr m:val="̅"/>
                        <m:ctrlPr>
                          <a:rPr lang="en-GB" sz="2800" b="1" i="1" smtClean="0">
                            <a:solidFill>
                              <a:schemeClr val="tx1"/>
                            </a:solidFill>
                            <a:latin typeface="Cambria Math" panose="02040503050406030204" pitchFamily="18" charset="0"/>
                            <a:ea typeface="Cambria Math" panose="02040503050406030204" pitchFamily="18" charset="0"/>
                          </a:rPr>
                        </m:ctrlPr>
                      </m:accPr>
                      <m:e>
                        <m:r>
                          <a:rPr lang="en-GB" sz="2800" b="1" i="0" smtClean="0">
                            <a:solidFill>
                              <a:schemeClr val="tx1"/>
                            </a:solidFill>
                            <a:latin typeface="Cambria Math" panose="02040503050406030204" pitchFamily="18" charset="0"/>
                            <a:ea typeface="Cambria Math" panose="02040503050406030204" pitchFamily="18" charset="0"/>
                          </a:rPr>
                          <m:t>𝐏</m:t>
                        </m:r>
                      </m:e>
                    </m:acc>
                    <m:r>
                      <a:rPr lang="en-GB" sz="2800" b="1" i="0" smtClean="0">
                        <a:solidFill>
                          <a:schemeClr val="tx1"/>
                        </a:solidFill>
                        <a:latin typeface="Cambria Math" panose="02040503050406030204" pitchFamily="18" charset="0"/>
                        <a:ea typeface="Cambria Math" panose="02040503050406030204" pitchFamily="18" charset="0"/>
                      </a:rPr>
                      <m:t>𝐒</m:t>
                    </m:r>
                    <m:r>
                      <a:rPr lang="en-GB" sz="2800" b="1" i="0" smtClean="0">
                        <a:solidFill>
                          <a:schemeClr val="tx1"/>
                        </a:solidFill>
                        <a:latin typeface="Cambria Math" panose="02040503050406030204" pitchFamily="18" charset="0"/>
                        <a:ea typeface="Cambria Math" panose="02040503050406030204" pitchFamily="18" charset="0"/>
                      </a:rPr>
                      <m:t>(</m:t>
                    </m:r>
                    <m:r>
                      <a:rPr lang="en-GB" sz="2800" b="1" i="0" smtClean="0">
                        <a:solidFill>
                          <a:schemeClr val="tx1"/>
                        </a:solidFill>
                        <a:latin typeface="Cambria Math" panose="02040503050406030204" pitchFamily="18" charset="0"/>
                        <a:ea typeface="Cambria Math" panose="02040503050406030204" pitchFamily="18" charset="0"/>
                      </a:rPr>
                      <m:t>𝟏𝟗𝟖𝟎</m:t>
                    </m:r>
                    <m:r>
                      <a:rPr lang="en-GB" sz="2800" b="1" i="0"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m:t>
                    </m:r>
                  </m:oMath>
                </a14:m>
                <a:r>
                  <a:rPr lang="en-GB" sz="2800" b="1" dirty="0" smtClean="0">
                    <a:solidFill>
                      <a:schemeClr val="tx1"/>
                    </a:solidFill>
                  </a:rPr>
                  <a:t> </a:t>
                </a:r>
                <a:r>
                  <a:rPr lang="en-GB" sz="2800" dirty="0" smtClean="0">
                    <a:solidFill>
                      <a:schemeClr val="tx1"/>
                    </a:solidFill>
                  </a:rPr>
                  <a:t>FNALTeV</a:t>
                </a:r>
                <a:endParaRPr lang="en-GB" sz="280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03489" y="6309320"/>
                <a:ext cx="8488991" cy="523220"/>
              </a:xfrm>
              <a:prstGeom prst="rect">
                <a:avLst/>
              </a:prstGeom>
              <a:blipFill>
                <a:blip r:embed="rId8"/>
                <a:stretch>
                  <a:fillRect l="-1436" t="-11628" b="-32558"/>
                </a:stretch>
              </a:blipFill>
            </p:spPr>
            <p:txBody>
              <a:bodyPr/>
              <a:lstStyle/>
              <a:p>
                <a:r>
                  <a:rPr lang="en-GB">
                    <a:noFill/>
                  </a:rPr>
                  <a:t> </a:t>
                </a:r>
              </a:p>
            </p:txBody>
          </p:sp>
        </mc:Fallback>
      </mc:AlternateContent>
      <p:sp>
        <p:nvSpPr>
          <p:cNvPr id="16" name="TextBox 15"/>
          <p:cNvSpPr txBox="1"/>
          <p:nvPr/>
        </p:nvSpPr>
        <p:spPr>
          <a:xfrm rot="16200000">
            <a:off x="-351585" y="3902007"/>
            <a:ext cx="1896673" cy="461665"/>
          </a:xfrm>
          <a:prstGeom prst="rect">
            <a:avLst/>
          </a:prstGeom>
          <a:noFill/>
        </p:spPr>
        <p:txBody>
          <a:bodyPr wrap="none" rtlCol="0">
            <a:spAutoFit/>
          </a:bodyPr>
          <a:lstStyle/>
          <a:p>
            <a:r>
              <a:rPr lang="en-GB" sz="2400" smtClean="0">
                <a:solidFill>
                  <a:schemeClr val="tx1"/>
                </a:solidFill>
              </a:rPr>
              <a:t>“peripheral”</a:t>
            </a:r>
            <a:endParaRPr lang="en-GB" sz="2400" dirty="0">
              <a:solidFill>
                <a:schemeClr val="tx1"/>
              </a:solidFill>
            </a:endParaRPr>
          </a:p>
        </p:txBody>
      </p:sp>
      <p:sp>
        <p:nvSpPr>
          <p:cNvPr id="17" name="TextBox 16"/>
          <p:cNvSpPr txBox="1"/>
          <p:nvPr/>
        </p:nvSpPr>
        <p:spPr>
          <a:xfrm rot="16200000">
            <a:off x="2165989" y="3573149"/>
            <a:ext cx="4062331" cy="461665"/>
          </a:xfrm>
          <a:prstGeom prst="rect">
            <a:avLst/>
          </a:prstGeom>
          <a:noFill/>
        </p:spPr>
        <p:txBody>
          <a:bodyPr wrap="none" rtlCol="0">
            <a:spAutoFit/>
          </a:bodyPr>
          <a:lstStyle/>
          <a:p>
            <a:r>
              <a:rPr lang="en-GB" sz="2400" dirty="0">
                <a:solidFill>
                  <a:schemeClr val="tx1"/>
                </a:solidFill>
              </a:rPr>
              <a:t>h</a:t>
            </a:r>
            <a:r>
              <a:rPr lang="en-GB" sz="2400" dirty="0" smtClean="0">
                <a:solidFill>
                  <a:schemeClr val="tx1"/>
                </a:solidFill>
              </a:rPr>
              <a:t>ighest energy behaviour </a:t>
            </a:r>
            <a:r>
              <a:rPr lang="en-GB" sz="2400" b="1" dirty="0" smtClean="0">
                <a:solidFill>
                  <a:srgbClr val="FF0000"/>
                </a:solidFill>
              </a:rPr>
              <a:t>?</a:t>
            </a:r>
            <a:endParaRPr lang="en-GB" sz="2400" b="1" dirty="0">
              <a:solidFill>
                <a:srgbClr val="FF0000"/>
              </a:solidFill>
            </a:endParaRPr>
          </a:p>
        </p:txBody>
      </p:sp>
    </p:spTree>
    <p:extLst>
      <p:ext uri="{BB962C8B-B14F-4D97-AF65-F5344CB8AC3E}">
        <p14:creationId xmlns:p14="http://schemas.microsoft.com/office/powerpoint/2010/main" val="32386323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a:picLocks noChangeAspect="1"/>
          </p:cNvPicPr>
          <p:nvPr/>
        </p:nvPicPr>
        <p:blipFill rotWithShape="1">
          <a:blip r:embed="rId2"/>
          <a:srcRect t="3082"/>
          <a:stretch/>
        </p:blipFill>
        <p:spPr>
          <a:xfrm>
            <a:off x="3276625" y="1484784"/>
            <a:ext cx="5832550" cy="5321010"/>
          </a:xfrm>
          <a:prstGeom prst="rect">
            <a:avLst/>
          </a:prstGeom>
        </p:spPr>
      </p:pic>
      <mc:AlternateContent xmlns:mc="http://schemas.openxmlformats.org/markup-compatibility/2006" xmlns:a14="http://schemas.microsoft.com/office/drawing/2010/main">
        <mc:Choice Requires="a14">
          <p:sp>
            <p:nvSpPr>
              <p:cNvPr id="4" name="Rectangle 40"/>
              <p:cNvSpPr txBox="1">
                <a:spLocks noChangeArrowheads="1"/>
              </p:cNvSpPr>
              <p:nvPr/>
            </p:nvSpPr>
            <p:spPr bwMode="auto">
              <a:xfrm>
                <a:off x="1547664" y="72553"/>
                <a:ext cx="6292885" cy="728075"/>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33CC"/>
                    </a:solidFill>
                    <a:latin typeface="+mj-lt"/>
                    <a:ea typeface="+mj-ea"/>
                    <a:cs typeface="+mj-cs"/>
                  </a:defRPr>
                </a:lvl1pPr>
                <a:lvl2pPr algn="ctr" rtl="0" eaLnBrk="0" fontAlgn="base" hangingPunct="0">
                  <a:spcBef>
                    <a:spcPct val="0"/>
                  </a:spcBef>
                  <a:spcAft>
                    <a:spcPct val="0"/>
                  </a:spcAft>
                  <a:defRPr sz="3200">
                    <a:solidFill>
                      <a:srgbClr val="0033CC"/>
                    </a:solidFill>
                    <a:latin typeface="Comic Sans MS" pitchFamily="66" charset="0"/>
                  </a:defRPr>
                </a:lvl2pPr>
                <a:lvl3pPr algn="ctr" rtl="0" eaLnBrk="0" fontAlgn="base" hangingPunct="0">
                  <a:spcBef>
                    <a:spcPct val="0"/>
                  </a:spcBef>
                  <a:spcAft>
                    <a:spcPct val="0"/>
                  </a:spcAft>
                  <a:defRPr sz="3200">
                    <a:solidFill>
                      <a:srgbClr val="0033CC"/>
                    </a:solidFill>
                    <a:latin typeface="Comic Sans MS" pitchFamily="66" charset="0"/>
                  </a:defRPr>
                </a:lvl3pPr>
                <a:lvl4pPr algn="ctr" rtl="0" eaLnBrk="0" fontAlgn="base" hangingPunct="0">
                  <a:spcBef>
                    <a:spcPct val="0"/>
                  </a:spcBef>
                  <a:spcAft>
                    <a:spcPct val="0"/>
                  </a:spcAft>
                  <a:defRPr sz="3200">
                    <a:solidFill>
                      <a:srgbClr val="0033CC"/>
                    </a:solidFill>
                    <a:latin typeface="Comic Sans MS" pitchFamily="66" charset="0"/>
                  </a:defRPr>
                </a:lvl4pPr>
                <a:lvl5pPr algn="ctr" rtl="0" eaLnBrk="0" fontAlgn="base" hangingPunct="0">
                  <a:spcBef>
                    <a:spcPct val="0"/>
                  </a:spcBef>
                  <a:spcAft>
                    <a:spcPct val="0"/>
                  </a:spcAft>
                  <a:defRPr sz="3200">
                    <a:solidFill>
                      <a:srgbClr val="0033CC"/>
                    </a:solidFill>
                    <a:latin typeface="Comic Sans MS" pitchFamily="66" charset="0"/>
                  </a:defRPr>
                </a:lvl5pPr>
                <a:lvl6pPr marL="457200" algn="ctr" rtl="0" eaLnBrk="0" fontAlgn="base" hangingPunct="0">
                  <a:spcBef>
                    <a:spcPct val="0"/>
                  </a:spcBef>
                  <a:spcAft>
                    <a:spcPct val="0"/>
                  </a:spcAft>
                  <a:defRPr sz="3200">
                    <a:solidFill>
                      <a:srgbClr val="0033CC"/>
                    </a:solidFill>
                    <a:latin typeface="Comic Sans MS" pitchFamily="66" charset="0"/>
                  </a:defRPr>
                </a:lvl6pPr>
                <a:lvl7pPr marL="914400" algn="ctr" rtl="0" eaLnBrk="0" fontAlgn="base" hangingPunct="0">
                  <a:spcBef>
                    <a:spcPct val="0"/>
                  </a:spcBef>
                  <a:spcAft>
                    <a:spcPct val="0"/>
                  </a:spcAft>
                  <a:defRPr sz="3200">
                    <a:solidFill>
                      <a:srgbClr val="0033CC"/>
                    </a:solidFill>
                    <a:latin typeface="Comic Sans MS" pitchFamily="66" charset="0"/>
                  </a:defRPr>
                </a:lvl7pPr>
                <a:lvl8pPr marL="1371600" algn="ctr" rtl="0" eaLnBrk="0" fontAlgn="base" hangingPunct="0">
                  <a:spcBef>
                    <a:spcPct val="0"/>
                  </a:spcBef>
                  <a:spcAft>
                    <a:spcPct val="0"/>
                  </a:spcAft>
                  <a:defRPr sz="3200">
                    <a:solidFill>
                      <a:srgbClr val="0033CC"/>
                    </a:solidFill>
                    <a:latin typeface="Comic Sans MS" pitchFamily="66" charset="0"/>
                  </a:defRPr>
                </a:lvl8pPr>
                <a:lvl9pPr marL="1828800" algn="ctr" rtl="0" eaLnBrk="0" fontAlgn="base" hangingPunct="0">
                  <a:spcBef>
                    <a:spcPct val="0"/>
                  </a:spcBef>
                  <a:spcAft>
                    <a:spcPct val="0"/>
                  </a:spcAft>
                  <a:defRPr sz="3200">
                    <a:solidFill>
                      <a:srgbClr val="0033CC"/>
                    </a:solidFill>
                    <a:latin typeface="Comic Sans MS" pitchFamily="66" charset="0"/>
                  </a:defRPr>
                </a:lvl9pPr>
              </a:lstStyle>
              <a:p>
                <a:pPr eaLnBrk="1" hangingPunct="1">
                  <a:defRPr/>
                </a:pPr>
                <a:r>
                  <a:rPr lang="en-GB" kern="0" dirty="0" smtClean="0">
                    <a:latin typeface="Comic Sans MS" pitchFamily="66" charset="0"/>
                  </a:rPr>
                  <a:t>Space-like </a:t>
                </a:r>
                <a14:m>
                  <m:oMath xmlns:m="http://schemas.openxmlformats.org/officeDocument/2006/math">
                    <m:sSubSup>
                      <m:sSubSupPr>
                        <m:ctrlPr>
                          <a:rPr lang="en-GB" b="1" i="1" kern="0" smtClean="0">
                            <a:latin typeface="Cambria Math" panose="02040503050406030204" pitchFamily="18" charset="0"/>
                          </a:rPr>
                        </m:ctrlPr>
                      </m:sSubSupPr>
                      <m:e>
                        <m:r>
                          <a:rPr lang="en-GB" b="1" i="1" kern="0" smtClean="0">
                            <a:latin typeface="Cambria Math" panose="02040503050406030204" pitchFamily="18" charset="0"/>
                          </a:rPr>
                          <m:t>𝒆</m:t>
                        </m:r>
                      </m:e>
                      <m:sub>
                        <m:r>
                          <a:rPr lang="en-GB" b="1" i="0" kern="0" smtClean="0">
                            <a:latin typeface="Cambria Math" panose="02040503050406030204" pitchFamily="18" charset="0"/>
                          </a:rPr>
                          <m:t>𝐋</m:t>
                        </m:r>
                        <m:r>
                          <a:rPr lang="en-GB" b="1" i="0" kern="0" smtClean="0">
                            <a:latin typeface="Cambria Math" panose="02040503050406030204" pitchFamily="18" charset="0"/>
                          </a:rPr>
                          <m:t>/</m:t>
                        </m:r>
                        <m:r>
                          <a:rPr lang="en-GB" b="1" i="0" kern="0" smtClean="0">
                            <a:latin typeface="Cambria Math" panose="02040503050406030204" pitchFamily="18" charset="0"/>
                          </a:rPr>
                          <m:t>𝐑</m:t>
                        </m:r>
                      </m:sub>
                      <m:sup>
                        <m:r>
                          <a:rPr lang="en-GB" b="1" i="1" kern="0" smtClean="0">
                            <a:latin typeface="Cambria Math" panose="02040503050406030204" pitchFamily="18" charset="0"/>
                            <a:ea typeface="Cambria Math" panose="02040503050406030204" pitchFamily="18" charset="0"/>
                          </a:rPr>
                          <m:t>±</m:t>
                        </m:r>
                      </m:sup>
                    </m:sSubSup>
                    <m:r>
                      <a:rPr lang="en-GB" b="1" i="1" kern="0" smtClean="0">
                        <a:latin typeface="Cambria Math" panose="02040503050406030204" pitchFamily="18" charset="0"/>
                      </a:rPr>
                      <m:t>𝒒</m:t>
                    </m:r>
                  </m:oMath>
                </a14:m>
                <a:r>
                  <a:rPr lang="en-GB" kern="0" dirty="0" smtClean="0">
                    <a:latin typeface="Comic Sans MS" pitchFamily="66" charset="0"/>
                  </a:rPr>
                  <a:t> GSW Dynamics</a:t>
                </a:r>
                <a:endParaRPr lang="en-US" kern="0" dirty="0" smtClean="0">
                  <a:solidFill>
                    <a:schemeClr val="accent2"/>
                  </a:solidFill>
                </a:endParaRPr>
              </a:p>
            </p:txBody>
          </p:sp>
        </mc:Choice>
        <mc:Fallback xmlns="">
          <p:sp>
            <p:nvSpPr>
              <p:cNvPr id="4" name="Rectangle 40"/>
              <p:cNvSpPr txBox="1">
                <a:spLocks noRot="1" noChangeAspect="1" noMove="1" noResize="1" noEditPoints="1" noAdjustHandles="1" noChangeArrowheads="1" noChangeShapeType="1" noTextEdit="1"/>
              </p:cNvSpPr>
              <p:nvPr/>
            </p:nvSpPr>
            <p:spPr bwMode="auto">
              <a:xfrm>
                <a:off x="1547664" y="72553"/>
                <a:ext cx="6292885" cy="728075"/>
              </a:xfrm>
              <a:prstGeom prst="rect">
                <a:avLst/>
              </a:prstGeom>
              <a:blipFill>
                <a:blip r:embed="rId3"/>
                <a:stretch>
                  <a:fillRect l="-1204" t="-1325"/>
                </a:stretch>
              </a:blipFill>
              <a:ln w="9525">
                <a:noFill/>
                <a:miter lim="800000"/>
                <a:headEnd/>
                <a:tailEnd/>
              </a:ln>
              <a:effectLst>
                <a:outerShdw dist="107763" dir="2700000" algn="ctr" rotWithShape="0">
                  <a:schemeClr val="bg2"/>
                </a:outerShdw>
              </a:effectLst>
            </p:spPr>
            <p:txBody>
              <a:bodyPr/>
              <a:lstStyle/>
              <a:p>
                <a:r>
                  <a:rPr lang="en-GB">
                    <a:noFill/>
                  </a:rPr>
                  <a:t> </a:t>
                </a:r>
              </a:p>
            </p:txBody>
          </p:sp>
        </mc:Fallback>
      </mc:AlternateContent>
      <p:sp>
        <p:nvSpPr>
          <p:cNvPr id="6" name="Text Box 2"/>
          <p:cNvSpPr txBox="1">
            <a:spLocks noChangeArrowheads="1"/>
          </p:cNvSpPr>
          <p:nvPr/>
        </p:nvSpPr>
        <p:spPr bwMode="auto">
          <a:xfrm>
            <a:off x="1672481" y="5939036"/>
            <a:ext cx="839788" cy="396875"/>
          </a:xfrm>
          <a:prstGeom prst="rect">
            <a:avLst/>
          </a:prstGeom>
          <a:noFill/>
          <a:ln w="9525">
            <a:noFill/>
            <a:miter lim="800000"/>
            <a:headEnd/>
            <a:tailEnd/>
          </a:ln>
        </p:spPr>
        <p:txBody>
          <a:bodyPr wrap="none">
            <a:spAutoFit/>
          </a:bodyPr>
          <a:lstStyle/>
          <a:p>
            <a:r>
              <a:rPr lang="en-GB" sz="2000">
                <a:solidFill>
                  <a:schemeClr val="tx1"/>
                </a:solidFill>
                <a:sym typeface="Symbol" pitchFamily="18" charset="2"/>
              </a:rPr>
              <a:t>≤2 am</a:t>
            </a:r>
            <a:endParaRPr lang="el-GR" sz="2000" b="1" baseline="-25000">
              <a:solidFill>
                <a:schemeClr val="tx1"/>
              </a:solidFill>
              <a:sym typeface="Symbol" pitchFamily="18" charset="2"/>
            </a:endParaRPr>
          </a:p>
        </p:txBody>
      </p:sp>
      <p:sp>
        <p:nvSpPr>
          <p:cNvPr id="9" name="Text Box 6"/>
          <p:cNvSpPr txBox="1">
            <a:spLocks noChangeArrowheads="1"/>
          </p:cNvSpPr>
          <p:nvPr/>
        </p:nvSpPr>
        <p:spPr bwMode="auto">
          <a:xfrm>
            <a:off x="35496" y="836613"/>
            <a:ext cx="9180513" cy="646331"/>
          </a:xfrm>
          <a:prstGeom prst="rect">
            <a:avLst/>
          </a:prstGeom>
          <a:noFill/>
          <a:ln w="9525">
            <a:noFill/>
            <a:miter lim="800000"/>
            <a:headEnd/>
            <a:tailEnd/>
          </a:ln>
        </p:spPr>
        <p:txBody>
          <a:bodyPr>
            <a:spAutoFit/>
          </a:bodyPr>
          <a:lstStyle/>
          <a:p>
            <a:r>
              <a:rPr lang="en-GB" sz="2800" b="1" dirty="0">
                <a:solidFill>
                  <a:srgbClr val="FF0000"/>
                </a:solidFill>
                <a:sym typeface="Symbol" pitchFamily="18" charset="2"/>
              </a:rPr>
              <a:t></a:t>
            </a:r>
            <a:r>
              <a:rPr lang="en-GB" sz="2800" dirty="0">
                <a:solidFill>
                  <a:schemeClr val="tx1"/>
                </a:solidFill>
              </a:rPr>
              <a:t> resolving structure in </a:t>
            </a:r>
            <a:r>
              <a:rPr lang="en-GB" sz="2800" dirty="0" smtClean="0">
                <a:solidFill>
                  <a:schemeClr val="tx1"/>
                </a:solidFill>
              </a:rPr>
              <a:t>SU(2)</a:t>
            </a:r>
            <a:r>
              <a:rPr lang="en-GB" sz="2800" b="1" baseline="-25000" dirty="0" smtClean="0">
                <a:solidFill>
                  <a:schemeClr val="tx1"/>
                </a:solidFill>
              </a:rPr>
              <a:t>L</a:t>
            </a:r>
            <a:r>
              <a:rPr lang="en-GB" sz="2800" dirty="0" smtClean="0">
                <a:solidFill>
                  <a:schemeClr val="tx1"/>
                </a:solidFill>
              </a:rPr>
              <a:t> </a:t>
            </a:r>
            <a:r>
              <a:rPr lang="en-GB" sz="2800" b="1" dirty="0">
                <a:solidFill>
                  <a:schemeClr val="tx1"/>
                </a:solidFill>
                <a:sym typeface="Symbol" pitchFamily="18" charset="2"/>
              </a:rPr>
              <a:t></a:t>
            </a:r>
            <a:r>
              <a:rPr lang="en-GB" dirty="0"/>
              <a:t> </a:t>
            </a:r>
            <a:r>
              <a:rPr lang="en-GB" sz="2800" dirty="0">
                <a:solidFill>
                  <a:schemeClr val="tx1"/>
                </a:solidFill>
              </a:rPr>
              <a:t>U(1</a:t>
            </a:r>
            <a:r>
              <a:rPr lang="en-GB" sz="2800" dirty="0" smtClean="0">
                <a:solidFill>
                  <a:schemeClr val="tx1"/>
                </a:solidFill>
              </a:rPr>
              <a:t>)</a:t>
            </a:r>
            <a:endParaRPr lang="en-GB" sz="900" dirty="0">
              <a:solidFill>
                <a:schemeClr val="tx1"/>
              </a:solidFill>
              <a:sym typeface="Symbol" pitchFamily="18" charset="2"/>
            </a:endParaRPr>
          </a:p>
        </p:txBody>
      </p:sp>
      <mc:AlternateContent xmlns:mc="http://schemas.openxmlformats.org/markup-compatibility/2006" xmlns:a14="http://schemas.microsoft.com/office/drawing/2010/main">
        <mc:Choice Requires="a14">
          <p:sp>
            <p:nvSpPr>
              <p:cNvPr id="12" name="Text Box 10"/>
              <p:cNvSpPr txBox="1">
                <a:spLocks noChangeArrowheads="1"/>
              </p:cNvSpPr>
              <p:nvPr/>
            </p:nvSpPr>
            <p:spPr bwMode="auto">
              <a:xfrm>
                <a:off x="35892" y="1484784"/>
                <a:ext cx="3455988" cy="1655197"/>
              </a:xfrm>
              <a:prstGeom prst="rect">
                <a:avLst/>
              </a:prstGeom>
              <a:noFill/>
              <a:ln w="9525">
                <a:noFill/>
                <a:miter lim="800000"/>
                <a:headEnd/>
                <a:tailEnd/>
              </a:ln>
            </p:spPr>
            <p:txBody>
              <a:bodyPr>
                <a:spAutoFit/>
              </a:bodyPr>
              <a:lstStyle/>
              <a:p>
                <a:r>
                  <a:rPr lang="en-GB" sz="2800" b="1" dirty="0" smtClean="0">
                    <a:solidFill>
                      <a:srgbClr val="FF0000"/>
                    </a:solidFill>
                    <a:sym typeface="Symbol" pitchFamily="18" charset="2"/>
                  </a:rPr>
                  <a:t></a:t>
                </a:r>
                <a:r>
                  <a:rPr lang="en-GB" sz="2800" dirty="0">
                    <a:solidFill>
                      <a:schemeClr val="tx1"/>
                    </a:solidFill>
                  </a:rPr>
                  <a:t> </a:t>
                </a:r>
                <a:r>
                  <a:rPr lang="en-GB" sz="2800" dirty="0" smtClean="0">
                    <a:solidFill>
                      <a:schemeClr val="tx1"/>
                    </a:solidFill>
                  </a:rPr>
                  <a:t>Rutherford </a:t>
                </a:r>
                <a:endParaRPr lang="en-GB" sz="2800" dirty="0">
                  <a:solidFill>
                    <a:schemeClr val="tx1"/>
                  </a:solidFill>
                </a:endParaRPr>
              </a:p>
              <a:p>
                <a:r>
                  <a:rPr lang="en-GB" sz="2800" dirty="0">
                    <a:solidFill>
                      <a:schemeClr val="tx1"/>
                    </a:solidFill>
                  </a:rPr>
                  <a:t>   </a:t>
                </a:r>
                <a:r>
                  <a:rPr lang="en-GB" sz="2800" dirty="0" smtClean="0">
                    <a:solidFill>
                      <a:schemeClr val="tx1"/>
                    </a:solidFill>
                  </a:rPr>
                  <a:t>scattering </a:t>
                </a:r>
              </a:p>
              <a:p>
                <a:r>
                  <a:rPr lang="en-GB" sz="2800" b="0" dirty="0">
                    <a:solidFill>
                      <a:schemeClr val="tx1"/>
                    </a:solidFill>
                  </a:rPr>
                  <a:t> </a:t>
                </a:r>
                <a:r>
                  <a:rPr lang="en-GB" sz="2800" b="0" dirty="0" smtClean="0">
                    <a:solidFill>
                      <a:schemeClr val="tx1"/>
                    </a:solidFill>
                  </a:rPr>
                  <a:t>  </a:t>
                </a:r>
                <a14:m>
                  <m:oMath xmlns:m="http://schemas.openxmlformats.org/officeDocument/2006/math">
                    <m:f>
                      <m:f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fPr>
                      <m:num>
                        <m:r>
                          <a:rPr lang="en-GB" sz="2800" b="1">
                            <a:solidFill>
                              <a:schemeClr val="tx1"/>
                            </a:solidFill>
                            <a:latin typeface="Cambria Math" panose="02040503050406030204" pitchFamily="18" charset="0"/>
                            <a:ea typeface="Cambria Math" panose="02040503050406030204" pitchFamily="18" charset="0"/>
                            <a:sym typeface="Symbol" pitchFamily="18" charset="2"/>
                          </a:rPr>
                          <m:t>𝐝</m:t>
                        </m:r>
                        <m:sSub>
                          <m:sSub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sSubPr>
                          <m:e>
                            <m:r>
                              <a:rPr lang="en-GB" sz="2800" b="1" i="1">
                                <a:solidFill>
                                  <a:schemeClr val="tx1"/>
                                </a:solidFill>
                                <a:latin typeface="Cambria Math" panose="02040503050406030204" pitchFamily="18" charset="0"/>
                                <a:ea typeface="Cambria Math" panose="02040503050406030204" pitchFamily="18" charset="0"/>
                                <a:sym typeface="Symbol" pitchFamily="18" charset="2"/>
                              </a:rPr>
                              <m:t>𝝈</m:t>
                            </m:r>
                          </m:e>
                          <m:sub>
                            <m:r>
                              <a:rPr lang="en-GB" sz="2800" b="1" i="1">
                                <a:solidFill>
                                  <a:schemeClr val="tx1"/>
                                </a:solidFill>
                                <a:latin typeface="Cambria Math" panose="02040503050406030204" pitchFamily="18" charset="0"/>
                              </a:rPr>
                              <m:t>𝒆𝒒</m:t>
                            </m:r>
                            <m:r>
                              <a:rPr lang="en-GB" sz="2800" b="1" i="1">
                                <a:solidFill>
                                  <a:schemeClr val="tx1"/>
                                </a:solidFill>
                                <a:latin typeface="Cambria Math" panose="02040503050406030204" pitchFamily="18" charset="0"/>
                                <a:ea typeface="Cambria Math" panose="02040503050406030204" pitchFamily="18" charset="0"/>
                              </a:rPr>
                              <m:t>→</m:t>
                            </m:r>
                            <m:r>
                              <a:rPr lang="en-GB" sz="2800" b="1" i="1">
                                <a:solidFill>
                                  <a:schemeClr val="tx1"/>
                                </a:solidFill>
                                <a:latin typeface="Cambria Math" panose="02040503050406030204" pitchFamily="18" charset="0"/>
                                <a:ea typeface="Cambria Math" panose="02040503050406030204" pitchFamily="18" charset="0"/>
                              </a:rPr>
                              <m:t>𝒆𝒒</m:t>
                            </m:r>
                          </m:sub>
                        </m:sSub>
                      </m:num>
                      <m:den>
                        <m:r>
                          <a:rPr lang="en-GB" sz="2800" b="1">
                            <a:solidFill>
                              <a:schemeClr val="tx1"/>
                            </a:solidFill>
                            <a:latin typeface="Cambria Math" panose="02040503050406030204" pitchFamily="18" charset="0"/>
                            <a:ea typeface="Cambria Math" panose="02040503050406030204" pitchFamily="18" charset="0"/>
                            <a:sym typeface="Symbol" pitchFamily="18" charset="2"/>
                          </a:rPr>
                          <m:t>𝐝</m:t>
                        </m:r>
                        <m:sSup>
                          <m:sSup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sSupPr>
                          <m:e>
                            <m:r>
                              <a:rPr lang="en-GB" sz="2800" b="1" i="1">
                                <a:solidFill>
                                  <a:schemeClr val="tx1"/>
                                </a:solidFill>
                                <a:latin typeface="Cambria Math" panose="02040503050406030204" pitchFamily="18" charset="0"/>
                                <a:ea typeface="Cambria Math" panose="02040503050406030204" pitchFamily="18" charset="0"/>
                                <a:sym typeface="Symbol" pitchFamily="18" charset="2"/>
                              </a:rPr>
                              <m:t>𝑸</m:t>
                            </m:r>
                          </m:e>
                          <m:sup>
                            <m:r>
                              <a:rPr lang="en-GB" sz="2800" b="1" i="1">
                                <a:solidFill>
                                  <a:schemeClr val="tx1"/>
                                </a:solidFill>
                                <a:latin typeface="Cambria Math" panose="02040503050406030204" pitchFamily="18" charset="0"/>
                                <a:ea typeface="Cambria Math" panose="02040503050406030204" pitchFamily="18" charset="0"/>
                                <a:sym typeface="Symbol" pitchFamily="18" charset="2"/>
                              </a:rPr>
                              <m:t>𝟐</m:t>
                            </m:r>
                          </m:sup>
                        </m:sSup>
                      </m:den>
                    </m:f>
                    <m:r>
                      <a:rPr lang="en-GB" sz="2800" b="1" i="1">
                        <a:solidFill>
                          <a:schemeClr val="tx1"/>
                        </a:solidFill>
                        <a:latin typeface="Cambria Math" panose="02040503050406030204" pitchFamily="18" charset="0"/>
                        <a:ea typeface="Cambria Math" panose="02040503050406030204" pitchFamily="18" charset="0"/>
                        <a:sym typeface="Symbol" pitchFamily="18" charset="2"/>
                      </a:rPr>
                      <m:t>∝</m:t>
                    </m:r>
                    <m:f>
                      <m:f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fPr>
                      <m:num>
                        <m:r>
                          <a:rPr lang="en-GB" sz="2800" b="1" i="1">
                            <a:solidFill>
                              <a:schemeClr val="tx1"/>
                            </a:solidFill>
                            <a:latin typeface="Cambria Math" panose="02040503050406030204" pitchFamily="18" charset="0"/>
                            <a:ea typeface="Cambria Math" panose="02040503050406030204" pitchFamily="18" charset="0"/>
                            <a:sym typeface="Symbol" pitchFamily="18" charset="2"/>
                          </a:rPr>
                          <m:t>𝟏</m:t>
                        </m:r>
                      </m:num>
                      <m:den>
                        <m:sSup>
                          <m:sSup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sSupPr>
                          <m:e>
                            <m:r>
                              <a:rPr lang="en-GB" sz="2800" b="1" i="1">
                                <a:solidFill>
                                  <a:schemeClr val="tx1"/>
                                </a:solidFill>
                                <a:latin typeface="Cambria Math" panose="02040503050406030204" pitchFamily="18" charset="0"/>
                                <a:ea typeface="Cambria Math" panose="02040503050406030204" pitchFamily="18" charset="0"/>
                                <a:sym typeface="Symbol" pitchFamily="18" charset="2"/>
                              </a:rPr>
                              <m:t>𝑸</m:t>
                            </m:r>
                          </m:e>
                          <m:sup>
                            <m:r>
                              <a:rPr lang="en-GB" sz="2800" b="1" i="1">
                                <a:solidFill>
                                  <a:schemeClr val="tx1"/>
                                </a:solidFill>
                                <a:latin typeface="Cambria Math" panose="02040503050406030204" pitchFamily="18" charset="0"/>
                                <a:ea typeface="Cambria Math" panose="02040503050406030204" pitchFamily="18" charset="0"/>
                                <a:sym typeface="Symbol" pitchFamily="18" charset="2"/>
                              </a:rPr>
                              <m:t>𝟒</m:t>
                            </m:r>
                          </m:sup>
                        </m:sSup>
                      </m:den>
                    </m:f>
                  </m:oMath>
                </a14:m>
                <a:endParaRPr lang="el-GR" sz="2800" b="1" i="1" dirty="0">
                  <a:solidFill>
                    <a:schemeClr val="tx1"/>
                  </a:solidFill>
                  <a:sym typeface="Symbol" pitchFamily="18" charset="2"/>
                </a:endParaRPr>
              </a:p>
            </p:txBody>
          </p:sp>
        </mc:Choice>
        <mc:Fallback xmlns="">
          <p:sp>
            <p:nvSpPr>
              <p:cNvPr id="12" name="Text Box 10"/>
              <p:cNvSpPr txBox="1">
                <a:spLocks noRot="1" noChangeAspect="1" noMove="1" noResize="1" noEditPoints="1" noAdjustHandles="1" noChangeArrowheads="1" noChangeShapeType="1" noTextEdit="1"/>
              </p:cNvSpPr>
              <p:nvPr/>
            </p:nvSpPr>
            <p:spPr bwMode="auto">
              <a:xfrm>
                <a:off x="35892" y="1484784"/>
                <a:ext cx="3455988" cy="1655197"/>
              </a:xfrm>
              <a:prstGeom prst="rect">
                <a:avLst/>
              </a:prstGeom>
              <a:blipFill>
                <a:blip r:embed="rId4"/>
                <a:stretch>
                  <a:fillRect l="-3704" t="-4428"/>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 Box 13"/>
              <p:cNvSpPr txBox="1">
                <a:spLocks noChangeArrowheads="1"/>
              </p:cNvSpPr>
              <p:nvPr/>
            </p:nvSpPr>
            <p:spPr bwMode="auto">
              <a:xfrm>
                <a:off x="4225837" y="1543329"/>
                <a:ext cx="1786323" cy="466281"/>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400" b="0" i="1" smtClean="0">
                              <a:solidFill>
                                <a:schemeClr val="tx1"/>
                              </a:solidFill>
                              <a:latin typeface="Cambria Math" panose="02040503050406030204" pitchFamily="18" charset="0"/>
                            </a:rPr>
                          </m:ctrlPr>
                        </m:sSupPr>
                        <m:e>
                          <m:r>
                            <a:rPr lang="en-GB" sz="2400" b="0" i="1" smtClean="0">
                              <a:solidFill>
                                <a:schemeClr val="tx1"/>
                              </a:solidFill>
                              <a:latin typeface="Cambria Math" panose="02040503050406030204" pitchFamily="18" charset="0"/>
                            </a:rPr>
                            <m:t>𝑒</m:t>
                          </m:r>
                        </m:e>
                        <m:sup>
                          <m:r>
                            <a:rPr lang="en-GB" sz="2400" b="0" i="1" smtClean="0">
                              <a:solidFill>
                                <a:schemeClr val="tx1"/>
                              </a:solidFill>
                              <a:latin typeface="Cambria Math" panose="02040503050406030204" pitchFamily="18" charset="0"/>
                              <a:ea typeface="Cambria Math" panose="02040503050406030204" pitchFamily="18" charset="0"/>
                            </a:rPr>
                            <m:t>±</m:t>
                          </m:r>
                        </m:sup>
                      </m:sSup>
                      <m:r>
                        <a:rPr lang="en-GB" sz="2400" b="0" i="1" smtClean="0">
                          <a:solidFill>
                            <a:schemeClr val="tx1"/>
                          </a:solidFill>
                          <a:latin typeface="Cambria Math" panose="02040503050406030204" pitchFamily="18" charset="0"/>
                        </a:rPr>
                        <m:t>𝑝</m:t>
                      </m:r>
                      <m:r>
                        <a:rPr lang="en-GB" sz="2400" b="0" i="1" smtClean="0">
                          <a:solidFill>
                            <a:schemeClr val="tx1"/>
                          </a:solidFill>
                          <a:latin typeface="Cambria Math" panose="02040503050406030204" pitchFamily="18" charset="0"/>
                          <a:ea typeface="Cambria Math" panose="02040503050406030204" pitchFamily="18" charset="0"/>
                        </a:rPr>
                        <m:t>→</m:t>
                      </m:r>
                      <m:sSup>
                        <m:sSupPr>
                          <m:ctrlPr>
                            <a:rPr lang="en-GB" sz="2400" i="1">
                              <a:solidFill>
                                <a:schemeClr val="tx1"/>
                              </a:solidFill>
                              <a:latin typeface="Cambria Math" panose="02040503050406030204" pitchFamily="18" charset="0"/>
                            </a:rPr>
                          </m:ctrlPr>
                        </m:sSupPr>
                        <m:e>
                          <m:r>
                            <a:rPr lang="en-GB" sz="2400" i="1">
                              <a:solidFill>
                                <a:schemeClr val="tx1"/>
                              </a:solidFill>
                              <a:latin typeface="Cambria Math" panose="02040503050406030204" pitchFamily="18" charset="0"/>
                            </a:rPr>
                            <m:t>𝑒</m:t>
                          </m:r>
                        </m:e>
                        <m:sup>
                          <m:r>
                            <a:rPr lang="en-GB" sz="2400" i="1">
                              <a:solidFill>
                                <a:schemeClr val="tx1"/>
                              </a:solidFill>
                              <a:latin typeface="Cambria Math" panose="02040503050406030204" pitchFamily="18" charset="0"/>
                              <a:ea typeface="Cambria Math" panose="02040503050406030204" pitchFamily="18" charset="0"/>
                            </a:rPr>
                            <m:t>±</m:t>
                          </m:r>
                        </m:sup>
                      </m:sSup>
                      <m:r>
                        <a:rPr lang="en-GB" sz="2400" b="0" i="1" smtClean="0">
                          <a:solidFill>
                            <a:schemeClr val="tx1"/>
                          </a:solidFill>
                          <a:latin typeface="Cambria Math" panose="02040503050406030204" pitchFamily="18" charset="0"/>
                          <a:ea typeface="Cambria Math" panose="02040503050406030204" pitchFamily="18" charset="0"/>
                        </a:rPr>
                        <m:t>𝑋</m:t>
                      </m:r>
                    </m:oMath>
                  </m:oMathPara>
                </a14:m>
                <a:endParaRPr lang="en-GB" sz="2400" i="1" dirty="0">
                  <a:solidFill>
                    <a:schemeClr val="tx1"/>
                  </a:solidFill>
                  <a:sym typeface="Symbol" pitchFamily="18" charset="2"/>
                </a:endParaRPr>
              </a:p>
            </p:txBody>
          </p:sp>
        </mc:Choice>
        <mc:Fallback xmlns="">
          <p:sp>
            <p:nvSpPr>
              <p:cNvPr id="15" name="Text Box 13"/>
              <p:cNvSpPr txBox="1">
                <a:spLocks noRot="1" noChangeAspect="1" noMove="1" noResize="1" noEditPoints="1" noAdjustHandles="1" noChangeArrowheads="1" noChangeShapeType="1" noTextEdit="1"/>
              </p:cNvSpPr>
              <p:nvPr/>
            </p:nvSpPr>
            <p:spPr bwMode="auto">
              <a:xfrm>
                <a:off x="4225837" y="1543329"/>
                <a:ext cx="1786323" cy="466281"/>
              </a:xfrm>
              <a:prstGeom prst="rect">
                <a:avLst/>
              </a:prstGeom>
              <a:blipFill>
                <a:blip r:embed="rId5"/>
                <a:stretch>
                  <a:fillRect b="-10390"/>
                </a:stretch>
              </a:blipFill>
              <a:ln w="9525">
                <a:noFill/>
                <a:miter lim="800000"/>
                <a:headEnd/>
                <a:tailEnd/>
              </a:ln>
            </p:spPr>
            <p:txBody>
              <a:bodyPr/>
              <a:lstStyle/>
              <a:p>
                <a:r>
                  <a:rPr lang="en-GB">
                    <a:noFill/>
                  </a:rPr>
                  <a:t> </a:t>
                </a:r>
              </a:p>
            </p:txBody>
          </p:sp>
        </mc:Fallback>
      </mc:AlternateContent>
      <p:sp>
        <p:nvSpPr>
          <p:cNvPr id="21" name="Line 19"/>
          <p:cNvSpPr>
            <a:spLocks noChangeShapeType="1"/>
          </p:cNvSpPr>
          <p:nvPr/>
        </p:nvSpPr>
        <p:spPr bwMode="auto">
          <a:xfrm>
            <a:off x="2616200" y="2525931"/>
            <a:ext cx="2531218" cy="83813"/>
          </a:xfrm>
          <a:prstGeom prst="line">
            <a:avLst/>
          </a:prstGeom>
          <a:noFill/>
          <a:ln w="38100">
            <a:solidFill>
              <a:srgbClr val="FF0000"/>
            </a:solidFill>
            <a:round/>
            <a:headEnd/>
            <a:tailEnd type="triangle" w="med" len="med"/>
          </a:ln>
        </p:spPr>
        <p:txBody>
          <a:bodyPr/>
          <a:lstStyle/>
          <a:p>
            <a:endParaRPr lang="en-GB"/>
          </a:p>
        </p:txBody>
      </p:sp>
      <p:sp>
        <p:nvSpPr>
          <p:cNvPr id="22" name="Line 20"/>
          <p:cNvSpPr>
            <a:spLocks noChangeShapeType="1"/>
          </p:cNvSpPr>
          <p:nvPr/>
        </p:nvSpPr>
        <p:spPr bwMode="auto">
          <a:xfrm>
            <a:off x="3462784" y="5368469"/>
            <a:ext cx="4637607" cy="65798"/>
          </a:xfrm>
          <a:prstGeom prst="line">
            <a:avLst/>
          </a:prstGeom>
          <a:noFill/>
          <a:ln w="38100">
            <a:solidFill>
              <a:srgbClr val="FF0000"/>
            </a:solidFill>
            <a:round/>
            <a:headEnd/>
            <a:tailEnd type="triangle" w="med" len="med"/>
          </a:ln>
        </p:spPr>
        <p:txBody>
          <a:bodyPr/>
          <a:lstStyle/>
          <a:p>
            <a:endParaRPr lang="en-GB"/>
          </a:p>
        </p:txBody>
      </p:sp>
      <p:sp>
        <p:nvSpPr>
          <p:cNvPr id="23" name="Line 21"/>
          <p:cNvSpPr>
            <a:spLocks noChangeShapeType="1"/>
          </p:cNvSpPr>
          <p:nvPr/>
        </p:nvSpPr>
        <p:spPr bwMode="auto">
          <a:xfrm flipV="1">
            <a:off x="1431181" y="5732661"/>
            <a:ext cx="935038" cy="215900"/>
          </a:xfrm>
          <a:prstGeom prst="line">
            <a:avLst/>
          </a:prstGeom>
          <a:noFill/>
          <a:ln w="38100">
            <a:solidFill>
              <a:schemeClr val="accent2"/>
            </a:solidFill>
            <a:round/>
            <a:headEnd/>
            <a:tailEnd type="triangle" w="med" len="med"/>
          </a:ln>
        </p:spPr>
        <p:txBody>
          <a:bodyPr/>
          <a:lstStyle/>
          <a:p>
            <a:endParaRPr lang="en-GB"/>
          </a:p>
        </p:txBody>
      </p:sp>
      <p:sp>
        <p:nvSpPr>
          <p:cNvPr id="24" name="Line 22"/>
          <p:cNvSpPr>
            <a:spLocks noChangeShapeType="1"/>
          </p:cNvSpPr>
          <p:nvPr/>
        </p:nvSpPr>
        <p:spPr bwMode="auto">
          <a:xfrm>
            <a:off x="1431181" y="6380361"/>
            <a:ext cx="863600" cy="1588"/>
          </a:xfrm>
          <a:prstGeom prst="line">
            <a:avLst/>
          </a:prstGeom>
          <a:noFill/>
          <a:ln w="38100">
            <a:solidFill>
              <a:srgbClr val="FF0000"/>
            </a:solidFill>
            <a:round/>
            <a:headEnd/>
            <a:tailEnd type="triangle" w="med" len="med"/>
          </a:ln>
        </p:spPr>
        <p:txBody>
          <a:bodyPr/>
          <a:lstStyle/>
          <a:p>
            <a:endParaRPr lang="en-GB"/>
          </a:p>
        </p:txBody>
      </p:sp>
      <p:sp>
        <p:nvSpPr>
          <p:cNvPr id="25" name="Line 23"/>
          <p:cNvSpPr>
            <a:spLocks noChangeShapeType="1"/>
          </p:cNvSpPr>
          <p:nvPr/>
        </p:nvSpPr>
        <p:spPr bwMode="auto">
          <a:xfrm>
            <a:off x="710456" y="5875536"/>
            <a:ext cx="792163" cy="73025"/>
          </a:xfrm>
          <a:prstGeom prst="line">
            <a:avLst/>
          </a:prstGeom>
          <a:noFill/>
          <a:ln w="38100">
            <a:solidFill>
              <a:schemeClr val="accent2"/>
            </a:solidFill>
            <a:round/>
            <a:headEnd/>
            <a:tailEnd type="triangle" w="med" len="med"/>
          </a:ln>
        </p:spPr>
        <p:txBody>
          <a:bodyPr/>
          <a:lstStyle/>
          <a:p>
            <a:endParaRPr lang="en-GB"/>
          </a:p>
        </p:txBody>
      </p:sp>
      <p:sp>
        <p:nvSpPr>
          <p:cNvPr id="26" name="Line 24"/>
          <p:cNvSpPr>
            <a:spLocks noChangeShapeType="1"/>
          </p:cNvSpPr>
          <p:nvPr/>
        </p:nvSpPr>
        <p:spPr bwMode="auto">
          <a:xfrm flipV="1">
            <a:off x="854919" y="6381949"/>
            <a:ext cx="504825" cy="71437"/>
          </a:xfrm>
          <a:prstGeom prst="line">
            <a:avLst/>
          </a:prstGeom>
          <a:noFill/>
          <a:ln w="38100">
            <a:solidFill>
              <a:srgbClr val="FF0000"/>
            </a:solidFill>
            <a:round/>
            <a:headEnd/>
            <a:tailEnd type="triangle" w="med" len="med"/>
          </a:ln>
        </p:spPr>
        <p:txBody>
          <a:bodyPr/>
          <a:lstStyle/>
          <a:p>
            <a:endParaRPr lang="en-GB"/>
          </a:p>
        </p:txBody>
      </p:sp>
      <p:sp>
        <p:nvSpPr>
          <p:cNvPr id="27" name="Text Box 25"/>
          <p:cNvSpPr txBox="1">
            <a:spLocks noChangeArrowheads="1"/>
          </p:cNvSpPr>
          <p:nvPr/>
        </p:nvSpPr>
        <p:spPr bwMode="auto">
          <a:xfrm>
            <a:off x="422424" y="5588199"/>
            <a:ext cx="350837" cy="457200"/>
          </a:xfrm>
          <a:prstGeom prst="rect">
            <a:avLst/>
          </a:prstGeom>
          <a:noFill/>
          <a:ln w="57150">
            <a:noFill/>
            <a:miter lim="800000"/>
            <a:headEnd/>
            <a:tailEnd/>
          </a:ln>
        </p:spPr>
        <p:txBody>
          <a:bodyPr wrap="none">
            <a:spAutoFit/>
          </a:bodyPr>
          <a:lstStyle/>
          <a:p>
            <a:pPr eaLnBrk="1" hangingPunct="1"/>
            <a:r>
              <a:rPr lang="en-GB" sz="2400" i="1" dirty="0">
                <a:solidFill>
                  <a:schemeClr val="tx1"/>
                </a:solidFill>
              </a:rPr>
              <a:t>e</a:t>
            </a:r>
            <a:endParaRPr lang="en-US" sz="2400" b="1" baseline="30000" dirty="0">
              <a:solidFill>
                <a:schemeClr val="tx1"/>
              </a:solidFill>
            </a:endParaRPr>
          </a:p>
        </p:txBody>
      </p:sp>
      <p:sp>
        <p:nvSpPr>
          <p:cNvPr id="28" name="Text Box 26"/>
          <p:cNvSpPr txBox="1">
            <a:spLocks noChangeArrowheads="1"/>
          </p:cNvSpPr>
          <p:nvPr/>
        </p:nvSpPr>
        <p:spPr bwMode="auto">
          <a:xfrm>
            <a:off x="763612" y="6237486"/>
            <a:ext cx="342900" cy="457200"/>
          </a:xfrm>
          <a:prstGeom prst="rect">
            <a:avLst/>
          </a:prstGeom>
          <a:noFill/>
          <a:ln w="57150">
            <a:noFill/>
            <a:miter lim="800000"/>
            <a:headEnd/>
            <a:tailEnd/>
          </a:ln>
        </p:spPr>
        <p:txBody>
          <a:bodyPr wrap="none">
            <a:spAutoFit/>
          </a:bodyPr>
          <a:lstStyle/>
          <a:p>
            <a:pPr eaLnBrk="1" hangingPunct="1"/>
            <a:r>
              <a:rPr lang="en-GB" sz="2400" i="1">
                <a:solidFill>
                  <a:schemeClr val="tx1"/>
                </a:solidFill>
              </a:rPr>
              <a:t>q</a:t>
            </a:r>
            <a:endParaRPr lang="en-US" sz="2400" b="1" baseline="30000">
              <a:solidFill>
                <a:schemeClr val="tx1"/>
              </a:solidFill>
            </a:endParaRPr>
          </a:p>
        </p:txBody>
      </p:sp>
      <p:sp>
        <p:nvSpPr>
          <p:cNvPr id="29" name="Text Box 27"/>
          <p:cNvSpPr txBox="1">
            <a:spLocks noChangeArrowheads="1"/>
          </p:cNvSpPr>
          <p:nvPr/>
        </p:nvSpPr>
        <p:spPr bwMode="auto">
          <a:xfrm>
            <a:off x="2366640" y="5517232"/>
            <a:ext cx="331788" cy="457200"/>
          </a:xfrm>
          <a:prstGeom prst="rect">
            <a:avLst/>
          </a:prstGeom>
          <a:noFill/>
          <a:ln w="57150">
            <a:noFill/>
            <a:miter lim="800000"/>
            <a:headEnd/>
            <a:tailEnd/>
          </a:ln>
        </p:spPr>
        <p:txBody>
          <a:bodyPr wrap="none">
            <a:spAutoFit/>
          </a:bodyPr>
          <a:lstStyle/>
          <a:p>
            <a:pPr eaLnBrk="1" hangingPunct="1"/>
            <a:r>
              <a:rPr lang="el-GR" sz="2400" i="1" dirty="0">
                <a:solidFill>
                  <a:schemeClr val="tx1"/>
                </a:solidFill>
              </a:rPr>
              <a:t>ν</a:t>
            </a:r>
            <a:endParaRPr lang="el-GR" sz="2400" b="1" baseline="30000" dirty="0">
              <a:solidFill>
                <a:schemeClr val="tx1"/>
              </a:solidFill>
            </a:endParaRPr>
          </a:p>
        </p:txBody>
      </p:sp>
      <p:sp>
        <p:nvSpPr>
          <p:cNvPr id="30" name="Text Box 28"/>
          <p:cNvSpPr txBox="1">
            <a:spLocks noChangeArrowheads="1"/>
          </p:cNvSpPr>
          <p:nvPr/>
        </p:nvSpPr>
        <p:spPr bwMode="auto">
          <a:xfrm>
            <a:off x="2428900" y="6139061"/>
            <a:ext cx="342900" cy="457200"/>
          </a:xfrm>
          <a:prstGeom prst="rect">
            <a:avLst/>
          </a:prstGeom>
          <a:noFill/>
          <a:ln w="57150">
            <a:noFill/>
            <a:miter lim="800000"/>
            <a:headEnd/>
            <a:tailEnd/>
          </a:ln>
        </p:spPr>
        <p:txBody>
          <a:bodyPr wrap="none">
            <a:spAutoFit/>
          </a:bodyPr>
          <a:lstStyle/>
          <a:p>
            <a:pPr eaLnBrk="1" hangingPunct="1"/>
            <a:r>
              <a:rPr lang="en-GB" sz="2400" i="1">
                <a:solidFill>
                  <a:schemeClr val="tx1"/>
                </a:solidFill>
              </a:rPr>
              <a:t>q</a:t>
            </a:r>
            <a:endParaRPr lang="en-US" sz="2400" b="1" baseline="30000">
              <a:solidFill>
                <a:schemeClr val="tx1"/>
              </a:solidFill>
            </a:endParaRPr>
          </a:p>
        </p:txBody>
      </p:sp>
      <p:sp>
        <p:nvSpPr>
          <p:cNvPr id="31" name="Line 29"/>
          <p:cNvSpPr>
            <a:spLocks noChangeShapeType="1"/>
          </p:cNvSpPr>
          <p:nvPr/>
        </p:nvSpPr>
        <p:spPr bwMode="auto">
          <a:xfrm>
            <a:off x="1367681" y="5975549"/>
            <a:ext cx="0" cy="431800"/>
          </a:xfrm>
          <a:prstGeom prst="line">
            <a:avLst/>
          </a:prstGeom>
          <a:noFill/>
          <a:ln w="57150">
            <a:solidFill>
              <a:schemeClr val="tx1"/>
            </a:solidFill>
            <a:prstDash val="sysDot"/>
            <a:round/>
            <a:headEnd/>
            <a:tailEnd/>
          </a:ln>
        </p:spPr>
        <p:txBody>
          <a:bodyPr/>
          <a:lstStyle/>
          <a:p>
            <a:endParaRPr lang="en-GB"/>
          </a:p>
        </p:txBody>
      </p:sp>
      <p:sp>
        <p:nvSpPr>
          <p:cNvPr id="32" name="Line 30"/>
          <p:cNvSpPr>
            <a:spLocks noChangeShapeType="1"/>
          </p:cNvSpPr>
          <p:nvPr/>
        </p:nvSpPr>
        <p:spPr bwMode="auto">
          <a:xfrm flipV="1">
            <a:off x="1467099" y="3213423"/>
            <a:ext cx="935037" cy="215900"/>
          </a:xfrm>
          <a:prstGeom prst="line">
            <a:avLst/>
          </a:prstGeom>
          <a:noFill/>
          <a:ln w="38100">
            <a:solidFill>
              <a:schemeClr val="accent2"/>
            </a:solidFill>
            <a:round/>
            <a:headEnd/>
            <a:tailEnd type="triangle" w="med" len="med"/>
          </a:ln>
        </p:spPr>
        <p:txBody>
          <a:bodyPr/>
          <a:lstStyle/>
          <a:p>
            <a:endParaRPr lang="en-GB"/>
          </a:p>
        </p:txBody>
      </p:sp>
      <p:sp>
        <p:nvSpPr>
          <p:cNvPr id="33" name="Line 31"/>
          <p:cNvSpPr>
            <a:spLocks noChangeShapeType="1"/>
          </p:cNvSpPr>
          <p:nvPr/>
        </p:nvSpPr>
        <p:spPr bwMode="auto">
          <a:xfrm>
            <a:off x="1467099" y="3861123"/>
            <a:ext cx="863600" cy="1587"/>
          </a:xfrm>
          <a:prstGeom prst="line">
            <a:avLst/>
          </a:prstGeom>
          <a:noFill/>
          <a:ln w="38100">
            <a:solidFill>
              <a:srgbClr val="FF0000"/>
            </a:solidFill>
            <a:round/>
            <a:headEnd/>
            <a:tailEnd type="triangle" w="med" len="med"/>
          </a:ln>
        </p:spPr>
        <p:txBody>
          <a:bodyPr/>
          <a:lstStyle/>
          <a:p>
            <a:endParaRPr lang="en-GB"/>
          </a:p>
        </p:txBody>
      </p:sp>
      <p:sp>
        <p:nvSpPr>
          <p:cNvPr id="34" name="Line 32"/>
          <p:cNvSpPr>
            <a:spLocks noChangeShapeType="1"/>
          </p:cNvSpPr>
          <p:nvPr/>
        </p:nvSpPr>
        <p:spPr bwMode="auto">
          <a:xfrm>
            <a:off x="746374" y="3356298"/>
            <a:ext cx="792162" cy="73025"/>
          </a:xfrm>
          <a:prstGeom prst="line">
            <a:avLst/>
          </a:prstGeom>
          <a:noFill/>
          <a:ln w="38100">
            <a:solidFill>
              <a:schemeClr val="accent2"/>
            </a:solidFill>
            <a:round/>
            <a:headEnd/>
            <a:tailEnd type="triangle" w="med" len="med"/>
          </a:ln>
        </p:spPr>
        <p:txBody>
          <a:bodyPr/>
          <a:lstStyle/>
          <a:p>
            <a:endParaRPr lang="en-GB"/>
          </a:p>
        </p:txBody>
      </p:sp>
      <p:sp>
        <p:nvSpPr>
          <p:cNvPr id="35" name="Line 33"/>
          <p:cNvSpPr>
            <a:spLocks noChangeShapeType="1"/>
          </p:cNvSpPr>
          <p:nvPr/>
        </p:nvSpPr>
        <p:spPr bwMode="auto">
          <a:xfrm flipV="1">
            <a:off x="890836" y="3862710"/>
            <a:ext cx="504825" cy="71438"/>
          </a:xfrm>
          <a:prstGeom prst="line">
            <a:avLst/>
          </a:prstGeom>
          <a:noFill/>
          <a:ln w="38100">
            <a:solidFill>
              <a:srgbClr val="FF0000"/>
            </a:solidFill>
            <a:round/>
            <a:headEnd/>
            <a:tailEnd type="triangle" w="med" len="med"/>
          </a:ln>
        </p:spPr>
        <p:txBody>
          <a:bodyPr/>
          <a:lstStyle/>
          <a:p>
            <a:endParaRPr lang="en-GB"/>
          </a:p>
        </p:txBody>
      </p:sp>
      <p:grpSp>
        <p:nvGrpSpPr>
          <p:cNvPr id="36" name="Group 34"/>
          <p:cNvGrpSpPr>
            <a:grpSpLocks/>
          </p:cNvGrpSpPr>
          <p:nvPr/>
        </p:nvGrpSpPr>
        <p:grpSpPr bwMode="auto">
          <a:xfrm rot="10800000">
            <a:off x="1394074" y="3429323"/>
            <a:ext cx="198437" cy="431800"/>
            <a:chOff x="2064" y="385"/>
            <a:chExt cx="193" cy="576"/>
          </a:xfrm>
        </p:grpSpPr>
        <p:grpSp>
          <p:nvGrpSpPr>
            <p:cNvPr id="37" name="Group 35"/>
            <p:cNvGrpSpPr>
              <a:grpSpLocks/>
            </p:cNvGrpSpPr>
            <p:nvPr/>
          </p:nvGrpSpPr>
          <p:grpSpPr bwMode="auto">
            <a:xfrm>
              <a:off x="2064" y="769"/>
              <a:ext cx="193" cy="192"/>
              <a:chOff x="2064" y="769"/>
              <a:chExt cx="193" cy="192"/>
            </a:xfrm>
          </p:grpSpPr>
          <p:sp>
            <p:nvSpPr>
              <p:cNvPr id="48" name="Arc 36"/>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49" name="Arc 37"/>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50" name="Arc 38"/>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51" name="Arc 39"/>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38" name="Group 40"/>
            <p:cNvGrpSpPr>
              <a:grpSpLocks/>
            </p:cNvGrpSpPr>
            <p:nvPr/>
          </p:nvGrpSpPr>
          <p:grpSpPr bwMode="auto">
            <a:xfrm>
              <a:off x="2064" y="577"/>
              <a:ext cx="193" cy="192"/>
              <a:chOff x="2064" y="577"/>
              <a:chExt cx="193" cy="192"/>
            </a:xfrm>
          </p:grpSpPr>
          <p:sp>
            <p:nvSpPr>
              <p:cNvPr id="44" name="Arc 41"/>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45" name="Arc 42"/>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46" name="Arc 43"/>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47" name="Arc 44"/>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39" name="Group 45"/>
            <p:cNvGrpSpPr>
              <a:grpSpLocks/>
            </p:cNvGrpSpPr>
            <p:nvPr/>
          </p:nvGrpSpPr>
          <p:grpSpPr bwMode="auto">
            <a:xfrm>
              <a:off x="2064" y="385"/>
              <a:ext cx="193" cy="192"/>
              <a:chOff x="2064" y="385"/>
              <a:chExt cx="193" cy="192"/>
            </a:xfrm>
          </p:grpSpPr>
          <p:sp>
            <p:nvSpPr>
              <p:cNvPr id="40" name="Arc 46"/>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41" name="Arc 47"/>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42" name="Arc 48"/>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43" name="Arc 49"/>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sp>
        <p:nvSpPr>
          <p:cNvPr id="52" name="Text Box 50"/>
          <p:cNvSpPr txBox="1">
            <a:spLocks noChangeArrowheads="1"/>
          </p:cNvSpPr>
          <p:nvPr/>
        </p:nvSpPr>
        <p:spPr bwMode="auto">
          <a:xfrm>
            <a:off x="395536" y="3068960"/>
            <a:ext cx="350838" cy="457200"/>
          </a:xfrm>
          <a:prstGeom prst="rect">
            <a:avLst/>
          </a:prstGeom>
          <a:noFill/>
          <a:ln w="57150">
            <a:noFill/>
            <a:miter lim="800000"/>
            <a:headEnd/>
            <a:tailEnd/>
          </a:ln>
        </p:spPr>
        <p:txBody>
          <a:bodyPr wrap="none">
            <a:spAutoFit/>
          </a:bodyPr>
          <a:lstStyle/>
          <a:p>
            <a:pPr eaLnBrk="1" hangingPunct="1"/>
            <a:r>
              <a:rPr lang="en-GB" sz="2400" i="1">
                <a:solidFill>
                  <a:schemeClr val="tx1"/>
                </a:solidFill>
              </a:rPr>
              <a:t>e</a:t>
            </a:r>
            <a:endParaRPr lang="en-US" sz="2400" b="1" baseline="30000">
              <a:solidFill>
                <a:schemeClr val="tx1"/>
              </a:solidFill>
            </a:endParaRPr>
          </a:p>
        </p:txBody>
      </p:sp>
      <p:sp>
        <p:nvSpPr>
          <p:cNvPr id="53" name="Text Box 51"/>
          <p:cNvSpPr txBox="1">
            <a:spLocks noChangeArrowheads="1"/>
          </p:cNvSpPr>
          <p:nvPr/>
        </p:nvSpPr>
        <p:spPr bwMode="auto">
          <a:xfrm>
            <a:off x="593974" y="3718248"/>
            <a:ext cx="342900" cy="457200"/>
          </a:xfrm>
          <a:prstGeom prst="rect">
            <a:avLst/>
          </a:prstGeom>
          <a:noFill/>
          <a:ln w="57150">
            <a:noFill/>
            <a:miter lim="800000"/>
            <a:headEnd/>
            <a:tailEnd/>
          </a:ln>
        </p:spPr>
        <p:txBody>
          <a:bodyPr wrap="none">
            <a:spAutoFit/>
          </a:bodyPr>
          <a:lstStyle/>
          <a:p>
            <a:pPr eaLnBrk="1" hangingPunct="1"/>
            <a:r>
              <a:rPr lang="en-GB" sz="2400" i="1">
                <a:solidFill>
                  <a:schemeClr val="tx1"/>
                </a:solidFill>
              </a:rPr>
              <a:t>q</a:t>
            </a:r>
            <a:endParaRPr lang="en-US" sz="2400" b="1" baseline="30000">
              <a:solidFill>
                <a:schemeClr val="tx1"/>
              </a:solidFill>
            </a:endParaRPr>
          </a:p>
        </p:txBody>
      </p:sp>
      <p:sp>
        <p:nvSpPr>
          <p:cNvPr id="54" name="Text Box 52"/>
          <p:cNvSpPr txBox="1">
            <a:spLocks noChangeArrowheads="1"/>
          </p:cNvSpPr>
          <p:nvPr/>
        </p:nvSpPr>
        <p:spPr bwMode="auto">
          <a:xfrm>
            <a:off x="2330699" y="3068960"/>
            <a:ext cx="350837" cy="457200"/>
          </a:xfrm>
          <a:prstGeom prst="rect">
            <a:avLst/>
          </a:prstGeom>
          <a:noFill/>
          <a:ln w="57150">
            <a:noFill/>
            <a:miter lim="800000"/>
            <a:headEnd/>
            <a:tailEnd/>
          </a:ln>
        </p:spPr>
        <p:txBody>
          <a:bodyPr wrap="none">
            <a:spAutoFit/>
          </a:bodyPr>
          <a:lstStyle/>
          <a:p>
            <a:pPr eaLnBrk="1" hangingPunct="1"/>
            <a:r>
              <a:rPr lang="en-GB" sz="2400" i="1" dirty="0">
                <a:solidFill>
                  <a:schemeClr val="tx1"/>
                </a:solidFill>
              </a:rPr>
              <a:t>e</a:t>
            </a:r>
            <a:endParaRPr lang="en-US" sz="2400" b="1" baseline="30000" dirty="0">
              <a:solidFill>
                <a:schemeClr val="tx1"/>
              </a:solidFill>
            </a:endParaRPr>
          </a:p>
        </p:txBody>
      </p:sp>
      <p:sp>
        <p:nvSpPr>
          <p:cNvPr id="55" name="Text Box 53"/>
          <p:cNvSpPr txBox="1">
            <a:spLocks noChangeArrowheads="1"/>
          </p:cNvSpPr>
          <p:nvPr/>
        </p:nvSpPr>
        <p:spPr bwMode="auto">
          <a:xfrm>
            <a:off x="2259261" y="3619823"/>
            <a:ext cx="342900" cy="457200"/>
          </a:xfrm>
          <a:prstGeom prst="rect">
            <a:avLst/>
          </a:prstGeom>
          <a:noFill/>
          <a:ln w="57150">
            <a:noFill/>
            <a:miter lim="800000"/>
            <a:headEnd/>
            <a:tailEnd/>
          </a:ln>
        </p:spPr>
        <p:txBody>
          <a:bodyPr wrap="none">
            <a:spAutoFit/>
          </a:bodyPr>
          <a:lstStyle/>
          <a:p>
            <a:pPr eaLnBrk="1" hangingPunct="1"/>
            <a:r>
              <a:rPr lang="en-GB" sz="2400" i="1">
                <a:solidFill>
                  <a:schemeClr val="tx1"/>
                </a:solidFill>
              </a:rPr>
              <a:t>q</a:t>
            </a:r>
            <a:endParaRPr lang="en-US" sz="2400" b="1" baseline="30000">
              <a:solidFill>
                <a:schemeClr val="tx1"/>
              </a:solidFill>
            </a:endParaRPr>
          </a:p>
        </p:txBody>
      </p:sp>
      <p:sp>
        <p:nvSpPr>
          <p:cNvPr id="57" name="Line 55"/>
          <p:cNvSpPr>
            <a:spLocks noChangeShapeType="1"/>
          </p:cNvSpPr>
          <p:nvPr/>
        </p:nvSpPr>
        <p:spPr bwMode="auto">
          <a:xfrm>
            <a:off x="1656606" y="5904111"/>
            <a:ext cx="0" cy="503238"/>
          </a:xfrm>
          <a:prstGeom prst="line">
            <a:avLst/>
          </a:prstGeom>
          <a:noFill/>
          <a:ln w="38100">
            <a:solidFill>
              <a:schemeClr val="tx1"/>
            </a:solidFill>
            <a:round/>
            <a:headEnd type="triangle" w="med" len="med"/>
            <a:tailEnd type="triangle" w="med" len="med"/>
          </a:ln>
        </p:spPr>
        <p:txBody>
          <a:bodyPr/>
          <a:lstStyle/>
          <a:p>
            <a:endParaRPr lang="en-GB"/>
          </a:p>
        </p:txBody>
      </p:sp>
      <p:sp>
        <p:nvSpPr>
          <p:cNvPr id="58" name="Text Box 56"/>
          <p:cNvSpPr txBox="1">
            <a:spLocks noChangeArrowheads="1"/>
          </p:cNvSpPr>
          <p:nvPr/>
        </p:nvSpPr>
        <p:spPr bwMode="auto">
          <a:xfrm>
            <a:off x="793006" y="5939036"/>
            <a:ext cx="547688" cy="396875"/>
          </a:xfrm>
          <a:prstGeom prst="rect">
            <a:avLst/>
          </a:prstGeom>
          <a:noFill/>
          <a:ln w="9525">
            <a:noFill/>
            <a:miter lim="800000"/>
            <a:headEnd/>
            <a:tailEnd/>
          </a:ln>
        </p:spPr>
        <p:txBody>
          <a:bodyPr wrap="none">
            <a:spAutoFit/>
          </a:bodyPr>
          <a:lstStyle/>
          <a:p>
            <a:r>
              <a:rPr lang="en-GB" sz="2000" i="1" dirty="0">
                <a:solidFill>
                  <a:schemeClr val="tx1"/>
                </a:solidFill>
                <a:sym typeface="Symbol" pitchFamily="18" charset="2"/>
              </a:rPr>
              <a:t>W</a:t>
            </a:r>
            <a:r>
              <a:rPr lang="en-US" sz="2000" b="1" baseline="30000" dirty="0">
                <a:solidFill>
                  <a:schemeClr val="tx1"/>
                </a:solidFill>
                <a:sym typeface="Symbol" pitchFamily="18" charset="2"/>
              </a:rPr>
              <a:t>±</a:t>
            </a:r>
          </a:p>
        </p:txBody>
      </p:sp>
      <p:sp>
        <p:nvSpPr>
          <p:cNvPr id="59" name="Text Box 57"/>
          <p:cNvSpPr txBox="1">
            <a:spLocks noChangeArrowheads="1"/>
          </p:cNvSpPr>
          <p:nvPr/>
        </p:nvSpPr>
        <p:spPr bwMode="auto">
          <a:xfrm>
            <a:off x="1113086" y="3400748"/>
            <a:ext cx="290513" cy="396875"/>
          </a:xfrm>
          <a:prstGeom prst="rect">
            <a:avLst/>
          </a:prstGeom>
          <a:noFill/>
          <a:ln w="9525">
            <a:noFill/>
            <a:miter lim="800000"/>
            <a:headEnd/>
            <a:tailEnd/>
          </a:ln>
        </p:spPr>
        <p:txBody>
          <a:bodyPr wrap="none">
            <a:spAutoFit/>
          </a:bodyPr>
          <a:lstStyle/>
          <a:p>
            <a:r>
              <a:rPr lang="el-GR" sz="2000" b="1" i="1">
                <a:solidFill>
                  <a:schemeClr val="tx1"/>
                </a:solidFill>
                <a:latin typeface="Times New Roman" pitchFamily="18" charset="0"/>
                <a:sym typeface="Symbol" pitchFamily="18" charset="2"/>
              </a:rPr>
              <a:t>γ</a:t>
            </a:r>
            <a:endParaRPr lang="el-GR" sz="2000" b="1" baseline="30000">
              <a:solidFill>
                <a:schemeClr val="tx1"/>
              </a:solidFill>
              <a:latin typeface="Times New Roman" pitchFamily="18" charset="0"/>
              <a:sym typeface="Symbol" pitchFamily="18" charset="2"/>
            </a:endParaRPr>
          </a:p>
        </p:txBody>
      </p:sp>
      <p:sp>
        <p:nvSpPr>
          <p:cNvPr id="69" name="Line 67"/>
          <p:cNvSpPr>
            <a:spLocks noChangeShapeType="1"/>
          </p:cNvSpPr>
          <p:nvPr/>
        </p:nvSpPr>
        <p:spPr bwMode="auto">
          <a:xfrm flipV="1">
            <a:off x="3394323" y="3487987"/>
            <a:ext cx="1682502" cy="1550501"/>
          </a:xfrm>
          <a:prstGeom prst="line">
            <a:avLst/>
          </a:prstGeom>
          <a:noFill/>
          <a:ln w="38100">
            <a:solidFill>
              <a:srgbClr val="FF0000"/>
            </a:solidFill>
            <a:round/>
            <a:headEnd/>
            <a:tailEnd type="triangle" w="med" len="med"/>
          </a:ln>
        </p:spPr>
        <p:txBody>
          <a:bodyPr/>
          <a:lstStyle/>
          <a:p>
            <a:endParaRPr lang="en-GB"/>
          </a:p>
        </p:txBody>
      </p:sp>
      <mc:AlternateContent xmlns:mc="http://schemas.openxmlformats.org/markup-compatibility/2006" xmlns:a14="http://schemas.microsoft.com/office/drawing/2010/main">
        <mc:Choice Requires="a14">
          <p:sp>
            <p:nvSpPr>
              <p:cNvPr id="70" name="Text Box 69"/>
              <p:cNvSpPr txBox="1">
                <a:spLocks noChangeArrowheads="1"/>
              </p:cNvSpPr>
              <p:nvPr/>
            </p:nvSpPr>
            <p:spPr bwMode="auto">
              <a:xfrm>
                <a:off x="91458" y="4293096"/>
                <a:ext cx="3400931" cy="1356525"/>
              </a:xfrm>
              <a:prstGeom prst="rect">
                <a:avLst/>
              </a:prstGeom>
              <a:noFill/>
              <a:ln w="57150">
                <a:noFill/>
                <a:miter lim="800000"/>
                <a:headEnd/>
                <a:tailEnd/>
              </a:ln>
            </p:spPr>
            <p:txBody>
              <a:bodyPr wrap="none">
                <a:spAutoFit/>
              </a:bodyPr>
              <a:lstStyle/>
              <a:p>
                <a:pPr eaLnBrk="1" hangingPunct="1"/>
                <a:r>
                  <a:rPr lang="en-GB" sz="2800" b="1" dirty="0">
                    <a:solidFill>
                      <a:srgbClr val="FF0000"/>
                    </a:solidFill>
                    <a:sym typeface="Symbol" pitchFamily="18" charset="2"/>
                  </a:rPr>
                  <a:t></a:t>
                </a:r>
                <a:r>
                  <a:rPr lang="en-GB" sz="2800" dirty="0">
                    <a:solidFill>
                      <a:schemeClr val="tx1"/>
                    </a:solidFill>
                  </a:rPr>
                  <a:t> </a:t>
                </a:r>
                <a:r>
                  <a:rPr lang="en-GB" sz="2800" dirty="0" smtClean="0">
                    <a:solidFill>
                      <a:schemeClr val="tx1"/>
                    </a:solidFill>
                    <a:sym typeface="Symbol" pitchFamily="18" charset="2"/>
                  </a:rPr>
                  <a:t>CC </a:t>
                </a:r>
                <a14:m>
                  <m:oMath xmlns:m="http://schemas.openxmlformats.org/officeDocument/2006/math">
                    <m:sSup>
                      <m:sSupPr>
                        <m:ctrlPr>
                          <a:rPr lang="en-GB" sz="2800" b="1" i="1">
                            <a:solidFill>
                              <a:schemeClr val="tx1"/>
                            </a:solidFill>
                            <a:latin typeface="Cambria Math" panose="02040503050406030204" pitchFamily="18" charset="0"/>
                            <a:sym typeface="Symbol" pitchFamily="18" charset="2"/>
                          </a:rPr>
                        </m:ctrlPr>
                      </m:sSupPr>
                      <m:e>
                        <m:r>
                          <a:rPr lang="en-GB" sz="2800" b="1" i="1">
                            <a:solidFill>
                              <a:schemeClr val="tx1"/>
                            </a:solidFill>
                            <a:latin typeface="Cambria Math" panose="02040503050406030204" pitchFamily="18" charset="0"/>
                            <a:ea typeface="Cambria Math" panose="02040503050406030204" pitchFamily="18" charset="0"/>
                            <a:sym typeface="Symbol" pitchFamily="18" charset="2"/>
                          </a:rPr>
                          <m:t>𝜷</m:t>
                        </m:r>
                      </m:e>
                      <m:sup>
                        <m:r>
                          <a:rPr lang="en-GB" sz="2800" b="1" i="1">
                            <a:solidFill>
                              <a:schemeClr val="tx1"/>
                            </a:solidFill>
                            <a:latin typeface="Cambria Math" panose="02040503050406030204" pitchFamily="18" charset="0"/>
                            <a:sym typeface="Symbol" pitchFamily="18" charset="2"/>
                          </a:rPr>
                          <m:t>−</m:t>
                        </m:r>
                        <m:r>
                          <a:rPr lang="en-GB" sz="2800" b="1" i="1">
                            <a:solidFill>
                              <a:schemeClr val="tx1"/>
                            </a:solidFill>
                            <a:latin typeface="Cambria Math" panose="02040503050406030204" pitchFamily="18" charset="0"/>
                            <a:sym typeface="Symbol" pitchFamily="18" charset="2"/>
                          </a:rPr>
                          <m:t>𝟏</m:t>
                        </m:r>
                      </m:sup>
                    </m:sSup>
                  </m:oMath>
                </a14:m>
                <a:r>
                  <a:rPr lang="en-GB" sz="2800" dirty="0">
                    <a:solidFill>
                      <a:schemeClr val="tx1"/>
                    </a:solidFill>
                    <a:sym typeface="Symbol" pitchFamily="18" charset="2"/>
                  </a:rPr>
                  <a:t>-</a:t>
                </a:r>
                <a:r>
                  <a:rPr lang="en-GB" sz="2800" dirty="0" smtClean="0">
                    <a:solidFill>
                      <a:schemeClr val="tx1"/>
                    </a:solidFill>
                    <a:sym typeface="Symbol" pitchFamily="18" charset="2"/>
                  </a:rPr>
                  <a:t>decay</a:t>
                </a:r>
              </a:p>
              <a:p>
                <a:pPr eaLnBrk="1" hangingPunct="1"/>
                <a:r>
                  <a:rPr lang="en-GB" sz="2800" b="1" dirty="0" smtClean="0">
                    <a:solidFill>
                      <a:schemeClr val="tx1"/>
                    </a:solidFill>
                    <a:ea typeface="Cambria Math" panose="02040503050406030204" pitchFamily="18" charset="0"/>
                    <a:sym typeface="Symbol" pitchFamily="18" charset="2"/>
                  </a:rPr>
                  <a:t>  </a:t>
                </a:r>
                <a14:m>
                  <m:oMath xmlns:m="http://schemas.openxmlformats.org/officeDocument/2006/math">
                    <m:f>
                      <m:f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fPr>
                      <m:num>
                        <m:r>
                          <a:rPr lang="en-GB" sz="2800" b="1">
                            <a:solidFill>
                              <a:schemeClr val="tx1"/>
                            </a:solidFill>
                            <a:latin typeface="Cambria Math" panose="02040503050406030204" pitchFamily="18" charset="0"/>
                            <a:ea typeface="Cambria Math" panose="02040503050406030204" pitchFamily="18" charset="0"/>
                            <a:sym typeface="Symbol" pitchFamily="18" charset="2"/>
                          </a:rPr>
                          <m:t>𝐝</m:t>
                        </m:r>
                        <m:sSub>
                          <m:sSub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sSubPr>
                          <m:e>
                            <m:r>
                              <a:rPr lang="en-GB" sz="2800" b="1" i="1">
                                <a:solidFill>
                                  <a:schemeClr val="tx1"/>
                                </a:solidFill>
                                <a:latin typeface="Cambria Math" panose="02040503050406030204" pitchFamily="18" charset="0"/>
                                <a:ea typeface="Cambria Math" panose="02040503050406030204" pitchFamily="18" charset="0"/>
                                <a:sym typeface="Symbol" pitchFamily="18" charset="2"/>
                              </a:rPr>
                              <m:t>𝝈</m:t>
                            </m:r>
                          </m:e>
                          <m:sub>
                            <m:r>
                              <a:rPr lang="en-GB" sz="2800" b="1" i="1">
                                <a:solidFill>
                                  <a:schemeClr val="tx1"/>
                                </a:solidFill>
                                <a:latin typeface="Cambria Math" panose="02040503050406030204" pitchFamily="18" charset="0"/>
                              </a:rPr>
                              <m:t>𝒆𝒒</m:t>
                            </m:r>
                            <m:r>
                              <a:rPr lang="en-GB" sz="2800" b="1" i="1">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𝝂</m:t>
                            </m:r>
                            <m:r>
                              <a:rPr lang="en-GB" sz="2800" b="1" i="1">
                                <a:solidFill>
                                  <a:schemeClr val="tx1"/>
                                </a:solidFill>
                                <a:latin typeface="Cambria Math" panose="02040503050406030204" pitchFamily="18" charset="0"/>
                                <a:ea typeface="Cambria Math" panose="02040503050406030204" pitchFamily="18" charset="0"/>
                              </a:rPr>
                              <m:t>𝒒</m:t>
                            </m:r>
                          </m:sub>
                        </m:sSub>
                      </m:num>
                      <m:den>
                        <m:r>
                          <a:rPr lang="en-GB" sz="2800" b="1">
                            <a:solidFill>
                              <a:schemeClr val="tx1"/>
                            </a:solidFill>
                            <a:latin typeface="Cambria Math" panose="02040503050406030204" pitchFamily="18" charset="0"/>
                            <a:ea typeface="Cambria Math" panose="02040503050406030204" pitchFamily="18" charset="0"/>
                            <a:sym typeface="Symbol" pitchFamily="18" charset="2"/>
                          </a:rPr>
                          <m:t>𝐝</m:t>
                        </m:r>
                        <m:sSup>
                          <m:sSup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sSupPr>
                          <m:e>
                            <m:r>
                              <a:rPr lang="en-GB" sz="2800" b="1" i="1">
                                <a:solidFill>
                                  <a:schemeClr val="tx1"/>
                                </a:solidFill>
                                <a:latin typeface="Cambria Math" panose="02040503050406030204" pitchFamily="18" charset="0"/>
                                <a:ea typeface="Cambria Math" panose="02040503050406030204" pitchFamily="18" charset="0"/>
                                <a:sym typeface="Symbol" pitchFamily="18" charset="2"/>
                              </a:rPr>
                              <m:t>𝑸</m:t>
                            </m:r>
                          </m:e>
                          <m:sup>
                            <m:r>
                              <a:rPr lang="en-GB" sz="2800" b="1" i="1">
                                <a:solidFill>
                                  <a:schemeClr val="tx1"/>
                                </a:solidFill>
                                <a:latin typeface="Cambria Math" panose="02040503050406030204" pitchFamily="18" charset="0"/>
                                <a:ea typeface="Cambria Math" panose="02040503050406030204" pitchFamily="18" charset="0"/>
                                <a:sym typeface="Symbol" pitchFamily="18" charset="2"/>
                              </a:rPr>
                              <m:t>𝟐</m:t>
                            </m:r>
                          </m:sup>
                        </m:sSup>
                      </m:den>
                    </m:f>
                    <m:r>
                      <a:rPr lang="en-GB" sz="2800" b="1" i="1">
                        <a:solidFill>
                          <a:schemeClr val="tx1"/>
                        </a:solidFill>
                        <a:latin typeface="Cambria Math" panose="02040503050406030204" pitchFamily="18" charset="0"/>
                        <a:ea typeface="Cambria Math" panose="02040503050406030204" pitchFamily="18" charset="0"/>
                        <a:sym typeface="Symbol" pitchFamily="18" charset="2"/>
                      </a:rPr>
                      <m:t>∝</m:t>
                    </m:r>
                    <m:f>
                      <m:f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fPr>
                      <m:num>
                        <m:r>
                          <a:rPr lang="en-GB" sz="2800" b="1" i="1">
                            <a:solidFill>
                              <a:schemeClr val="tx1"/>
                            </a:solidFill>
                            <a:latin typeface="Cambria Math" panose="02040503050406030204" pitchFamily="18" charset="0"/>
                            <a:ea typeface="Cambria Math" panose="02040503050406030204" pitchFamily="18" charset="0"/>
                            <a:sym typeface="Symbol" pitchFamily="18" charset="2"/>
                          </a:rPr>
                          <m:t>𝟏</m:t>
                        </m:r>
                      </m:num>
                      <m:den>
                        <m:sSup>
                          <m:sSup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sSupPr>
                          <m:e>
                            <m:d>
                              <m:d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dPr>
                              <m:e>
                                <m:sSup>
                                  <m:sSup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sSupPr>
                                  <m:e>
                                    <m:r>
                                      <a:rPr lang="en-GB" sz="2800" b="1" i="1">
                                        <a:solidFill>
                                          <a:schemeClr val="tx1"/>
                                        </a:solidFill>
                                        <a:latin typeface="Cambria Math" panose="02040503050406030204" pitchFamily="18" charset="0"/>
                                        <a:ea typeface="Cambria Math" panose="02040503050406030204" pitchFamily="18" charset="0"/>
                                        <a:sym typeface="Symbol" pitchFamily="18" charset="2"/>
                                      </a:rPr>
                                      <m:t>𝑸</m:t>
                                    </m:r>
                                  </m:e>
                                  <m:sup>
                                    <m:r>
                                      <a:rPr lang="en-GB" sz="2800" b="1" i="1">
                                        <a:solidFill>
                                          <a:schemeClr val="tx1"/>
                                        </a:solidFill>
                                        <a:latin typeface="Cambria Math" panose="02040503050406030204" pitchFamily="18" charset="0"/>
                                        <a:ea typeface="Cambria Math" panose="02040503050406030204" pitchFamily="18" charset="0"/>
                                        <a:sym typeface="Symbol" pitchFamily="18" charset="2"/>
                                      </a:rPr>
                                      <m:t>𝟐</m:t>
                                    </m:r>
                                  </m:sup>
                                </m:sSup>
                                <m:r>
                                  <a:rPr lang="en-GB" sz="2800" b="1" i="1">
                                    <a:solidFill>
                                      <a:schemeClr val="tx1"/>
                                    </a:solidFill>
                                    <a:latin typeface="Cambria Math" panose="02040503050406030204" pitchFamily="18" charset="0"/>
                                    <a:ea typeface="Cambria Math" panose="02040503050406030204" pitchFamily="18" charset="0"/>
                                    <a:sym typeface="Symbol" pitchFamily="18" charset="2"/>
                                  </a:rPr>
                                  <m:t>+</m:t>
                                </m:r>
                                <m:sSubSup>
                                  <m:sSubSupPr>
                                    <m:ctrlPr>
                                      <a:rPr lang="en-GB" sz="2800" b="1" i="1">
                                        <a:solidFill>
                                          <a:schemeClr val="tx1"/>
                                        </a:solidFill>
                                        <a:latin typeface="Cambria Math" panose="02040503050406030204" pitchFamily="18" charset="0"/>
                                        <a:ea typeface="Cambria Math" panose="02040503050406030204" pitchFamily="18" charset="0"/>
                                        <a:sym typeface="Symbol" pitchFamily="18" charset="2"/>
                                      </a:rPr>
                                    </m:ctrlPr>
                                  </m:sSubSupPr>
                                  <m:e>
                                    <m:r>
                                      <a:rPr lang="en-GB" sz="2800" b="1" i="1">
                                        <a:solidFill>
                                          <a:schemeClr val="tx1"/>
                                        </a:solidFill>
                                        <a:latin typeface="Cambria Math" panose="02040503050406030204" pitchFamily="18" charset="0"/>
                                        <a:ea typeface="Cambria Math" panose="02040503050406030204" pitchFamily="18" charset="0"/>
                                        <a:sym typeface="Symbol" pitchFamily="18" charset="2"/>
                                      </a:rPr>
                                      <m:t>𝑴</m:t>
                                    </m:r>
                                  </m:e>
                                  <m:sub>
                                    <m:r>
                                      <a:rPr lang="en-GB" sz="2800" b="1" i="1">
                                        <a:solidFill>
                                          <a:schemeClr val="tx1"/>
                                        </a:solidFill>
                                        <a:latin typeface="Cambria Math" panose="02040503050406030204" pitchFamily="18" charset="0"/>
                                        <a:ea typeface="Cambria Math" panose="02040503050406030204" pitchFamily="18" charset="0"/>
                                        <a:sym typeface="Symbol" pitchFamily="18" charset="2"/>
                                      </a:rPr>
                                      <m:t>𝑾</m:t>
                                    </m:r>
                                  </m:sub>
                                  <m:sup>
                                    <m:r>
                                      <a:rPr lang="en-GB" sz="2800" b="1" i="1">
                                        <a:solidFill>
                                          <a:schemeClr val="tx1"/>
                                        </a:solidFill>
                                        <a:latin typeface="Cambria Math" panose="02040503050406030204" pitchFamily="18" charset="0"/>
                                        <a:ea typeface="Cambria Math" panose="02040503050406030204" pitchFamily="18" charset="0"/>
                                        <a:sym typeface="Symbol" pitchFamily="18" charset="2"/>
                                      </a:rPr>
                                      <m:t>𝟐</m:t>
                                    </m:r>
                                  </m:sup>
                                </m:sSubSup>
                              </m:e>
                            </m:d>
                          </m:e>
                          <m:sup>
                            <m:r>
                              <a:rPr lang="en-GB" sz="2800" b="1" i="1">
                                <a:solidFill>
                                  <a:schemeClr val="tx1"/>
                                </a:solidFill>
                                <a:latin typeface="Cambria Math" panose="02040503050406030204" pitchFamily="18" charset="0"/>
                                <a:ea typeface="Cambria Math" panose="02040503050406030204" pitchFamily="18" charset="0"/>
                                <a:sym typeface="Symbol" pitchFamily="18" charset="2"/>
                              </a:rPr>
                              <m:t>𝟐</m:t>
                            </m:r>
                          </m:sup>
                        </m:sSup>
                      </m:den>
                    </m:f>
                  </m:oMath>
                </a14:m>
                <a:r>
                  <a:rPr lang="en-GB" sz="2800" i="1" dirty="0" smtClean="0">
                    <a:solidFill>
                      <a:schemeClr val="tx1"/>
                    </a:solidFill>
                    <a:latin typeface="Cambria Math" panose="02040503050406030204" pitchFamily="18" charset="0"/>
                    <a:sym typeface="Symbol" pitchFamily="18" charset="2"/>
                  </a:rPr>
                  <a:t> </a:t>
                </a:r>
                <a:endParaRPr lang="en-GB" sz="2800" i="1" dirty="0">
                  <a:solidFill>
                    <a:schemeClr val="tx1"/>
                  </a:solidFill>
                  <a:latin typeface="Cambria Math" panose="02040503050406030204" pitchFamily="18" charset="0"/>
                  <a:sym typeface="Symbol" pitchFamily="18" charset="2"/>
                </a:endParaRPr>
              </a:p>
            </p:txBody>
          </p:sp>
        </mc:Choice>
        <mc:Fallback xmlns="">
          <p:sp>
            <p:nvSpPr>
              <p:cNvPr id="70" name="Text Box 69"/>
              <p:cNvSpPr txBox="1">
                <a:spLocks noRot="1" noChangeAspect="1" noMove="1" noResize="1" noEditPoints="1" noAdjustHandles="1" noChangeArrowheads="1" noChangeShapeType="1" noTextEdit="1"/>
              </p:cNvSpPr>
              <p:nvPr/>
            </p:nvSpPr>
            <p:spPr bwMode="auto">
              <a:xfrm>
                <a:off x="91458" y="4293096"/>
                <a:ext cx="3400931" cy="1356525"/>
              </a:xfrm>
              <a:prstGeom prst="rect">
                <a:avLst/>
              </a:prstGeom>
              <a:blipFill>
                <a:blip r:embed="rId6"/>
                <a:stretch>
                  <a:fillRect l="-3584" t="-4484"/>
                </a:stretch>
              </a:blipFill>
              <a:ln w="57150">
                <a:noFill/>
                <a:miter lim="800000"/>
                <a:headEnd/>
                <a:tailEnd/>
              </a:ln>
            </p:spPr>
            <p:txBody>
              <a:bodyPr/>
              <a:lstStyle/>
              <a:p>
                <a:r>
                  <a:rPr lang="en-GB">
                    <a:noFill/>
                  </a:rPr>
                  <a:t> </a:t>
                </a:r>
              </a:p>
            </p:txBody>
          </p:sp>
        </mc:Fallback>
      </mc:AlternateContent>
      <p:sp>
        <p:nvSpPr>
          <p:cNvPr id="71" name="Line 72"/>
          <p:cNvSpPr>
            <a:spLocks noChangeShapeType="1"/>
          </p:cNvSpPr>
          <p:nvPr/>
        </p:nvSpPr>
        <p:spPr bwMode="auto">
          <a:xfrm>
            <a:off x="7524750" y="6080379"/>
            <a:ext cx="0" cy="142875"/>
          </a:xfrm>
          <a:prstGeom prst="line">
            <a:avLst/>
          </a:prstGeom>
          <a:noFill/>
          <a:ln w="38100">
            <a:solidFill>
              <a:schemeClr val="tx1"/>
            </a:solidFill>
            <a:round/>
            <a:headEnd/>
            <a:tailEnd type="triangle" w="med" len="med"/>
          </a:ln>
        </p:spPr>
        <p:txBody>
          <a:bodyPr/>
          <a:lstStyle/>
          <a:p>
            <a:endParaRPr lang="en-GB"/>
          </a:p>
        </p:txBody>
      </p:sp>
      <p:sp>
        <p:nvSpPr>
          <p:cNvPr id="74" name="Text Box 56"/>
          <p:cNvSpPr txBox="1">
            <a:spLocks noChangeArrowheads="1"/>
          </p:cNvSpPr>
          <p:nvPr/>
        </p:nvSpPr>
        <p:spPr bwMode="auto">
          <a:xfrm>
            <a:off x="1576735" y="3439344"/>
            <a:ext cx="466794" cy="400110"/>
          </a:xfrm>
          <a:prstGeom prst="rect">
            <a:avLst/>
          </a:prstGeom>
          <a:noFill/>
          <a:ln w="9525">
            <a:noFill/>
            <a:miter lim="800000"/>
            <a:headEnd/>
            <a:tailEnd/>
          </a:ln>
        </p:spPr>
        <p:txBody>
          <a:bodyPr wrap="none">
            <a:spAutoFit/>
          </a:bodyPr>
          <a:lstStyle/>
          <a:p>
            <a:r>
              <a:rPr lang="en-GB" sz="2000" i="1" dirty="0" smtClean="0">
                <a:solidFill>
                  <a:schemeClr val="tx1"/>
                </a:solidFill>
                <a:sym typeface="Symbol" pitchFamily="18" charset="2"/>
              </a:rPr>
              <a:t>Z</a:t>
            </a:r>
            <a:r>
              <a:rPr lang="en-US" sz="2000" b="1" baseline="30000" dirty="0" smtClean="0">
                <a:solidFill>
                  <a:schemeClr val="tx1"/>
                </a:solidFill>
                <a:sym typeface="Symbol" pitchFamily="18" charset="2"/>
              </a:rPr>
              <a:t>0</a:t>
            </a:r>
            <a:endParaRPr lang="en-US" sz="2000" b="1" baseline="30000" dirty="0">
              <a:solidFill>
                <a:schemeClr val="tx1"/>
              </a:solidFill>
              <a:sym typeface="Symbol" pitchFamily="18" charset="2"/>
            </a:endParaRPr>
          </a:p>
        </p:txBody>
      </p:sp>
      <mc:AlternateContent xmlns:mc="http://schemas.openxmlformats.org/markup-compatibility/2006" xmlns:a14="http://schemas.microsoft.com/office/drawing/2010/main">
        <mc:Choice Requires="a14">
          <p:sp>
            <p:nvSpPr>
              <p:cNvPr id="76" name="Text Box 13"/>
              <p:cNvSpPr txBox="1">
                <a:spLocks noChangeArrowheads="1"/>
              </p:cNvSpPr>
              <p:nvPr/>
            </p:nvSpPr>
            <p:spPr bwMode="auto">
              <a:xfrm>
                <a:off x="4932040" y="3817968"/>
                <a:ext cx="1396023"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tx1"/>
                          </a:solidFill>
                          <a:latin typeface="Cambria Math" panose="02040503050406030204" pitchFamily="18" charset="0"/>
                        </a:rPr>
                        <m:t>𝑒𝑝</m:t>
                      </m:r>
                      <m:r>
                        <a:rPr lang="en-GB" sz="2400" b="0" i="1" smtClean="0">
                          <a:solidFill>
                            <a:schemeClr val="tx1"/>
                          </a:solidFill>
                          <a:latin typeface="Cambria Math" panose="02040503050406030204" pitchFamily="18" charset="0"/>
                          <a:ea typeface="Cambria Math" panose="02040503050406030204" pitchFamily="18" charset="0"/>
                        </a:rPr>
                        <m:t>→</m:t>
                      </m:r>
                      <m:r>
                        <a:rPr lang="en-GB" sz="2400" b="0" i="1" smtClean="0">
                          <a:solidFill>
                            <a:schemeClr val="tx1"/>
                          </a:solidFill>
                          <a:latin typeface="Cambria Math" panose="02040503050406030204" pitchFamily="18" charset="0"/>
                          <a:ea typeface="Cambria Math" panose="02040503050406030204" pitchFamily="18" charset="0"/>
                        </a:rPr>
                        <m:t>𝜈</m:t>
                      </m:r>
                      <m:r>
                        <a:rPr lang="en-GB" sz="2400" b="0" i="1" smtClean="0">
                          <a:solidFill>
                            <a:schemeClr val="tx1"/>
                          </a:solidFill>
                          <a:latin typeface="Cambria Math" panose="02040503050406030204" pitchFamily="18" charset="0"/>
                          <a:ea typeface="Cambria Math" panose="02040503050406030204" pitchFamily="18" charset="0"/>
                        </a:rPr>
                        <m:t>𝑋</m:t>
                      </m:r>
                    </m:oMath>
                  </m:oMathPara>
                </a14:m>
                <a:endParaRPr lang="en-GB" sz="2400" i="1" dirty="0">
                  <a:solidFill>
                    <a:schemeClr val="tx1"/>
                  </a:solidFill>
                  <a:sym typeface="Symbol" pitchFamily="18" charset="2"/>
                </a:endParaRPr>
              </a:p>
            </p:txBody>
          </p:sp>
        </mc:Choice>
        <mc:Fallback xmlns="">
          <p:sp>
            <p:nvSpPr>
              <p:cNvPr id="76" name="Text Box 13"/>
              <p:cNvSpPr txBox="1">
                <a:spLocks noRot="1" noChangeAspect="1" noMove="1" noResize="1" noEditPoints="1" noAdjustHandles="1" noChangeArrowheads="1" noChangeShapeType="1" noTextEdit="1"/>
              </p:cNvSpPr>
              <p:nvPr/>
            </p:nvSpPr>
            <p:spPr bwMode="auto">
              <a:xfrm>
                <a:off x="4932040" y="3817968"/>
                <a:ext cx="1396023" cy="461665"/>
              </a:xfrm>
              <a:prstGeom prst="rect">
                <a:avLst/>
              </a:prstGeom>
              <a:blipFill>
                <a:blip r:embed="rId7"/>
                <a:stretch>
                  <a:fillRect b="-10526"/>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6423204" y="817637"/>
                <a:ext cx="2360454" cy="768608"/>
              </a:xfrm>
              <a:prstGeom prst="rect">
                <a:avLst/>
              </a:prstGeom>
              <a:noFill/>
            </p:spPr>
            <p:txBody>
              <a:bodyPr wrap="none" rtlCol="0">
                <a:spAutoFit/>
              </a:bodyPr>
              <a:lstStyle/>
              <a:p>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𝒙</m:t>
                    </m:r>
                    <m:r>
                      <a:rPr lang="en-GB" sz="2800" b="1" i="1" smtClean="0">
                        <a:solidFill>
                          <a:schemeClr val="tx1"/>
                        </a:solidFill>
                        <a:latin typeface="Cambria Math" panose="02040503050406030204" pitchFamily="18" charset="0"/>
                        <a:ea typeface="Cambria Math" panose="02040503050406030204" pitchFamily="18" charset="0"/>
                      </a:rPr>
                      <m:t>~</m:t>
                    </m:r>
                    <m:f>
                      <m:fPr>
                        <m:ctrlPr>
                          <a:rPr lang="en-GB" sz="2800" b="1" i="1" smtClean="0">
                            <a:solidFill>
                              <a:schemeClr val="tx1"/>
                            </a:solidFill>
                            <a:latin typeface="Cambria Math" panose="02040503050406030204" pitchFamily="18" charset="0"/>
                            <a:ea typeface="Cambria Math" panose="02040503050406030204" pitchFamily="18" charset="0"/>
                          </a:rPr>
                        </m:ctrlPr>
                      </m:fPr>
                      <m:num>
                        <m:r>
                          <a:rPr lang="en-GB" sz="2800" b="1" i="1" smtClean="0">
                            <a:solidFill>
                              <a:schemeClr val="tx1"/>
                            </a:solidFill>
                            <a:latin typeface="Cambria Math" panose="02040503050406030204" pitchFamily="18" charset="0"/>
                            <a:ea typeface="Cambria Math" panose="02040503050406030204" pitchFamily="18" charset="0"/>
                          </a:rPr>
                          <m:t>𝟎</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𝟐</m:t>
                        </m:r>
                        <m:r>
                          <a:rPr lang="en-GB" sz="2800" b="1" i="1" smtClean="0">
                            <a:solidFill>
                              <a:schemeClr val="tx1"/>
                            </a:solidFill>
                            <a:latin typeface="Cambria Math" panose="02040503050406030204" pitchFamily="18" charset="0"/>
                            <a:ea typeface="Cambria Math" panose="02040503050406030204" pitchFamily="18" charset="0"/>
                          </a:rPr>
                          <m:t> </m:t>
                        </m:r>
                        <m:r>
                          <a:rPr lang="en-GB" sz="2800" b="1" i="0" smtClean="0">
                            <a:solidFill>
                              <a:schemeClr val="tx1"/>
                            </a:solidFill>
                            <a:latin typeface="Cambria Math" panose="02040503050406030204" pitchFamily="18" charset="0"/>
                            <a:ea typeface="Cambria Math" panose="02040503050406030204" pitchFamily="18" charset="0"/>
                          </a:rPr>
                          <m:t>𝐆𝐞𝐕</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0" smtClean="0">
                            <a:solidFill>
                              <a:schemeClr val="tx1"/>
                            </a:solidFill>
                            <a:latin typeface="Cambria Math" panose="02040503050406030204" pitchFamily="18" charset="0"/>
                            <a:ea typeface="Cambria Math" panose="02040503050406030204" pitchFamily="18" charset="0"/>
                          </a:rPr>
                          <m:t>𝐟𝐦</m:t>
                        </m:r>
                      </m:num>
                      <m:den>
                        <m:r>
                          <a:rPr lang="en-GB" sz="2800" b="1" i="1" smtClean="0">
                            <a:solidFill>
                              <a:schemeClr val="tx1"/>
                            </a:solidFill>
                            <a:latin typeface="Cambria Math" panose="02040503050406030204" pitchFamily="18" charset="0"/>
                            <a:ea typeface="Cambria Math" panose="02040503050406030204" pitchFamily="18" charset="0"/>
                          </a:rPr>
                          <m:t>𝑸</m:t>
                        </m:r>
                      </m:den>
                    </m:f>
                  </m:oMath>
                </a14:m>
                <a:r>
                  <a:rPr lang="en-GB" sz="2800" dirty="0" smtClean="0"/>
                  <a:t> </a:t>
                </a:r>
                <a:endParaRPr lang="en-GB" sz="2800" dirty="0"/>
              </a:p>
            </p:txBody>
          </p:sp>
        </mc:Choice>
        <mc:Fallback xmlns="">
          <p:sp>
            <p:nvSpPr>
              <p:cNvPr id="78" name="TextBox 77"/>
              <p:cNvSpPr txBox="1">
                <a:spLocks noRot="1" noChangeAspect="1" noMove="1" noResize="1" noEditPoints="1" noAdjustHandles="1" noChangeArrowheads="1" noChangeShapeType="1" noTextEdit="1"/>
              </p:cNvSpPr>
              <p:nvPr/>
            </p:nvSpPr>
            <p:spPr>
              <a:xfrm>
                <a:off x="6423204" y="817637"/>
                <a:ext cx="2360454" cy="768608"/>
              </a:xfrm>
              <a:prstGeom prst="rect">
                <a:avLst/>
              </a:prstGeom>
              <a:blipFill>
                <a:blip r:embed="rId8"/>
                <a:stretch>
                  <a:fillRect/>
                </a:stretch>
              </a:blipFill>
            </p:spPr>
            <p:txBody>
              <a:bodyPr/>
              <a:lstStyle/>
              <a:p>
                <a:r>
                  <a:rPr lang="en-GB">
                    <a:noFill/>
                  </a:rPr>
                  <a:t> </a:t>
                </a:r>
              </a:p>
            </p:txBody>
          </p:sp>
        </mc:Fallback>
      </mc:AlternateContent>
      <p:sp>
        <p:nvSpPr>
          <p:cNvPr id="79" name="TextBox 78"/>
          <p:cNvSpPr txBox="1"/>
          <p:nvPr/>
        </p:nvSpPr>
        <p:spPr>
          <a:xfrm>
            <a:off x="-1925377" y="2594447"/>
            <a:ext cx="292068" cy="523220"/>
          </a:xfrm>
          <a:prstGeom prst="rect">
            <a:avLst/>
          </a:prstGeom>
          <a:noFill/>
        </p:spPr>
        <p:txBody>
          <a:bodyPr wrap="none" rtlCol="0">
            <a:spAutoFit/>
          </a:bodyPr>
          <a:lstStyle/>
          <a:p>
            <a:r>
              <a:rPr lang="en-GB" sz="2800" dirty="0" smtClean="0"/>
              <a:t> </a:t>
            </a:r>
            <a:endParaRPr lang="en-GB" sz="2800" dirty="0"/>
          </a:p>
        </p:txBody>
      </p:sp>
      <mc:AlternateContent xmlns:mc="http://schemas.openxmlformats.org/markup-compatibility/2006" xmlns:a14="http://schemas.microsoft.com/office/drawing/2010/main">
        <mc:Choice Requires="a14">
          <p:sp>
            <p:nvSpPr>
              <p:cNvPr id="81" name="TextBox 80"/>
              <p:cNvSpPr txBox="1"/>
              <p:nvPr/>
            </p:nvSpPr>
            <p:spPr>
              <a:xfrm>
                <a:off x="6121521" y="5575777"/>
                <a:ext cx="2266903" cy="484492"/>
              </a:xfrm>
              <a:prstGeom prst="rect">
                <a:avLst/>
              </a:prstGeom>
              <a:noFill/>
            </p:spPr>
            <p:txBody>
              <a:bodyPr wrap="none" rtlCol="0">
                <a:spAutoFit/>
              </a:bodyPr>
              <a:lstStyle/>
              <a:p>
                <a14:m>
                  <m:oMath xmlns:m="http://schemas.openxmlformats.org/officeDocument/2006/math">
                    <m:sSubSup>
                      <m:sSubSupPr>
                        <m:ctrlPr>
                          <a:rPr lang="en-GB" sz="2400" b="1" i="1">
                            <a:solidFill>
                              <a:schemeClr val="tx1"/>
                            </a:solidFill>
                            <a:latin typeface="Cambria Math" panose="02040503050406030204" pitchFamily="18" charset="0"/>
                            <a:ea typeface="Cambria Math" panose="02040503050406030204" pitchFamily="18" charset="0"/>
                            <a:sym typeface="Symbol" pitchFamily="18" charset="2"/>
                          </a:rPr>
                        </m:ctrlPr>
                      </m:sSubSupPr>
                      <m:e>
                        <m:r>
                          <a:rPr lang="en-GB" sz="2400" b="1" i="1">
                            <a:solidFill>
                              <a:schemeClr val="tx1"/>
                            </a:solidFill>
                            <a:latin typeface="Cambria Math" panose="02040503050406030204" pitchFamily="18" charset="0"/>
                            <a:ea typeface="Cambria Math" panose="02040503050406030204" pitchFamily="18" charset="0"/>
                            <a:sym typeface="Symbol" pitchFamily="18" charset="2"/>
                          </a:rPr>
                          <m:t>𝑴</m:t>
                        </m:r>
                      </m:e>
                      <m:sub>
                        <m:r>
                          <a:rPr lang="en-GB" sz="2400" b="1" i="1">
                            <a:solidFill>
                              <a:schemeClr val="tx1"/>
                            </a:solidFill>
                            <a:latin typeface="Cambria Math" panose="02040503050406030204" pitchFamily="18" charset="0"/>
                            <a:ea typeface="Cambria Math" panose="02040503050406030204" pitchFamily="18" charset="0"/>
                            <a:sym typeface="Symbol" pitchFamily="18" charset="2"/>
                          </a:rPr>
                          <m:t>𝑾</m:t>
                        </m:r>
                      </m:sub>
                      <m:sup>
                        <m:r>
                          <a:rPr lang="en-GB" sz="2400" b="1" i="1">
                            <a:solidFill>
                              <a:schemeClr val="tx1"/>
                            </a:solidFill>
                            <a:latin typeface="Cambria Math" panose="02040503050406030204" pitchFamily="18" charset="0"/>
                            <a:ea typeface="Cambria Math" panose="02040503050406030204" pitchFamily="18" charset="0"/>
                            <a:sym typeface="Symbol" pitchFamily="18" charset="2"/>
                          </a:rPr>
                          <m:t>𝟐</m:t>
                        </m:r>
                      </m:sup>
                    </m:sSubSup>
                  </m:oMath>
                </a14:m>
                <a:r>
                  <a:rPr lang="en-GB" sz="2400" dirty="0" smtClean="0">
                    <a:solidFill>
                      <a:schemeClr val="tx1"/>
                    </a:solidFill>
                  </a:rPr>
                  <a:t> (</a:t>
                </a:r>
                <a14:m>
                  <m:oMath xmlns:m="http://schemas.openxmlformats.org/officeDocument/2006/math">
                    <m:r>
                      <a:rPr lang="en-GB" sz="2400" b="1" i="1">
                        <a:solidFill>
                          <a:schemeClr val="tx1"/>
                        </a:solidFill>
                        <a:latin typeface="Cambria Math" panose="02040503050406030204" pitchFamily="18" charset="0"/>
                        <a:ea typeface="Cambria Math" panose="02040503050406030204" pitchFamily="18" charset="0"/>
                      </a:rPr>
                      <m:t>∆</m:t>
                    </m:r>
                    <m:r>
                      <a:rPr lang="en-GB" sz="2400" b="1" i="1">
                        <a:solidFill>
                          <a:schemeClr val="tx1"/>
                        </a:solidFill>
                        <a:latin typeface="Cambria Math" panose="02040503050406030204" pitchFamily="18" charset="0"/>
                        <a:ea typeface="Cambria Math" panose="02040503050406030204" pitchFamily="18" charset="0"/>
                      </a:rPr>
                      <m:t>𝒙</m:t>
                    </m:r>
                    <m:r>
                      <a:rPr lang="en-GB" sz="2400" b="1" i="1">
                        <a:solidFill>
                          <a:schemeClr val="tx1"/>
                        </a:solidFill>
                        <a:latin typeface="Cambria Math" panose="02040503050406030204" pitchFamily="18" charset="0"/>
                        <a:ea typeface="Cambria Math" panose="02040503050406030204" pitchFamily="18" charset="0"/>
                      </a:rPr>
                      <m:t>~</m:t>
                    </m:r>
                    <m:r>
                      <a:rPr lang="en-GB" sz="2400" b="1" i="1">
                        <a:solidFill>
                          <a:schemeClr val="tx1"/>
                        </a:solidFill>
                        <a:latin typeface="Cambria Math" panose="02040503050406030204" pitchFamily="18" charset="0"/>
                        <a:ea typeface="Cambria Math" panose="02040503050406030204" pitchFamily="18" charset="0"/>
                      </a:rPr>
                      <m:t>𝟐</m:t>
                    </m:r>
                  </m:oMath>
                </a14:m>
                <a:r>
                  <a:rPr lang="en-GB" sz="2400" dirty="0">
                    <a:solidFill>
                      <a:schemeClr val="tx1"/>
                    </a:solidFill>
                  </a:rPr>
                  <a:t> am</a:t>
                </a:r>
                <a:r>
                  <a:rPr lang="en-GB" sz="2400" dirty="0" smtClean="0">
                    <a:solidFill>
                      <a:schemeClr val="tx1"/>
                    </a:solidFill>
                  </a:rPr>
                  <a:t>)</a:t>
                </a:r>
                <a:endParaRPr lang="en-GB" sz="2400" dirty="0">
                  <a:solidFill>
                    <a:schemeClr val="tx1"/>
                  </a:solidFill>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6121521" y="5575777"/>
                <a:ext cx="2266903" cy="484492"/>
              </a:xfrm>
              <a:prstGeom prst="rect">
                <a:avLst/>
              </a:prstGeom>
              <a:blipFill>
                <a:blip r:embed="rId9"/>
                <a:stretch>
                  <a:fillRect t="-5063" r="-3495" b="-291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6305345" y="2861222"/>
                <a:ext cx="2115707" cy="465640"/>
              </a:xfrm>
              <a:prstGeom prst="rect">
                <a:avLst/>
              </a:prstGeom>
              <a:noFill/>
            </p:spPr>
            <p:txBody>
              <a:bodyPr wrap="none" rtlCol="0">
                <a:spAutoFit/>
              </a:bodyPr>
              <a:lstStyle/>
              <a:p>
                <a14:m>
                  <m:oMath xmlns:m="http://schemas.openxmlformats.org/officeDocument/2006/math">
                    <m:rad>
                      <m:radPr>
                        <m:degHide m:val="on"/>
                        <m:ctrlPr>
                          <a:rPr lang="en-GB" sz="2400" i="1" smtClean="0">
                            <a:solidFill>
                              <a:schemeClr val="tx1"/>
                            </a:solidFill>
                            <a:latin typeface="Cambria Math" panose="02040503050406030204" pitchFamily="18" charset="0"/>
                          </a:rPr>
                        </m:ctrlPr>
                      </m:radPr>
                      <m:deg/>
                      <m:e>
                        <m:r>
                          <a:rPr lang="en-GB" sz="2400" b="0" i="1" smtClean="0">
                            <a:solidFill>
                              <a:schemeClr val="tx1"/>
                            </a:solidFill>
                            <a:latin typeface="Cambria Math" panose="02040503050406030204" pitchFamily="18" charset="0"/>
                          </a:rPr>
                          <m:t>𝑠</m:t>
                        </m:r>
                      </m:e>
                    </m:rad>
                    <m:r>
                      <a:rPr lang="en-GB" sz="2400" b="0" i="1" smtClean="0">
                        <a:solidFill>
                          <a:schemeClr val="tx1"/>
                        </a:solidFill>
                        <a:latin typeface="Cambria Math" panose="02040503050406030204" pitchFamily="18" charset="0"/>
                      </a:rPr>
                      <m:t>=319</m:t>
                    </m:r>
                  </m:oMath>
                </a14:m>
                <a:r>
                  <a:rPr lang="en-GB" sz="2400" dirty="0" smtClean="0">
                    <a:solidFill>
                      <a:schemeClr val="tx1"/>
                    </a:solidFill>
                  </a:rPr>
                  <a:t> GeV</a:t>
                </a:r>
                <a:endParaRPr lang="en-GB" sz="2400" dirty="0">
                  <a:solidFill>
                    <a:schemeClr val="tx1"/>
                  </a:solidFill>
                </a:endParaRPr>
              </a:p>
            </p:txBody>
          </p:sp>
        </mc:Choice>
        <mc:Fallback xmlns="">
          <p:sp>
            <p:nvSpPr>
              <p:cNvPr id="82" name="TextBox 81"/>
              <p:cNvSpPr txBox="1">
                <a:spLocks noRot="1" noChangeAspect="1" noMove="1" noResize="1" noEditPoints="1" noAdjustHandles="1" noChangeArrowheads="1" noChangeShapeType="1" noTextEdit="1"/>
              </p:cNvSpPr>
              <p:nvPr/>
            </p:nvSpPr>
            <p:spPr>
              <a:xfrm>
                <a:off x="6305345" y="2861222"/>
                <a:ext cx="2115707" cy="465640"/>
              </a:xfrm>
              <a:prstGeom prst="rect">
                <a:avLst/>
              </a:prstGeom>
              <a:blipFill>
                <a:blip r:embed="rId10"/>
                <a:stretch>
                  <a:fillRect t="-9091" r="-3746" b="-2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459365" y="1925350"/>
                <a:ext cx="95571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tx1"/>
                          </a:solidFill>
                          <a:latin typeface="Cambria Math" panose="02040503050406030204" pitchFamily="18" charset="0"/>
                        </a:rPr>
                        <m:t>2012</m:t>
                      </m:r>
                    </m:oMath>
                  </m:oMathPara>
                </a14:m>
                <a:endParaRPr lang="en-GB" sz="2400"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459365" y="1925350"/>
                <a:ext cx="955711" cy="461665"/>
              </a:xfrm>
              <a:prstGeom prst="rect">
                <a:avLst/>
              </a:prstGeom>
              <a:blipFill>
                <a:blip r:embed="rId1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8471796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6902" y="1469049"/>
            <a:ext cx="6643410" cy="5128303"/>
          </a:xfrm>
          <a:prstGeom prst="rect">
            <a:avLst/>
          </a:prstGeom>
        </p:spPr>
      </p:pic>
      <p:sp>
        <p:nvSpPr>
          <p:cNvPr id="5" name="Title 1"/>
          <p:cNvSpPr>
            <a:spLocks noGrp="1"/>
          </p:cNvSpPr>
          <p:nvPr>
            <p:ph type="title"/>
          </p:nvPr>
        </p:nvSpPr>
        <p:spPr>
          <a:xfrm>
            <a:off x="1907704" y="116633"/>
            <a:ext cx="5328592" cy="504055"/>
          </a:xfrm>
        </p:spPr>
        <p:txBody>
          <a:bodyPr/>
          <a:lstStyle/>
          <a:p>
            <a:r>
              <a:rPr lang="en-GB" dirty="0" smtClean="0"/>
              <a:t>Space-like SM Dynamics</a:t>
            </a:r>
            <a:endParaRPr lang="en-GB" dirty="0"/>
          </a:p>
        </p:txBody>
      </p:sp>
      <mc:AlternateContent xmlns:mc="http://schemas.openxmlformats.org/markup-compatibility/2006" xmlns:a14="http://schemas.microsoft.com/office/drawing/2010/main">
        <mc:Choice Requires="a14">
          <p:sp>
            <p:nvSpPr>
              <p:cNvPr id="6" name="Text Box 6"/>
              <p:cNvSpPr txBox="1">
                <a:spLocks noChangeArrowheads="1"/>
              </p:cNvSpPr>
              <p:nvPr/>
            </p:nvSpPr>
            <p:spPr bwMode="auto">
              <a:xfrm>
                <a:off x="35496" y="764704"/>
                <a:ext cx="9721080" cy="646331"/>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r>
                  <a:rPr lang="en-GB" sz="2800" dirty="0" smtClean="0">
                    <a:solidFill>
                      <a:schemeClr val="tx1"/>
                    </a:solidFill>
                  </a:rPr>
                  <a:t>PDG SM parameters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oMath>
                </a14:m>
                <a:r>
                  <a:rPr lang="en-GB" sz="2800" b="1" dirty="0" smtClean="0">
                    <a:solidFill>
                      <a:schemeClr val="tx1"/>
                    </a:solidFill>
                    <a:sym typeface="Symbol" pitchFamily="18" charset="2"/>
                  </a:rPr>
                  <a:t> </a:t>
                </a:r>
                <a:r>
                  <a:rPr lang="en-GB" sz="2800" dirty="0" smtClean="0">
                    <a:solidFill>
                      <a:schemeClr val="tx1"/>
                    </a:solidFill>
                    <a:sym typeface="Symbol" pitchFamily="18" charset="2"/>
                  </a:rPr>
                  <a:t>discrepancies from SM</a:t>
                </a:r>
                <a:endParaRPr lang="en-GB" sz="2800" dirty="0">
                  <a:solidFill>
                    <a:schemeClr val="tx1"/>
                  </a:solidFill>
                  <a:sym typeface="Symbol" pitchFamily="18" charset="2"/>
                </a:endParaRPr>
              </a:p>
            </p:txBody>
          </p:sp>
        </mc:Choice>
        <mc:Fallback xmlns="">
          <p:sp>
            <p:nvSpPr>
              <p:cNvPr id="6" name="Text Box 6"/>
              <p:cNvSpPr txBox="1">
                <a:spLocks noRot="1" noChangeAspect="1" noMove="1" noResize="1" noEditPoints="1" noAdjustHandles="1" noChangeArrowheads="1" noChangeShapeType="1" noTextEdit="1"/>
              </p:cNvSpPr>
              <p:nvPr/>
            </p:nvSpPr>
            <p:spPr bwMode="auto">
              <a:xfrm>
                <a:off x="35496" y="764704"/>
                <a:ext cx="9721080" cy="646331"/>
              </a:xfrm>
              <a:prstGeom prst="rect">
                <a:avLst/>
              </a:prstGeom>
              <a:blipFill>
                <a:blip r:embed="rId3"/>
                <a:stretch>
                  <a:fillRect l="-1945" t="-16038" b="-33019"/>
                </a:stretch>
              </a:blipFill>
              <a:ln w="9525">
                <a:noFill/>
                <a:miter lim="800000"/>
                <a:headEnd/>
                <a:tailEnd/>
              </a:ln>
            </p:spPr>
            <p:txBody>
              <a:bodyPr/>
              <a:lstStyle/>
              <a:p>
                <a:r>
                  <a:rPr lang="en-GB">
                    <a:noFill/>
                  </a:rPr>
                  <a:t> </a:t>
                </a:r>
              </a:p>
            </p:txBody>
          </p:sp>
        </mc:Fallback>
      </mc:AlternateContent>
      <p:sp>
        <p:nvSpPr>
          <p:cNvPr id="3" name="TextBox 2"/>
          <p:cNvSpPr txBox="1"/>
          <p:nvPr/>
        </p:nvSpPr>
        <p:spPr>
          <a:xfrm>
            <a:off x="4463543" y="1988840"/>
            <a:ext cx="2340705" cy="954107"/>
          </a:xfrm>
          <a:prstGeom prst="rect">
            <a:avLst/>
          </a:prstGeom>
          <a:solidFill>
            <a:schemeClr val="bg1"/>
          </a:solidFill>
        </p:spPr>
        <p:txBody>
          <a:bodyPr wrap="none" rtlCol="0">
            <a:spAutoFit/>
          </a:bodyPr>
          <a:lstStyle/>
          <a:p>
            <a:r>
              <a:rPr lang="en-GB" sz="2800" dirty="0">
                <a:solidFill>
                  <a:schemeClr val="tx1"/>
                </a:solidFill>
              </a:rPr>
              <a:t>c</a:t>
            </a:r>
            <a:r>
              <a:rPr lang="en-GB" sz="2800" dirty="0" smtClean="0">
                <a:solidFill>
                  <a:schemeClr val="tx1"/>
                </a:solidFill>
              </a:rPr>
              <a:t>ontact </a:t>
            </a:r>
          </a:p>
          <a:p>
            <a:r>
              <a:rPr lang="en-GB" sz="2800" dirty="0" smtClean="0">
                <a:solidFill>
                  <a:schemeClr val="tx1"/>
                </a:solidFill>
              </a:rPr>
              <a:t>interaction </a:t>
            </a:r>
            <a:r>
              <a:rPr lang="en-GB" sz="2800" b="1" dirty="0" smtClean="0">
                <a:solidFill>
                  <a:srgbClr val="FF0000"/>
                </a:solidFill>
              </a:rPr>
              <a:t>?</a:t>
            </a:r>
            <a:endParaRPr lang="en-GB" sz="2800" b="1" dirty="0">
              <a:solidFill>
                <a:srgbClr val="FF0000"/>
              </a:solidFill>
            </a:endParaRPr>
          </a:p>
        </p:txBody>
      </p:sp>
    </p:spTree>
    <p:extLst>
      <p:ext uri="{BB962C8B-B14F-4D97-AF65-F5344CB8AC3E}">
        <p14:creationId xmlns:p14="http://schemas.microsoft.com/office/powerpoint/2010/main" val="29916150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40"/>
              <p:cNvSpPr txBox="1">
                <a:spLocks noChangeArrowheads="1"/>
              </p:cNvSpPr>
              <p:nvPr/>
            </p:nvSpPr>
            <p:spPr bwMode="auto">
              <a:xfrm>
                <a:off x="1447467" y="72554"/>
                <a:ext cx="6508909" cy="692150"/>
              </a:xfrm>
              <a:prstGeom prst="rect">
                <a:avLst/>
              </a:prstGeom>
              <a:solidFill>
                <a:srgbClr val="FFFF99"/>
              </a:solidFill>
              <a:ln w="9525">
                <a:noFill/>
                <a:miter lim="800000"/>
                <a:headEnd/>
                <a:tailEnd/>
              </a:ln>
              <a:effectLst>
                <a:outerShdw dist="107763"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0033CC"/>
                    </a:solidFill>
                    <a:latin typeface="+mj-lt"/>
                    <a:ea typeface="+mj-ea"/>
                    <a:cs typeface="+mj-cs"/>
                  </a:defRPr>
                </a:lvl1pPr>
                <a:lvl2pPr algn="ctr" rtl="0" eaLnBrk="0" fontAlgn="base" hangingPunct="0">
                  <a:spcBef>
                    <a:spcPct val="0"/>
                  </a:spcBef>
                  <a:spcAft>
                    <a:spcPct val="0"/>
                  </a:spcAft>
                  <a:defRPr sz="3200">
                    <a:solidFill>
                      <a:srgbClr val="0033CC"/>
                    </a:solidFill>
                    <a:latin typeface="Comic Sans MS" pitchFamily="66" charset="0"/>
                  </a:defRPr>
                </a:lvl2pPr>
                <a:lvl3pPr algn="ctr" rtl="0" eaLnBrk="0" fontAlgn="base" hangingPunct="0">
                  <a:spcBef>
                    <a:spcPct val="0"/>
                  </a:spcBef>
                  <a:spcAft>
                    <a:spcPct val="0"/>
                  </a:spcAft>
                  <a:defRPr sz="3200">
                    <a:solidFill>
                      <a:srgbClr val="0033CC"/>
                    </a:solidFill>
                    <a:latin typeface="Comic Sans MS" pitchFamily="66" charset="0"/>
                  </a:defRPr>
                </a:lvl3pPr>
                <a:lvl4pPr algn="ctr" rtl="0" eaLnBrk="0" fontAlgn="base" hangingPunct="0">
                  <a:spcBef>
                    <a:spcPct val="0"/>
                  </a:spcBef>
                  <a:spcAft>
                    <a:spcPct val="0"/>
                  </a:spcAft>
                  <a:defRPr sz="3200">
                    <a:solidFill>
                      <a:srgbClr val="0033CC"/>
                    </a:solidFill>
                    <a:latin typeface="Comic Sans MS" pitchFamily="66" charset="0"/>
                  </a:defRPr>
                </a:lvl4pPr>
                <a:lvl5pPr algn="ctr" rtl="0" eaLnBrk="0" fontAlgn="base" hangingPunct="0">
                  <a:spcBef>
                    <a:spcPct val="0"/>
                  </a:spcBef>
                  <a:spcAft>
                    <a:spcPct val="0"/>
                  </a:spcAft>
                  <a:defRPr sz="3200">
                    <a:solidFill>
                      <a:srgbClr val="0033CC"/>
                    </a:solidFill>
                    <a:latin typeface="Comic Sans MS" pitchFamily="66" charset="0"/>
                  </a:defRPr>
                </a:lvl5pPr>
                <a:lvl6pPr marL="457200" algn="ctr" rtl="0" eaLnBrk="0" fontAlgn="base" hangingPunct="0">
                  <a:spcBef>
                    <a:spcPct val="0"/>
                  </a:spcBef>
                  <a:spcAft>
                    <a:spcPct val="0"/>
                  </a:spcAft>
                  <a:defRPr sz="3200">
                    <a:solidFill>
                      <a:srgbClr val="0033CC"/>
                    </a:solidFill>
                    <a:latin typeface="Comic Sans MS" pitchFamily="66" charset="0"/>
                  </a:defRPr>
                </a:lvl6pPr>
                <a:lvl7pPr marL="914400" algn="ctr" rtl="0" eaLnBrk="0" fontAlgn="base" hangingPunct="0">
                  <a:spcBef>
                    <a:spcPct val="0"/>
                  </a:spcBef>
                  <a:spcAft>
                    <a:spcPct val="0"/>
                  </a:spcAft>
                  <a:defRPr sz="3200">
                    <a:solidFill>
                      <a:srgbClr val="0033CC"/>
                    </a:solidFill>
                    <a:latin typeface="Comic Sans MS" pitchFamily="66" charset="0"/>
                  </a:defRPr>
                </a:lvl7pPr>
                <a:lvl8pPr marL="1371600" algn="ctr" rtl="0" eaLnBrk="0" fontAlgn="base" hangingPunct="0">
                  <a:spcBef>
                    <a:spcPct val="0"/>
                  </a:spcBef>
                  <a:spcAft>
                    <a:spcPct val="0"/>
                  </a:spcAft>
                  <a:defRPr sz="3200">
                    <a:solidFill>
                      <a:srgbClr val="0033CC"/>
                    </a:solidFill>
                    <a:latin typeface="Comic Sans MS" pitchFamily="66" charset="0"/>
                  </a:defRPr>
                </a:lvl8pPr>
                <a:lvl9pPr marL="1828800" algn="ctr" rtl="0" eaLnBrk="0" fontAlgn="base" hangingPunct="0">
                  <a:spcBef>
                    <a:spcPct val="0"/>
                  </a:spcBef>
                  <a:spcAft>
                    <a:spcPct val="0"/>
                  </a:spcAft>
                  <a:defRPr sz="3200">
                    <a:solidFill>
                      <a:srgbClr val="0033CC"/>
                    </a:solidFill>
                    <a:latin typeface="Comic Sans MS" pitchFamily="66" charset="0"/>
                  </a:defRPr>
                </a:lvl9pPr>
              </a:lstStyle>
              <a:p>
                <a:pPr eaLnBrk="1" hangingPunct="1">
                  <a:defRPr/>
                </a:pPr>
                <a:r>
                  <a:rPr lang="en-GB" kern="0" dirty="0" smtClean="0">
                    <a:latin typeface="Comic Sans MS" pitchFamily="66" charset="0"/>
                  </a:rPr>
                  <a:t>Chirality </a:t>
                </a:r>
                <a14:m>
                  <m:oMath xmlns:m="http://schemas.openxmlformats.org/officeDocument/2006/math">
                    <m:sSubSup>
                      <m:sSubSupPr>
                        <m:ctrlPr>
                          <a:rPr lang="en-GB" b="1" i="1" kern="0" smtClean="0">
                            <a:latin typeface="Cambria Math" panose="02040503050406030204" pitchFamily="18" charset="0"/>
                          </a:rPr>
                        </m:ctrlPr>
                      </m:sSubSupPr>
                      <m:e>
                        <m:r>
                          <a:rPr lang="en-GB" b="1" i="1" kern="0" smtClean="0">
                            <a:latin typeface="Cambria Math" panose="02040503050406030204" pitchFamily="18" charset="0"/>
                          </a:rPr>
                          <m:t>𝒆</m:t>
                        </m:r>
                      </m:e>
                      <m:sub>
                        <m:r>
                          <a:rPr lang="en-GB" b="1" i="0" kern="0" smtClean="0">
                            <a:latin typeface="Cambria Math" panose="02040503050406030204" pitchFamily="18" charset="0"/>
                          </a:rPr>
                          <m:t>𝐋</m:t>
                        </m:r>
                        <m:r>
                          <a:rPr lang="en-GB" b="1" i="0" kern="0" smtClean="0">
                            <a:latin typeface="Cambria Math" panose="02040503050406030204" pitchFamily="18" charset="0"/>
                          </a:rPr>
                          <m:t>/</m:t>
                        </m:r>
                        <m:r>
                          <a:rPr lang="en-GB" b="1" i="0" kern="0" smtClean="0">
                            <a:latin typeface="Cambria Math" panose="02040503050406030204" pitchFamily="18" charset="0"/>
                          </a:rPr>
                          <m:t>𝐑</m:t>
                        </m:r>
                      </m:sub>
                      <m:sup>
                        <m:r>
                          <a:rPr lang="en-GB" b="1" i="1" kern="0" smtClean="0">
                            <a:latin typeface="Cambria Math" panose="02040503050406030204" pitchFamily="18" charset="0"/>
                            <a:ea typeface="Cambria Math" panose="02040503050406030204" pitchFamily="18" charset="0"/>
                          </a:rPr>
                          <m:t>±</m:t>
                        </m:r>
                      </m:sup>
                    </m:sSubSup>
                    <m:r>
                      <a:rPr lang="en-GB" b="1" i="1" kern="0" smtClean="0">
                        <a:latin typeface="Cambria Math" panose="02040503050406030204" pitchFamily="18" charset="0"/>
                      </a:rPr>
                      <m:t>𝒒</m:t>
                    </m:r>
                  </m:oMath>
                </a14:m>
                <a:r>
                  <a:rPr lang="en-GB" kern="0" dirty="0" smtClean="0">
                    <a:latin typeface="Comic Sans MS" pitchFamily="66" charset="0"/>
                  </a:rPr>
                  <a:t> in GSW Dynamics</a:t>
                </a:r>
                <a:endParaRPr lang="en-US" kern="0" dirty="0" smtClean="0">
                  <a:solidFill>
                    <a:schemeClr val="accent2"/>
                  </a:solidFill>
                </a:endParaRPr>
              </a:p>
            </p:txBody>
          </p:sp>
        </mc:Choice>
        <mc:Fallback xmlns="">
          <p:sp>
            <p:nvSpPr>
              <p:cNvPr id="4" name="Rectangle 40"/>
              <p:cNvSpPr txBox="1">
                <a:spLocks noRot="1" noChangeAspect="1" noMove="1" noResize="1" noEditPoints="1" noAdjustHandles="1" noChangeArrowheads="1" noChangeShapeType="1" noTextEdit="1"/>
              </p:cNvSpPr>
              <p:nvPr/>
            </p:nvSpPr>
            <p:spPr bwMode="auto">
              <a:xfrm>
                <a:off x="1447467" y="72554"/>
                <a:ext cx="6508909" cy="692150"/>
              </a:xfrm>
              <a:prstGeom prst="rect">
                <a:avLst/>
              </a:prstGeom>
              <a:blipFill>
                <a:blip r:embed="rId2"/>
                <a:stretch>
                  <a:fillRect l="-1186" t="-3378"/>
                </a:stretch>
              </a:blipFill>
              <a:ln w="9525">
                <a:noFill/>
                <a:miter lim="800000"/>
                <a:headEnd/>
                <a:tailEnd/>
              </a:ln>
              <a:effectLst>
                <a:outerShdw dist="107763" dir="2700000" algn="ctr" rotWithShape="0">
                  <a:schemeClr val="bg2"/>
                </a:outerShdw>
              </a:effectLst>
            </p:spPr>
            <p:txBody>
              <a:bodyPr/>
              <a:lstStyle/>
              <a:p>
                <a:r>
                  <a:rPr lang="en-GB">
                    <a:noFill/>
                  </a:rPr>
                  <a:t> </a:t>
                </a:r>
              </a:p>
            </p:txBody>
          </p:sp>
        </mc:Fallback>
      </mc:AlternateContent>
      <p:pic>
        <p:nvPicPr>
          <p:cNvPr id="5" name="Picture 4"/>
          <p:cNvPicPr>
            <a:picLocks noChangeAspect="1"/>
          </p:cNvPicPr>
          <p:nvPr/>
        </p:nvPicPr>
        <p:blipFill>
          <a:blip r:embed="rId3"/>
          <a:stretch>
            <a:fillRect/>
          </a:stretch>
        </p:blipFill>
        <p:spPr>
          <a:xfrm>
            <a:off x="4139952" y="1412776"/>
            <a:ext cx="4896544" cy="4766851"/>
          </a:xfrm>
          <a:prstGeom prst="rect">
            <a:avLst/>
          </a:prstGeom>
        </p:spPr>
      </p:pic>
      <mc:AlternateContent xmlns:mc="http://schemas.openxmlformats.org/markup-compatibility/2006" xmlns:a14="http://schemas.microsoft.com/office/drawing/2010/main">
        <mc:Choice Requires="a14">
          <p:sp>
            <p:nvSpPr>
              <p:cNvPr id="7" name="Text Box 6"/>
              <p:cNvSpPr txBox="1">
                <a:spLocks noChangeArrowheads="1"/>
              </p:cNvSpPr>
              <p:nvPr/>
            </p:nvSpPr>
            <p:spPr bwMode="auto">
              <a:xfrm>
                <a:off x="35496" y="764704"/>
                <a:ext cx="9180513" cy="646331"/>
              </a:xfrm>
              <a:prstGeom prst="rect">
                <a:avLst/>
              </a:prstGeom>
              <a:noFill/>
              <a:ln w="9525">
                <a:noFill/>
                <a:miter lim="800000"/>
                <a:headEnd/>
                <a:tailEnd/>
              </a:ln>
            </p:spPr>
            <p:txBody>
              <a:bodyPr>
                <a:spAutoFit/>
              </a:bodyPr>
              <a:lstStyle/>
              <a:p>
                <a:r>
                  <a:rPr lang="en-GB" b="1" dirty="0" smtClean="0">
                    <a:solidFill>
                      <a:srgbClr val="FF0000"/>
                    </a:solidFill>
                    <a:sym typeface="Symbol" pitchFamily="18" charset="2"/>
                  </a:rPr>
                  <a:t></a:t>
                </a:r>
                <a:r>
                  <a:rPr lang="en-GB" dirty="0">
                    <a:solidFill>
                      <a:schemeClr val="tx1"/>
                    </a:solidFill>
                  </a:rPr>
                  <a:t> </a:t>
                </a:r>
                <a:r>
                  <a:rPr lang="en-GB" sz="2800" dirty="0">
                    <a:solidFill>
                      <a:schemeClr val="tx1"/>
                    </a:solidFill>
                  </a:rPr>
                  <a:t>c</a:t>
                </a:r>
                <a:r>
                  <a:rPr lang="en-GB" sz="2800" dirty="0" smtClean="0">
                    <a:solidFill>
                      <a:schemeClr val="tx1"/>
                    </a:solidFill>
                  </a:rPr>
                  <a:t>hirality in GSW </a:t>
                </a:r>
                <a14:m>
                  <m:oMath xmlns:m="http://schemas.openxmlformats.org/officeDocument/2006/math">
                    <m:r>
                      <a:rPr lang="en-GB" sz="2800" b="1" i="0" smtClean="0">
                        <a:solidFill>
                          <a:schemeClr val="tx1"/>
                        </a:solidFill>
                        <a:latin typeface="Cambria Math" panose="02040503050406030204" pitchFamily="18" charset="0"/>
                      </a:rPr>
                      <m:t>𝐒𝐔</m:t>
                    </m:r>
                    <m:sSub>
                      <m:sSubPr>
                        <m:ctrlPr>
                          <a:rPr lang="en-GB" sz="2800" b="1" i="1" smtClean="0">
                            <a:solidFill>
                              <a:schemeClr val="tx1"/>
                            </a:solidFill>
                            <a:latin typeface="Cambria Math" panose="02040503050406030204" pitchFamily="18" charset="0"/>
                          </a:rPr>
                        </m:ctrlPr>
                      </m:sSubPr>
                      <m:e>
                        <m:d>
                          <m:dPr>
                            <m:ctrlPr>
                              <a:rPr lang="en-GB" sz="2800" b="1" i="1" smtClean="0">
                                <a:solidFill>
                                  <a:schemeClr val="tx1"/>
                                </a:solidFill>
                                <a:latin typeface="Cambria Math" panose="02040503050406030204" pitchFamily="18" charset="0"/>
                              </a:rPr>
                            </m:ctrlPr>
                          </m:dPr>
                          <m:e>
                            <m:r>
                              <a:rPr lang="en-GB" sz="2800" b="1" i="1" smtClean="0">
                                <a:solidFill>
                                  <a:schemeClr val="tx1"/>
                                </a:solidFill>
                                <a:latin typeface="Cambria Math" panose="02040503050406030204" pitchFamily="18" charset="0"/>
                              </a:rPr>
                              <m:t>𝟐</m:t>
                            </m:r>
                          </m:e>
                        </m:d>
                      </m:e>
                      <m:sub>
                        <m:r>
                          <a:rPr lang="en-GB" sz="2800" b="1" i="0" smtClean="0">
                            <a:solidFill>
                              <a:schemeClr val="tx1"/>
                            </a:solidFill>
                            <a:latin typeface="Cambria Math" panose="02040503050406030204" pitchFamily="18" charset="0"/>
                          </a:rPr>
                          <m:t>𝐋</m:t>
                        </m:r>
                      </m:sub>
                    </m:sSub>
                    <m:r>
                      <a:rPr lang="en-GB" sz="2800" b="1" i="1" smtClean="0">
                        <a:solidFill>
                          <a:schemeClr val="tx1"/>
                        </a:solidFill>
                        <a:latin typeface="Cambria Math" panose="02040503050406030204" pitchFamily="18" charset="0"/>
                        <a:ea typeface="Cambria Math" panose="02040503050406030204" pitchFamily="18" charset="0"/>
                      </a:rPr>
                      <m:t>⊗</m:t>
                    </m:r>
                    <m:r>
                      <a:rPr lang="en-GB" sz="2800" b="1" i="0" smtClean="0">
                        <a:solidFill>
                          <a:schemeClr val="tx1"/>
                        </a:solidFill>
                        <a:latin typeface="Cambria Math" panose="02040503050406030204" pitchFamily="18" charset="0"/>
                        <a:ea typeface="Cambria Math" panose="02040503050406030204" pitchFamily="18" charset="0"/>
                      </a:rPr>
                      <m:t>𝐔</m:t>
                    </m:r>
                    <m:d>
                      <m:dPr>
                        <m:ctrlPr>
                          <a:rPr lang="en-GB" sz="2800" b="1" i="1" smtClean="0">
                            <a:solidFill>
                              <a:schemeClr val="tx1"/>
                            </a:solidFill>
                            <a:latin typeface="Cambria Math" panose="02040503050406030204" pitchFamily="18" charset="0"/>
                            <a:ea typeface="Cambria Math" panose="02040503050406030204" pitchFamily="18" charset="0"/>
                          </a:rPr>
                        </m:ctrlPr>
                      </m:dPr>
                      <m:e>
                        <m:r>
                          <a:rPr lang="en-GB" sz="2800" b="1" i="1" smtClean="0">
                            <a:solidFill>
                              <a:schemeClr val="tx1"/>
                            </a:solidFill>
                            <a:latin typeface="Cambria Math" panose="02040503050406030204" pitchFamily="18" charset="0"/>
                            <a:ea typeface="Cambria Math" panose="02040503050406030204" pitchFamily="18" charset="0"/>
                          </a:rPr>
                          <m:t>𝟏</m:t>
                        </m:r>
                      </m:e>
                    </m:d>
                  </m:oMath>
                </a14:m>
                <a:endParaRPr lang="en-GB" sz="900" b="1" dirty="0">
                  <a:solidFill>
                    <a:schemeClr val="tx1"/>
                  </a:solidFill>
                  <a:sym typeface="Symbol" pitchFamily="18" charset="2"/>
                </a:endParaRPr>
              </a:p>
            </p:txBody>
          </p:sp>
        </mc:Choice>
        <mc:Fallback xmlns="">
          <p:sp>
            <p:nvSpPr>
              <p:cNvPr id="7" name="Text Box 6"/>
              <p:cNvSpPr txBox="1">
                <a:spLocks noRot="1" noChangeAspect="1" noMove="1" noResize="1" noEditPoints="1" noAdjustHandles="1" noChangeArrowheads="1" noChangeShapeType="1" noTextEdit="1"/>
              </p:cNvSpPr>
              <p:nvPr/>
            </p:nvSpPr>
            <p:spPr bwMode="auto">
              <a:xfrm>
                <a:off x="35496" y="764704"/>
                <a:ext cx="9180513" cy="646331"/>
              </a:xfrm>
              <a:prstGeom prst="rect">
                <a:avLst/>
              </a:prstGeom>
              <a:blipFill>
                <a:blip r:embed="rId4"/>
                <a:stretch>
                  <a:fillRect l="-2058" t="-16038" b="-33019"/>
                </a:stretch>
              </a:blipFill>
              <a:ln w="9525">
                <a:noFill/>
                <a:miter lim="800000"/>
                <a:headEnd/>
                <a:tailEnd/>
              </a:ln>
            </p:spPr>
            <p:txBody>
              <a:bodyPr/>
              <a:lstStyle/>
              <a:p>
                <a:r>
                  <a:rPr lang="en-GB">
                    <a:noFill/>
                  </a:rPr>
                  <a:t> </a:t>
                </a:r>
              </a:p>
            </p:txBody>
          </p:sp>
        </mc:Fallback>
      </mc:AlternateContent>
      <p:pic>
        <p:nvPicPr>
          <p:cNvPr id="8" name="Picture 7"/>
          <p:cNvPicPr>
            <a:picLocks noChangeAspect="1"/>
          </p:cNvPicPr>
          <p:nvPr/>
        </p:nvPicPr>
        <p:blipFill>
          <a:blip r:embed="rId5"/>
          <a:stretch>
            <a:fillRect/>
          </a:stretch>
        </p:blipFill>
        <p:spPr>
          <a:xfrm>
            <a:off x="35496" y="4279588"/>
            <a:ext cx="4104456" cy="1597684"/>
          </a:xfrm>
          <a:prstGeom prst="rect">
            <a:avLst/>
          </a:prstGeom>
        </p:spPr>
      </p:pic>
      <p:pic>
        <p:nvPicPr>
          <p:cNvPr id="9" name="Picture 8"/>
          <p:cNvPicPr>
            <a:picLocks noChangeAspect="1"/>
          </p:cNvPicPr>
          <p:nvPr/>
        </p:nvPicPr>
        <p:blipFill rotWithShape="1">
          <a:blip r:embed="rId6"/>
          <a:srcRect l="82883" b="3181"/>
          <a:stretch/>
        </p:blipFill>
        <p:spPr>
          <a:xfrm>
            <a:off x="2499726" y="2562189"/>
            <a:ext cx="1518088" cy="799942"/>
          </a:xfrm>
          <a:prstGeom prst="rect">
            <a:avLst/>
          </a:prstGeom>
        </p:spPr>
      </p:pic>
      <p:pic>
        <p:nvPicPr>
          <p:cNvPr id="10" name="Picture 9"/>
          <p:cNvPicPr>
            <a:picLocks noChangeAspect="1"/>
          </p:cNvPicPr>
          <p:nvPr/>
        </p:nvPicPr>
        <p:blipFill rotWithShape="1">
          <a:blip r:embed="rId6"/>
          <a:srcRect l="47075" r="16586" b="31887"/>
          <a:stretch/>
        </p:blipFill>
        <p:spPr>
          <a:xfrm>
            <a:off x="864122" y="2065987"/>
            <a:ext cx="3168352" cy="553255"/>
          </a:xfrm>
          <a:prstGeom prst="rect">
            <a:avLst/>
          </a:prstGeom>
        </p:spPr>
      </p:pic>
      <p:pic>
        <p:nvPicPr>
          <p:cNvPr id="11" name="Picture 10"/>
          <p:cNvPicPr>
            <a:picLocks noChangeAspect="1"/>
          </p:cNvPicPr>
          <p:nvPr/>
        </p:nvPicPr>
        <p:blipFill>
          <a:blip r:embed="rId7"/>
          <a:stretch>
            <a:fillRect/>
          </a:stretch>
        </p:blipFill>
        <p:spPr>
          <a:xfrm>
            <a:off x="35496" y="3356992"/>
            <a:ext cx="4032448" cy="762030"/>
          </a:xfrm>
          <a:prstGeom prst="rect">
            <a:avLst/>
          </a:prstGeom>
        </p:spPr>
      </p:pic>
      <p:pic>
        <p:nvPicPr>
          <p:cNvPr id="12" name="Picture 11"/>
          <p:cNvPicPr>
            <a:picLocks noChangeAspect="1"/>
          </p:cNvPicPr>
          <p:nvPr/>
        </p:nvPicPr>
        <p:blipFill rotWithShape="1">
          <a:blip r:embed="rId6"/>
          <a:srcRect r="52936" b="12912"/>
          <a:stretch/>
        </p:blipFill>
        <p:spPr>
          <a:xfrm>
            <a:off x="35496" y="1412776"/>
            <a:ext cx="4024064" cy="693690"/>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4889337" y="1661899"/>
                <a:ext cx="2293769"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400" i="1" smtClean="0">
                              <a:solidFill>
                                <a:schemeClr val="tx1"/>
                              </a:solidFill>
                              <a:latin typeface="Cambria Math" panose="02040503050406030204" pitchFamily="18" charset="0"/>
                            </a:rPr>
                          </m:ctrlPr>
                        </m:sSupPr>
                        <m:e>
                          <m:r>
                            <a:rPr lang="en-GB" sz="2400" b="0" i="1" smtClean="0">
                              <a:solidFill>
                                <a:schemeClr val="tx1"/>
                              </a:solidFill>
                              <a:latin typeface="Cambria Math" panose="02040503050406030204" pitchFamily="18" charset="0"/>
                            </a:rPr>
                            <m:t>𝑄</m:t>
                          </m:r>
                        </m:e>
                        <m:sup>
                          <m:r>
                            <a:rPr lang="en-GB" sz="2400" b="0" i="1" smtClean="0">
                              <a:solidFill>
                                <a:schemeClr val="tx1"/>
                              </a:solidFill>
                              <a:latin typeface="Cambria Math" panose="02040503050406030204" pitchFamily="18" charset="0"/>
                            </a:rPr>
                            <m:t>2</m:t>
                          </m:r>
                        </m:sup>
                      </m:sSup>
                      <m:r>
                        <a:rPr lang="en-GB" sz="2400" b="0" i="1" smtClean="0">
                          <a:solidFill>
                            <a:schemeClr val="tx1"/>
                          </a:solidFill>
                          <a:latin typeface="Cambria Math" panose="02040503050406030204" pitchFamily="18" charset="0"/>
                        </a:rPr>
                        <m:t>&gt;400 </m:t>
                      </m:r>
                      <m:sSup>
                        <m:sSupPr>
                          <m:ctrlPr>
                            <a:rPr lang="en-GB" sz="2400" b="0" i="1" smtClean="0">
                              <a:solidFill>
                                <a:schemeClr val="tx1"/>
                              </a:solidFill>
                              <a:latin typeface="Cambria Math" panose="02040503050406030204" pitchFamily="18" charset="0"/>
                            </a:rPr>
                          </m:ctrlPr>
                        </m:sSupPr>
                        <m:e>
                          <m:r>
                            <m:rPr>
                              <m:sty m:val="p"/>
                            </m:rPr>
                            <a:rPr lang="en-GB" sz="2400" b="0" i="0" smtClean="0">
                              <a:solidFill>
                                <a:schemeClr val="tx1"/>
                              </a:solidFill>
                              <a:latin typeface="Cambria Math" panose="02040503050406030204" pitchFamily="18" charset="0"/>
                            </a:rPr>
                            <m:t>GeV</m:t>
                          </m:r>
                        </m:e>
                        <m:sup>
                          <m:r>
                            <a:rPr lang="en-GB" sz="2400" b="0" i="1" smtClean="0">
                              <a:solidFill>
                                <a:schemeClr val="tx1"/>
                              </a:solidFill>
                              <a:latin typeface="Cambria Math" panose="02040503050406030204" pitchFamily="18" charset="0"/>
                            </a:rPr>
                            <m:t>2</m:t>
                          </m:r>
                        </m:sup>
                      </m:sSup>
                    </m:oMath>
                  </m:oMathPara>
                </a14:m>
                <a:endParaRPr lang="en-GB" sz="2400" b="0" dirty="0" smtClean="0">
                  <a:solidFill>
                    <a:schemeClr val="tx1"/>
                  </a:solidFill>
                </a:endParaRPr>
              </a:p>
              <a:p>
                <a:pPr algn="r"/>
                <a14:m>
                  <m:oMathPara xmlns:m="http://schemas.openxmlformats.org/officeDocument/2006/math">
                    <m:oMathParaPr>
                      <m:jc m:val="centerGroup"/>
                    </m:oMathParaPr>
                    <m:oMath xmlns:m="http://schemas.openxmlformats.org/officeDocument/2006/math">
                      <m:r>
                        <a:rPr lang="en-GB" sz="2400" b="0" i="1" dirty="0" smtClean="0">
                          <a:solidFill>
                            <a:schemeClr val="tx1"/>
                          </a:solidFill>
                          <a:latin typeface="Cambria Math" panose="02040503050406030204" pitchFamily="18" charset="0"/>
                        </a:rPr>
                        <m:t>𝑦</m:t>
                      </m:r>
                      <m:r>
                        <a:rPr lang="en-GB" sz="2400" b="0" i="1" dirty="0" smtClean="0">
                          <a:solidFill>
                            <a:schemeClr val="tx1"/>
                          </a:solidFill>
                          <a:latin typeface="Cambria Math" panose="02040503050406030204" pitchFamily="18" charset="0"/>
                        </a:rPr>
                        <m:t>&lt;0.9</m:t>
                      </m:r>
                    </m:oMath>
                  </m:oMathPara>
                </a14:m>
                <a:endParaRPr lang="en-GB"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4889337" y="1661899"/>
                <a:ext cx="2293769" cy="830997"/>
              </a:xfrm>
              <a:prstGeom prst="rect">
                <a:avLst/>
              </a:prstGeom>
              <a:blipFill>
                <a:blip r:embed="rId8"/>
                <a:stretch>
                  <a:fillRect b="-5147"/>
                </a:stretch>
              </a:blipFill>
            </p:spPr>
            <p:txBody>
              <a:bodyPr/>
              <a:lstStyle/>
              <a:p>
                <a:r>
                  <a:rPr lang="en-GB">
                    <a:noFill/>
                  </a:rPr>
                  <a:t> </a:t>
                </a:r>
              </a:p>
            </p:txBody>
          </p:sp>
        </mc:Fallback>
      </mc:AlternateContent>
      <p:sp>
        <p:nvSpPr>
          <p:cNvPr id="15" name="AutoShape 63"/>
          <p:cNvSpPr>
            <a:spLocks noChangeArrowheads="1"/>
          </p:cNvSpPr>
          <p:nvPr/>
        </p:nvSpPr>
        <p:spPr bwMode="auto">
          <a:xfrm flipV="1">
            <a:off x="179512" y="6153110"/>
            <a:ext cx="347663" cy="431800"/>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16" name="Text Box 117"/>
              <p:cNvSpPr txBox="1">
                <a:spLocks noChangeArrowheads="1"/>
              </p:cNvSpPr>
              <p:nvPr/>
            </p:nvSpPr>
            <p:spPr bwMode="auto">
              <a:xfrm>
                <a:off x="455167" y="6021288"/>
                <a:ext cx="9145016" cy="75020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anose="030F0702030302020204" pitchFamily="66" charset="0"/>
                    <a:cs typeface="Arial" panose="020B0604020202020204" pitchFamily="34" charset="0"/>
                  </a:defRPr>
                </a:lvl1pPr>
                <a:lvl2pPr marL="742950" indent="-285750" eaLnBrk="0" hangingPunct="0">
                  <a:defRPr sz="1400" i="1">
                    <a:solidFill>
                      <a:schemeClr val="tx1"/>
                    </a:solidFill>
                    <a:latin typeface="Comic Sans MS" panose="030F0702030302020204" pitchFamily="66" charset="0"/>
                    <a:cs typeface="Arial" panose="020B0604020202020204" pitchFamily="34" charset="0"/>
                  </a:defRPr>
                </a:lvl2pPr>
                <a:lvl3pPr marL="1143000" indent="-228600" eaLnBrk="0" hangingPunct="0">
                  <a:defRPr sz="1400" i="1">
                    <a:solidFill>
                      <a:schemeClr val="tx1"/>
                    </a:solidFill>
                    <a:latin typeface="Comic Sans MS" panose="030F0702030302020204" pitchFamily="66" charset="0"/>
                    <a:cs typeface="Arial" panose="020B0604020202020204" pitchFamily="34" charset="0"/>
                  </a:defRPr>
                </a:lvl3pPr>
                <a:lvl4pPr marL="1600200" indent="-228600" eaLnBrk="0" hangingPunct="0">
                  <a:defRPr sz="1400" i="1">
                    <a:solidFill>
                      <a:schemeClr val="tx1"/>
                    </a:solidFill>
                    <a:latin typeface="Comic Sans MS" panose="030F0702030302020204" pitchFamily="66" charset="0"/>
                    <a:cs typeface="Arial" panose="020B0604020202020204" pitchFamily="34" charset="0"/>
                  </a:defRPr>
                </a:lvl4pPr>
                <a:lvl5pPr marL="2057400" indent="-228600" eaLnBrk="0" hangingPunct="0">
                  <a:defRPr sz="1400" i="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Comic Sans MS" panose="030F0702030302020204" pitchFamily="66" charset="0"/>
                    <a:cs typeface="Arial" panose="020B0604020202020204" pitchFamily="34" charset="0"/>
                  </a:defRPr>
                </a:lvl9pPr>
              </a:lstStyle>
              <a:p>
                <a:endParaRPr lang="en-GB" altLang="en-US" sz="800" i="0" dirty="0" smtClean="0">
                  <a:solidFill>
                    <a:srgbClr val="FF3300"/>
                  </a:solidFill>
                </a:endParaRPr>
              </a:p>
              <a:p>
                <a:pPr>
                  <a:spcBef>
                    <a:spcPts val="0"/>
                  </a:spcBef>
                  <a:spcAft>
                    <a:spcPts val="600"/>
                  </a:spcAft>
                </a:pPr>
                <a:r>
                  <a:rPr lang="en-GB" altLang="en-US" sz="3200" i="0" dirty="0" smtClean="0">
                    <a:cs typeface="Times New Roman" panose="02020603050405020304" pitchFamily="18" charset="0"/>
                  </a:rPr>
                  <a:t> </a:t>
                </a:r>
                <a14:m>
                  <m:oMath xmlns:m="http://schemas.openxmlformats.org/officeDocument/2006/math">
                    <m:sSub>
                      <m:sSubPr>
                        <m:ctrlPr>
                          <a:rPr lang="en-GB" altLang="en-US" sz="3200" i="1" smtClean="0">
                            <a:latin typeface="Cambria Math" panose="02040503050406030204" pitchFamily="18" charset="0"/>
                            <a:cs typeface="Times New Roman" panose="02020603050405020304" pitchFamily="18" charset="0"/>
                          </a:rPr>
                        </m:ctrlPr>
                      </m:sSubPr>
                      <m:e>
                        <m:r>
                          <m:rPr>
                            <m:sty m:val="p"/>
                          </m:rPr>
                          <a:rPr lang="en-GB" altLang="en-US" sz="3200" b="0" i="0" smtClean="0">
                            <a:latin typeface="Cambria Math" panose="02040503050406030204" pitchFamily="18" charset="0"/>
                            <a:cs typeface="Times New Roman" panose="02020603050405020304" pitchFamily="18" charset="0"/>
                          </a:rPr>
                          <m:t>CC</m:t>
                        </m:r>
                      </m:e>
                      <m:sub>
                        <m:r>
                          <m:rPr>
                            <m:sty m:val="p"/>
                          </m:rPr>
                          <a:rPr lang="en-GB" altLang="en-US" sz="3200" b="0" i="0" smtClean="0">
                            <a:latin typeface="Cambria Math" panose="02040503050406030204" pitchFamily="18" charset="0"/>
                            <a:cs typeface="Times New Roman" panose="02020603050405020304" pitchFamily="18" charset="0"/>
                          </a:rPr>
                          <m:t>R</m:t>
                        </m:r>
                      </m:sub>
                    </m:sSub>
                  </m:oMath>
                </a14:m>
                <a:r>
                  <a:rPr lang="en-GB" altLang="en-US" sz="3200" i="0" dirty="0" smtClean="0">
                    <a:cs typeface="Times New Roman" panose="02020603050405020304" pitchFamily="18" charset="0"/>
                  </a:rPr>
                  <a:t> if </a:t>
                </a:r>
                <a14:m>
                  <m:oMath xmlns:m="http://schemas.openxmlformats.org/officeDocument/2006/math">
                    <m:sSub>
                      <m:sSubPr>
                        <m:ctrlPr>
                          <a:rPr lang="en-GB" altLang="en-US" sz="3200" i="1" smtClean="0">
                            <a:latin typeface="Cambria Math" panose="02040503050406030204" pitchFamily="18" charset="0"/>
                            <a:cs typeface="Times New Roman" panose="02020603050405020304" pitchFamily="18" charset="0"/>
                          </a:rPr>
                        </m:ctrlPr>
                      </m:sSubPr>
                      <m:e>
                        <m:r>
                          <a:rPr lang="en-GB" altLang="en-US" sz="3200" b="0" i="1" smtClean="0">
                            <a:latin typeface="Cambria Math" panose="02040503050406030204" pitchFamily="18" charset="0"/>
                            <a:cs typeface="Times New Roman" panose="02020603050405020304" pitchFamily="18" charset="0"/>
                          </a:rPr>
                          <m:t>𝑀</m:t>
                        </m:r>
                      </m:e>
                      <m:sub>
                        <m:sSub>
                          <m:sSubPr>
                            <m:ctrlPr>
                              <a:rPr lang="en-GB" altLang="en-US" sz="3200" i="1" smtClean="0">
                                <a:latin typeface="Cambria Math" panose="02040503050406030204" pitchFamily="18" charset="0"/>
                                <a:cs typeface="Times New Roman" panose="02020603050405020304" pitchFamily="18" charset="0"/>
                              </a:rPr>
                            </m:ctrlPr>
                          </m:sSubPr>
                          <m:e>
                            <m:r>
                              <a:rPr lang="en-GB" altLang="en-US" sz="3200" b="0" i="1" smtClean="0">
                                <a:latin typeface="Cambria Math" panose="02040503050406030204" pitchFamily="18" charset="0"/>
                                <a:cs typeface="Times New Roman" panose="02020603050405020304" pitchFamily="18" charset="0"/>
                              </a:rPr>
                              <m:t>𝑊</m:t>
                            </m:r>
                          </m:e>
                          <m:sub>
                            <m:r>
                              <m:rPr>
                                <m:sty m:val="p"/>
                              </m:rPr>
                              <a:rPr lang="en-GB" altLang="en-US" sz="3200" b="0" i="0" smtClean="0">
                                <a:latin typeface="Cambria Math" panose="02040503050406030204" pitchFamily="18" charset="0"/>
                                <a:cs typeface="Times New Roman" panose="02020603050405020304" pitchFamily="18" charset="0"/>
                              </a:rPr>
                              <m:t>R</m:t>
                            </m:r>
                          </m:sub>
                        </m:sSub>
                      </m:sub>
                    </m:sSub>
                    <m:r>
                      <a:rPr lang="en-GB" altLang="en-US" sz="3200" b="0" i="1" smtClean="0">
                        <a:latin typeface="Cambria Math" panose="02040503050406030204" pitchFamily="18" charset="0"/>
                        <a:cs typeface="Times New Roman" panose="02020603050405020304" pitchFamily="18" charset="0"/>
                      </a:rPr>
                      <m:t>&gt;214</m:t>
                    </m:r>
                  </m:oMath>
                </a14:m>
                <a:r>
                  <a:rPr lang="en-GB" altLang="en-US" sz="2800" i="0" dirty="0" smtClean="0"/>
                  <a:t> GeV (</a:t>
                </a:r>
                <a14:m>
                  <m:oMath xmlns:m="http://schemas.openxmlformats.org/officeDocument/2006/math">
                    <m:sSup>
                      <m:sSupPr>
                        <m:ctrlPr>
                          <a:rPr lang="en-GB" altLang="en-US" sz="2800" i="1" smtClean="0">
                            <a:latin typeface="Cambria Math" panose="02040503050406030204" pitchFamily="18" charset="0"/>
                          </a:rPr>
                        </m:ctrlPr>
                      </m:sSupPr>
                      <m:e>
                        <m:r>
                          <a:rPr lang="en-GB" altLang="en-US" sz="2800" b="0" i="1" smtClean="0">
                            <a:latin typeface="Cambria Math" panose="02040503050406030204" pitchFamily="18" charset="0"/>
                          </a:rPr>
                          <m:t>𝑒</m:t>
                        </m:r>
                      </m:e>
                      <m:sup>
                        <m:r>
                          <a:rPr lang="en-GB" altLang="en-US" sz="2800" b="0" i="1" smtClean="0">
                            <a:latin typeface="Cambria Math" panose="02040503050406030204" pitchFamily="18" charset="0"/>
                          </a:rPr>
                          <m:t>−</m:t>
                        </m:r>
                      </m:sup>
                    </m:sSup>
                    <m:r>
                      <a:rPr lang="en-GB" altLang="en-US" sz="2800" b="0" i="1" smtClean="0">
                        <a:latin typeface="Cambria Math" panose="02040503050406030204" pitchFamily="18" charset="0"/>
                      </a:rPr>
                      <m:t>)</m:t>
                    </m:r>
                  </m:oMath>
                </a14:m>
                <a:r>
                  <a:rPr lang="en-GB" altLang="en-US" sz="2800" i="0" dirty="0" smtClean="0"/>
                  <a:t> </a:t>
                </a:r>
                <a14:m>
                  <m:oMath xmlns:m="http://schemas.openxmlformats.org/officeDocument/2006/math">
                    <m:r>
                      <a:rPr lang="en-GB" altLang="en-US" sz="3200">
                        <a:latin typeface="Cambria Math" panose="02040503050406030204" pitchFamily="18" charset="0"/>
                        <a:cs typeface="Times New Roman" panose="02020603050405020304" pitchFamily="18" charset="0"/>
                      </a:rPr>
                      <m:t>&gt;</m:t>
                    </m:r>
                    <m:r>
                      <a:rPr lang="en-GB" altLang="en-US" sz="3200" b="0" i="1" smtClean="0">
                        <a:latin typeface="Cambria Math" panose="02040503050406030204" pitchFamily="18" charset="0"/>
                        <a:cs typeface="Times New Roman" panose="02020603050405020304" pitchFamily="18" charset="0"/>
                      </a:rPr>
                      <m:t>19</m:t>
                    </m:r>
                    <m:r>
                      <a:rPr lang="en-GB" altLang="en-US" sz="3200">
                        <a:latin typeface="Cambria Math" panose="02040503050406030204" pitchFamily="18" charset="0"/>
                        <a:cs typeface="Times New Roman" panose="02020603050405020304" pitchFamily="18" charset="0"/>
                      </a:rPr>
                      <m:t>4</m:t>
                    </m:r>
                  </m:oMath>
                </a14:m>
                <a:r>
                  <a:rPr lang="en-GB" altLang="en-US" sz="2800" i="0" dirty="0"/>
                  <a:t> GeV (</a:t>
                </a:r>
                <a14:m>
                  <m:oMath xmlns:m="http://schemas.openxmlformats.org/officeDocument/2006/math">
                    <m:sSup>
                      <m:sSupPr>
                        <m:ctrlPr>
                          <a:rPr lang="en-GB" altLang="en-US" sz="2800" i="1">
                            <a:latin typeface="Cambria Math" panose="02040503050406030204" pitchFamily="18" charset="0"/>
                          </a:rPr>
                        </m:ctrlPr>
                      </m:sSupPr>
                      <m:e>
                        <m:r>
                          <a:rPr lang="en-GB" altLang="en-US" sz="2800">
                            <a:latin typeface="Cambria Math" panose="02040503050406030204" pitchFamily="18" charset="0"/>
                          </a:rPr>
                          <m:t>𝑒</m:t>
                        </m:r>
                      </m:e>
                      <m:sup>
                        <m:r>
                          <a:rPr lang="en-GB" altLang="en-US" sz="2800" b="0" i="1" smtClean="0">
                            <a:latin typeface="Cambria Math" panose="02040503050406030204" pitchFamily="18" charset="0"/>
                          </a:rPr>
                          <m:t>+</m:t>
                        </m:r>
                      </m:sup>
                    </m:sSup>
                  </m:oMath>
                </a14:m>
                <a:r>
                  <a:rPr lang="en-GB" altLang="en-US" sz="2800" i="0" dirty="0" smtClean="0"/>
                  <a:t>) </a:t>
                </a:r>
                <a14:m>
                  <m:oMath xmlns:m="http://schemas.openxmlformats.org/officeDocument/2006/math">
                    <m:r>
                      <a:rPr lang="en-GB" altLang="en-US" sz="2800" b="0" i="1" smtClean="0">
                        <a:latin typeface="Cambria Math" panose="02040503050406030204" pitchFamily="18" charset="0"/>
                      </a:rPr>
                      <m:t>95</m:t>
                    </m:r>
                    <m:r>
                      <a:rPr lang="en-GB" altLang="en-US" sz="2800" b="0" i="1" smtClean="0">
                        <a:latin typeface="Cambria Math" panose="02040503050406030204" pitchFamily="18" charset="0"/>
                        <a:ea typeface="Cambria Math" panose="02040503050406030204" pitchFamily="18" charset="0"/>
                      </a:rPr>
                      <m:t>%</m:t>
                    </m:r>
                  </m:oMath>
                </a14:m>
                <a:endParaRPr lang="en-GB" altLang="en-US" sz="2800" i="0" dirty="0"/>
              </a:p>
            </p:txBody>
          </p:sp>
        </mc:Choice>
        <mc:Fallback xmlns="">
          <p:sp>
            <p:nvSpPr>
              <p:cNvPr id="16" name="Text Box 117"/>
              <p:cNvSpPr txBox="1">
                <a:spLocks noRot="1" noChangeAspect="1" noMove="1" noResize="1" noEditPoints="1" noAdjustHandles="1" noChangeArrowheads="1" noChangeShapeType="1" noTextEdit="1"/>
              </p:cNvSpPr>
              <p:nvPr/>
            </p:nvSpPr>
            <p:spPr bwMode="auto">
              <a:xfrm>
                <a:off x="455167" y="6021288"/>
                <a:ext cx="9145016" cy="750205"/>
              </a:xfrm>
              <a:prstGeom prst="rect">
                <a:avLst/>
              </a:prstGeom>
              <a:blipFill>
                <a:blip r:embed="rId9"/>
                <a:stretch>
                  <a:fillRect b="-203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37411779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5616" y="2132303"/>
            <a:ext cx="6926973" cy="4600232"/>
          </a:xfrm>
          <a:prstGeom prst="rect">
            <a:avLst/>
          </a:prstGeom>
        </p:spPr>
      </p:pic>
      <mc:AlternateContent xmlns:mc="http://schemas.openxmlformats.org/markup-compatibility/2006" xmlns:a14="http://schemas.microsoft.com/office/drawing/2010/main">
        <mc:Choice Requires="a14">
          <p:sp>
            <p:nvSpPr>
              <p:cNvPr id="6" name="Text Box 6"/>
              <p:cNvSpPr txBox="1">
                <a:spLocks noChangeArrowheads="1"/>
              </p:cNvSpPr>
              <p:nvPr/>
            </p:nvSpPr>
            <p:spPr bwMode="auto">
              <a:xfrm>
                <a:off x="0" y="764704"/>
                <a:ext cx="9468544" cy="1344984"/>
              </a:xfrm>
              <a:prstGeom prst="rect">
                <a:avLst/>
              </a:prstGeom>
              <a:noFill/>
              <a:ln w="9525">
                <a:noFill/>
                <a:miter lim="800000"/>
                <a:headEnd/>
                <a:tailEnd/>
              </a:ln>
            </p:spPr>
            <p:txBody>
              <a:bodyPr wrap="square">
                <a:spAutoFit/>
              </a:bodyPr>
              <a:lstStyle/>
              <a:p>
                <a:pPr>
                  <a:spcAft>
                    <a:spcPts val="600"/>
                  </a:spcAft>
                </a:pPr>
                <a:r>
                  <a:rPr lang="en-GB" b="1" dirty="0" smtClean="0">
                    <a:solidFill>
                      <a:srgbClr val="FF0000"/>
                    </a:solidFill>
                    <a:sym typeface="Symbol" pitchFamily="18" charset="2"/>
                  </a:rPr>
                  <a:t></a:t>
                </a:r>
                <a:r>
                  <a:rPr lang="en-GB" dirty="0" smtClean="0">
                    <a:solidFill>
                      <a:schemeClr val="tx1"/>
                    </a:solidFill>
                  </a:rPr>
                  <a:t> </a:t>
                </a:r>
                <a:r>
                  <a:rPr lang="en-GB" sz="2800" dirty="0">
                    <a:solidFill>
                      <a:schemeClr val="tx1"/>
                    </a:solidFill>
                  </a:rPr>
                  <a:t>if proton </a:t>
                </a:r>
                <a:r>
                  <a:rPr lang="en-GB" sz="2800" dirty="0" smtClean="0">
                    <a:solidFill>
                      <a:schemeClr val="tx1"/>
                    </a:solidFill>
                  </a:rPr>
                  <a:t>mass </a:t>
                </a:r>
                <a14:m>
                  <m:oMath xmlns:m="http://schemas.openxmlformats.org/officeDocument/2006/math">
                    <m:r>
                      <a:rPr lang="en-GB" sz="2800" b="1" i="1" smtClean="0">
                        <a:solidFill>
                          <a:schemeClr val="tx1"/>
                        </a:solidFill>
                        <a:latin typeface="Cambria Math" panose="02040503050406030204" pitchFamily="18" charset="0"/>
                      </a:rPr>
                      <m:t>𝒈</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𝒒</m:t>
                    </m:r>
                    <m:acc>
                      <m:accPr>
                        <m:chr m:val="̅"/>
                        <m:ctrlPr>
                          <a:rPr lang="en-GB" sz="2800" b="1" i="1" smtClean="0">
                            <a:solidFill>
                              <a:schemeClr val="tx1"/>
                            </a:solidFill>
                            <a:latin typeface="Cambria Math" panose="02040503050406030204" pitchFamily="18" charset="0"/>
                            <a:ea typeface="Cambria Math" panose="02040503050406030204" pitchFamily="18" charset="0"/>
                          </a:rPr>
                        </m:ctrlPr>
                      </m:accPr>
                      <m:e>
                        <m:r>
                          <a:rPr lang="en-GB" sz="2800" b="1" i="1" smtClean="0">
                            <a:solidFill>
                              <a:schemeClr val="tx1"/>
                            </a:solidFill>
                            <a:latin typeface="Cambria Math" panose="02040503050406030204" pitchFamily="18" charset="0"/>
                            <a:ea typeface="Cambria Math" panose="02040503050406030204" pitchFamily="18" charset="0"/>
                          </a:rPr>
                          <m:t>𝒒</m:t>
                        </m:r>
                      </m:e>
                    </m:acc>
                  </m:oMath>
                </a14:m>
                <a:r>
                  <a:rPr lang="en-GB" sz="2800" dirty="0" smtClean="0">
                    <a:solidFill>
                      <a:schemeClr val="tx1"/>
                    </a:solidFill>
                  </a:rPr>
                  <a:t> is flavour singlet</a:t>
                </a:r>
                <a:endParaRPr lang="en-GB" sz="2800" b="1" dirty="0">
                  <a:solidFill>
                    <a:schemeClr val="tx1"/>
                  </a:solidFill>
                </a:endParaRPr>
              </a:p>
              <a:p>
                <a:pPr>
                  <a:spcAft>
                    <a:spcPts val="600"/>
                  </a:spcAft>
                </a:pPr>
                <a:r>
                  <a:rPr lang="en-GB" sz="2800" b="1" dirty="0" smtClean="0">
                    <a:solidFill>
                      <a:schemeClr val="tx1"/>
                    </a:solidFill>
                  </a:rPr>
                  <a:t>  </a:t>
                </a:r>
                <a14:m>
                  <m:oMath xmlns:m="http://schemas.openxmlformats.org/officeDocument/2006/math">
                    <m:r>
                      <a:rPr lang="en-GB" sz="2800" b="1" i="1">
                        <a:solidFill>
                          <a:schemeClr val="tx1"/>
                        </a:solidFill>
                        <a:latin typeface="Cambria Math" panose="02040503050406030204" pitchFamily="18" charset="0"/>
                      </a:rPr>
                      <m:t>𝒙</m:t>
                    </m:r>
                    <m:sSubSup>
                      <m:sSubSupPr>
                        <m:ctrlPr>
                          <a:rPr lang="en-GB" sz="2800" b="1" i="1">
                            <a:solidFill>
                              <a:schemeClr val="tx1"/>
                            </a:solidFill>
                            <a:latin typeface="Cambria Math" panose="02040503050406030204" pitchFamily="18" charset="0"/>
                          </a:rPr>
                        </m:ctrlPr>
                      </m:sSubSupPr>
                      <m:e>
                        <m:r>
                          <a:rPr lang="en-GB" sz="2800" b="1" i="1">
                            <a:solidFill>
                              <a:schemeClr val="tx1"/>
                            </a:solidFill>
                            <a:latin typeface="Cambria Math" panose="02040503050406030204" pitchFamily="18" charset="0"/>
                          </a:rPr>
                          <m:t>𝑭</m:t>
                        </m:r>
                      </m:e>
                      <m:sub>
                        <m:r>
                          <a:rPr lang="en-GB" sz="2800" b="1" i="1">
                            <a:solidFill>
                              <a:schemeClr val="tx1"/>
                            </a:solidFill>
                            <a:latin typeface="Cambria Math" panose="02040503050406030204" pitchFamily="18" charset="0"/>
                          </a:rPr>
                          <m:t>𝟑</m:t>
                        </m:r>
                      </m:sub>
                      <m:sup>
                        <m:r>
                          <a:rPr lang="en-GB" sz="2800" b="1" i="1">
                            <a:solidFill>
                              <a:schemeClr val="tx1"/>
                            </a:solidFill>
                            <a:latin typeface="Cambria Math" panose="02040503050406030204" pitchFamily="18" charset="0"/>
                            <a:ea typeface="Cambria Math" panose="02040503050406030204" pitchFamily="18" charset="0"/>
                          </a:rPr>
                          <m:t>𝜸</m:t>
                        </m:r>
                        <m:r>
                          <a:rPr lang="en-GB" sz="2800" b="1" i="1">
                            <a:solidFill>
                              <a:schemeClr val="tx1"/>
                            </a:solidFill>
                            <a:latin typeface="Cambria Math" panose="02040503050406030204" pitchFamily="18" charset="0"/>
                            <a:ea typeface="Cambria Math" panose="02040503050406030204" pitchFamily="18" charset="0"/>
                          </a:rPr>
                          <m:t>𝒁</m:t>
                        </m:r>
                      </m:sup>
                    </m:sSubSup>
                    <m:r>
                      <a:rPr lang="en-GB" sz="2800" b="1" i="1" smtClean="0">
                        <a:solidFill>
                          <a:schemeClr val="tx1"/>
                        </a:solidFill>
                        <a:latin typeface="Cambria Math" panose="02040503050406030204" pitchFamily="18" charset="0"/>
                        <a:ea typeface="Cambria Math" panose="02040503050406030204" pitchFamily="18" charset="0"/>
                      </a:rPr>
                      <m:t>=</m:t>
                    </m:r>
                    <m:nary>
                      <m:naryPr>
                        <m:chr m:val="∑"/>
                        <m:limLoc m:val="subSup"/>
                        <m:ctrlPr>
                          <a:rPr lang="en-GB" sz="2800" b="1" i="1">
                            <a:solidFill>
                              <a:schemeClr val="tx1"/>
                            </a:solidFill>
                            <a:latin typeface="Cambria Math" panose="02040503050406030204" pitchFamily="18" charset="0"/>
                            <a:ea typeface="Cambria Math" panose="02040503050406030204" pitchFamily="18" charset="0"/>
                          </a:rPr>
                        </m:ctrlPr>
                      </m:naryPr>
                      <m:sub>
                        <m:r>
                          <m:rPr>
                            <m:brk m:alnAt="25"/>
                          </m:rPr>
                          <a:rPr lang="en-GB" sz="2800" b="1" i="1">
                            <a:solidFill>
                              <a:schemeClr val="tx1"/>
                            </a:solidFill>
                            <a:latin typeface="Cambria Math" panose="02040503050406030204" pitchFamily="18" charset="0"/>
                            <a:ea typeface="Cambria Math" panose="02040503050406030204" pitchFamily="18" charset="0"/>
                          </a:rPr>
                          <m:t>𝒒</m:t>
                        </m:r>
                      </m:sub>
                      <m:sup>
                        <m:r>
                          <a:rPr lang="en-GB" sz="2800" b="1" i="1">
                            <a:solidFill>
                              <a:schemeClr val="tx1"/>
                            </a:solidFill>
                            <a:latin typeface="Cambria Math" panose="02040503050406030204" pitchFamily="18" charset="0"/>
                            <a:ea typeface="Cambria Math" panose="02040503050406030204" pitchFamily="18" charset="0"/>
                          </a:rPr>
                          <m:t> </m:t>
                        </m:r>
                      </m:sup>
                      <m:e>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𝒆</m:t>
                            </m:r>
                          </m:e>
                          <m:sub>
                            <m:r>
                              <a:rPr lang="en-GB" sz="2800" b="1" i="1">
                                <a:solidFill>
                                  <a:schemeClr val="tx1"/>
                                </a:solidFill>
                                <a:latin typeface="Cambria Math" panose="02040503050406030204" pitchFamily="18" charset="0"/>
                                <a:ea typeface="Cambria Math" panose="02040503050406030204" pitchFamily="18" charset="0"/>
                              </a:rPr>
                              <m:t>𝒒</m:t>
                            </m:r>
                          </m:sub>
                        </m:sSub>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𝒂</m:t>
                            </m:r>
                          </m:e>
                          <m:sub>
                            <m:r>
                              <a:rPr lang="en-GB" sz="2800" b="1" i="1">
                                <a:solidFill>
                                  <a:schemeClr val="tx1"/>
                                </a:solidFill>
                                <a:latin typeface="Cambria Math" panose="02040503050406030204" pitchFamily="18" charset="0"/>
                                <a:ea typeface="Cambria Math" panose="02040503050406030204" pitchFamily="18" charset="0"/>
                              </a:rPr>
                              <m:t>𝒒</m:t>
                            </m:r>
                          </m:sub>
                        </m:sSub>
                        <m:d>
                          <m:dPr>
                            <m:ctrlPr>
                              <a:rPr lang="en-GB" sz="2800" b="1" i="1">
                                <a:solidFill>
                                  <a:schemeClr val="tx1"/>
                                </a:solidFill>
                                <a:latin typeface="Cambria Math" panose="02040503050406030204" pitchFamily="18" charset="0"/>
                                <a:ea typeface="Cambria Math" panose="02040503050406030204" pitchFamily="18" charset="0"/>
                              </a:rPr>
                            </m:ctrlPr>
                          </m:dPr>
                          <m:e>
                            <m:r>
                              <a:rPr lang="en-GB" sz="2800" b="1" i="1">
                                <a:solidFill>
                                  <a:schemeClr val="tx1"/>
                                </a:solidFill>
                                <a:latin typeface="Cambria Math" panose="02040503050406030204" pitchFamily="18" charset="0"/>
                                <a:ea typeface="Cambria Math" panose="02040503050406030204" pitchFamily="18" charset="0"/>
                              </a:rPr>
                              <m:t>𝒒</m:t>
                            </m:r>
                            <m:r>
                              <a:rPr lang="en-GB" sz="2800" b="1" i="1">
                                <a:solidFill>
                                  <a:schemeClr val="tx1"/>
                                </a:solidFill>
                                <a:latin typeface="Cambria Math" panose="02040503050406030204" pitchFamily="18" charset="0"/>
                                <a:ea typeface="Cambria Math" panose="02040503050406030204" pitchFamily="18" charset="0"/>
                              </a:rPr>
                              <m:t>−</m:t>
                            </m:r>
                            <m:acc>
                              <m:accPr>
                                <m:chr m:val="̅"/>
                                <m:ctrlPr>
                                  <a:rPr lang="en-GB" sz="2800" b="1" i="1">
                                    <a:solidFill>
                                      <a:schemeClr val="tx1"/>
                                    </a:solidFill>
                                    <a:latin typeface="Cambria Math" panose="02040503050406030204" pitchFamily="18" charset="0"/>
                                    <a:ea typeface="Cambria Math" panose="02040503050406030204" pitchFamily="18" charset="0"/>
                                  </a:rPr>
                                </m:ctrlPr>
                              </m:accPr>
                              <m:e>
                                <m:r>
                                  <a:rPr lang="en-GB" sz="2800" b="1" i="1">
                                    <a:solidFill>
                                      <a:schemeClr val="tx1"/>
                                    </a:solidFill>
                                    <a:latin typeface="Cambria Math" panose="02040503050406030204" pitchFamily="18" charset="0"/>
                                    <a:ea typeface="Cambria Math" panose="02040503050406030204" pitchFamily="18" charset="0"/>
                                  </a:rPr>
                                  <m:t>𝒒</m:t>
                                </m:r>
                              </m:e>
                            </m:acc>
                          </m:e>
                        </m:d>
                      </m:e>
                    </m:nary>
                    <m:groupChr>
                      <m:groupChrPr>
                        <m:chr m:val="→"/>
                        <m:pos m:val="top"/>
                        <m:ctrlPr>
                          <a:rPr lang="en-GB" sz="2800" b="1" i="1" smtClean="0">
                            <a:solidFill>
                              <a:schemeClr val="tx1"/>
                            </a:solidFill>
                            <a:latin typeface="Cambria Math" panose="02040503050406030204" pitchFamily="18" charset="0"/>
                            <a:ea typeface="Cambria Math" panose="02040503050406030204" pitchFamily="18" charset="0"/>
                          </a:rPr>
                        </m:ctrlPr>
                      </m:groupChrPr>
                      <m:e>
                        <m:r>
                          <m:rPr>
                            <m:brk m:alnAt="1"/>
                          </m:rPr>
                          <a:rPr lang="en-GB" sz="2800" b="1" i="0" smtClean="0">
                            <a:solidFill>
                              <a:schemeClr val="tx1"/>
                            </a:solidFill>
                            <a:latin typeface="Cambria Math" panose="02040503050406030204" pitchFamily="18" charset="0"/>
                            <a:ea typeface="Cambria Math" panose="02040503050406030204" pitchFamily="18" charset="0"/>
                          </a:rPr>
                          <m:t>𝐯</m:t>
                        </m:r>
                        <m:r>
                          <a:rPr lang="en-GB" sz="2800" b="1" i="0" smtClean="0">
                            <a:solidFill>
                              <a:schemeClr val="tx1"/>
                            </a:solidFill>
                            <a:latin typeface="Cambria Math" panose="02040503050406030204" pitchFamily="18" charset="0"/>
                            <a:ea typeface="Cambria Math" panose="02040503050406030204" pitchFamily="18" charset="0"/>
                          </a:rPr>
                          <m:t>𝐚𝐥𝐞𝐧𝐜𝐞</m:t>
                        </m:r>
                      </m:e>
                    </m:groupChr>
                    <m:r>
                      <a:rPr lang="en-GB" sz="2800" b="1" i="1">
                        <a:solidFill>
                          <a:schemeClr val="tx1"/>
                        </a:solidFill>
                        <a:latin typeface="Cambria Math" panose="02040503050406030204" pitchFamily="18" charset="0"/>
                      </a:rPr>
                      <m:t>𝒙</m:t>
                    </m:r>
                    <m:sSubSup>
                      <m:sSubSupPr>
                        <m:ctrlPr>
                          <a:rPr lang="en-GB" sz="2800" b="1" i="1">
                            <a:solidFill>
                              <a:schemeClr val="tx1"/>
                            </a:solidFill>
                            <a:latin typeface="Cambria Math" panose="02040503050406030204" pitchFamily="18" charset="0"/>
                          </a:rPr>
                        </m:ctrlPr>
                      </m:sSubSupPr>
                      <m:e>
                        <m:r>
                          <a:rPr lang="en-GB" sz="2800" b="1" i="1">
                            <a:solidFill>
                              <a:schemeClr val="tx1"/>
                            </a:solidFill>
                            <a:latin typeface="Cambria Math" panose="02040503050406030204" pitchFamily="18" charset="0"/>
                          </a:rPr>
                          <m:t>𝑭</m:t>
                        </m:r>
                      </m:e>
                      <m:sub>
                        <m:r>
                          <a:rPr lang="en-GB" sz="2800" b="1" i="1">
                            <a:solidFill>
                              <a:schemeClr val="tx1"/>
                            </a:solidFill>
                            <a:latin typeface="Cambria Math" panose="02040503050406030204" pitchFamily="18" charset="0"/>
                          </a:rPr>
                          <m:t>𝟑</m:t>
                        </m:r>
                      </m:sub>
                      <m:sup>
                        <m:r>
                          <a:rPr lang="en-GB" sz="2800" b="1" i="1">
                            <a:solidFill>
                              <a:schemeClr val="tx1"/>
                            </a:solidFill>
                            <a:latin typeface="Cambria Math" panose="02040503050406030204" pitchFamily="18" charset="0"/>
                            <a:ea typeface="Cambria Math" panose="02040503050406030204" pitchFamily="18" charset="0"/>
                          </a:rPr>
                          <m:t>𝜸</m:t>
                        </m:r>
                        <m:r>
                          <a:rPr lang="en-GB" sz="2800" b="1" i="1">
                            <a:solidFill>
                              <a:schemeClr val="tx1"/>
                            </a:solidFill>
                            <a:latin typeface="Cambria Math" panose="02040503050406030204" pitchFamily="18" charset="0"/>
                            <a:ea typeface="Cambria Math" panose="02040503050406030204" pitchFamily="18" charset="0"/>
                          </a:rPr>
                          <m:t>𝒁</m:t>
                        </m:r>
                      </m:sup>
                    </m:sSubSup>
                    <m:r>
                      <a:rPr lang="en-GB" sz="2800" b="1" i="1" smtClean="0">
                        <a:solidFill>
                          <a:schemeClr val="tx1"/>
                        </a:solidFill>
                        <a:latin typeface="Cambria Math" panose="02040503050406030204" pitchFamily="18" charset="0"/>
                        <a:ea typeface="Cambria Math" panose="02040503050406030204" pitchFamily="18" charset="0"/>
                      </a:rPr>
                      <m:t>=</m:t>
                    </m:r>
                    <m:r>
                      <a:rPr lang="en-GB" sz="2800" b="1" i="1">
                        <a:solidFill>
                          <a:schemeClr val="tx1"/>
                        </a:solidFill>
                        <a:latin typeface="Cambria Math" panose="02040503050406030204" pitchFamily="18" charset="0"/>
                        <a:ea typeface="Cambria Math" panose="02040503050406030204" pitchFamily="18" charset="0"/>
                      </a:rPr>
                      <m:t>𝟐</m:t>
                    </m:r>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𝒆</m:t>
                        </m:r>
                      </m:e>
                      <m:sub>
                        <m:r>
                          <a:rPr lang="en-GB" sz="2800" b="1" i="1">
                            <a:solidFill>
                              <a:schemeClr val="tx1"/>
                            </a:solidFill>
                            <a:latin typeface="Cambria Math" panose="02040503050406030204" pitchFamily="18" charset="0"/>
                            <a:ea typeface="Cambria Math" panose="02040503050406030204" pitchFamily="18" charset="0"/>
                          </a:rPr>
                          <m:t>𝒖</m:t>
                        </m:r>
                      </m:sub>
                    </m:sSub>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𝒂</m:t>
                        </m:r>
                      </m:e>
                      <m:sub>
                        <m:r>
                          <a:rPr lang="en-GB" sz="2800" b="1" i="1">
                            <a:solidFill>
                              <a:schemeClr val="tx1"/>
                            </a:solidFill>
                            <a:latin typeface="Cambria Math" panose="02040503050406030204" pitchFamily="18" charset="0"/>
                            <a:ea typeface="Cambria Math" panose="02040503050406030204" pitchFamily="18" charset="0"/>
                          </a:rPr>
                          <m:t>𝒖</m:t>
                        </m:r>
                      </m:sub>
                    </m:sSub>
                    <m:r>
                      <a:rPr lang="en-GB" sz="2800" b="1" i="1">
                        <a:solidFill>
                          <a:schemeClr val="tx1"/>
                        </a:solidFill>
                        <a:latin typeface="Cambria Math" panose="02040503050406030204" pitchFamily="18" charset="0"/>
                      </a:rPr>
                      <m:t>𝒖</m:t>
                    </m:r>
                    <m:r>
                      <a:rPr lang="en-GB" sz="2800" b="1" i="1">
                        <a:solidFill>
                          <a:schemeClr val="tx1"/>
                        </a:solidFill>
                        <a:latin typeface="Cambria Math" panose="02040503050406030204" pitchFamily="18" charset="0"/>
                      </a:rPr>
                      <m:t>+</m:t>
                    </m:r>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𝒆</m:t>
                        </m:r>
                      </m:e>
                      <m:sub>
                        <m:r>
                          <a:rPr lang="en-GB" sz="2800" b="1" i="1">
                            <a:solidFill>
                              <a:schemeClr val="tx1"/>
                            </a:solidFill>
                            <a:latin typeface="Cambria Math" panose="02040503050406030204" pitchFamily="18" charset="0"/>
                            <a:ea typeface="Cambria Math" panose="02040503050406030204" pitchFamily="18" charset="0"/>
                          </a:rPr>
                          <m:t>𝒅</m:t>
                        </m:r>
                      </m:sub>
                    </m:sSub>
                    <m:sSub>
                      <m:sSubPr>
                        <m:ctrlPr>
                          <a:rPr lang="en-GB" sz="2800" b="1" i="1">
                            <a:solidFill>
                              <a:schemeClr val="tx1"/>
                            </a:solidFill>
                            <a:latin typeface="Cambria Math" panose="02040503050406030204" pitchFamily="18" charset="0"/>
                            <a:ea typeface="Cambria Math" panose="02040503050406030204" pitchFamily="18" charset="0"/>
                          </a:rPr>
                        </m:ctrlPr>
                      </m:sSubPr>
                      <m:e>
                        <m:r>
                          <a:rPr lang="en-GB" sz="2800" b="1" i="1">
                            <a:solidFill>
                              <a:schemeClr val="tx1"/>
                            </a:solidFill>
                            <a:latin typeface="Cambria Math" panose="02040503050406030204" pitchFamily="18" charset="0"/>
                            <a:ea typeface="Cambria Math" panose="02040503050406030204" pitchFamily="18" charset="0"/>
                          </a:rPr>
                          <m:t>𝒂</m:t>
                        </m:r>
                      </m:e>
                      <m:sub>
                        <m:r>
                          <a:rPr lang="en-GB" sz="2800" b="1" i="1">
                            <a:solidFill>
                              <a:schemeClr val="tx1"/>
                            </a:solidFill>
                            <a:latin typeface="Cambria Math" panose="02040503050406030204" pitchFamily="18" charset="0"/>
                            <a:ea typeface="Cambria Math" panose="02040503050406030204" pitchFamily="18" charset="0"/>
                          </a:rPr>
                          <m:t>𝒅</m:t>
                        </m:r>
                      </m:sub>
                    </m:sSub>
                    <m:r>
                      <a:rPr lang="en-GB" sz="2800" b="1" i="1">
                        <a:solidFill>
                          <a:schemeClr val="tx1"/>
                        </a:solidFill>
                        <a:latin typeface="Cambria Math" panose="02040503050406030204" pitchFamily="18" charset="0"/>
                      </a:rPr>
                      <m:t>𝒅</m:t>
                    </m:r>
                  </m:oMath>
                </a14:m>
                <a:r>
                  <a:rPr lang="en-GB" sz="2800" dirty="0" smtClean="0">
                    <a:solidFill>
                      <a:schemeClr val="tx1"/>
                    </a:solidFill>
                  </a:rPr>
                  <a:t> </a:t>
                </a:r>
              </a:p>
            </p:txBody>
          </p:sp>
        </mc:Choice>
        <mc:Fallback xmlns="">
          <p:sp>
            <p:nvSpPr>
              <p:cNvPr id="6" name="Text Box 6"/>
              <p:cNvSpPr txBox="1">
                <a:spLocks noRot="1" noChangeAspect="1" noMove="1" noResize="1" noEditPoints="1" noAdjustHandles="1" noChangeArrowheads="1" noChangeShapeType="1" noTextEdit="1"/>
              </p:cNvSpPr>
              <p:nvPr/>
            </p:nvSpPr>
            <p:spPr bwMode="auto">
              <a:xfrm>
                <a:off x="0" y="764704"/>
                <a:ext cx="9468544" cy="1344984"/>
              </a:xfrm>
              <a:prstGeom prst="rect">
                <a:avLst/>
              </a:prstGeom>
              <a:blipFill>
                <a:blip r:embed="rId3"/>
                <a:stretch>
                  <a:fillRect l="-1932" t="-7692"/>
                </a:stretch>
              </a:blipFill>
              <a:ln w="9525">
                <a:noFill/>
                <a:miter lim="800000"/>
                <a:headEnd/>
                <a:tailEnd/>
              </a:ln>
            </p:spPr>
            <p:txBody>
              <a:bodyPr/>
              <a:lstStyle/>
              <a:p>
                <a:r>
                  <a:rPr lang="en-GB">
                    <a:noFill/>
                  </a:rPr>
                  <a:t> </a:t>
                </a:r>
              </a:p>
            </p:txBody>
          </p:sp>
        </mc:Fallback>
      </mc:AlternateContent>
      <p:sp>
        <p:nvSpPr>
          <p:cNvPr id="2" name="Title 1"/>
          <p:cNvSpPr>
            <a:spLocks noGrp="1"/>
          </p:cNvSpPr>
          <p:nvPr>
            <p:ph type="title"/>
          </p:nvPr>
        </p:nvSpPr>
        <p:spPr>
          <a:xfrm>
            <a:off x="2639920" y="125413"/>
            <a:ext cx="3660272" cy="567283"/>
          </a:xfrm>
        </p:spPr>
        <p:txBody>
          <a:bodyPr/>
          <a:lstStyle/>
          <a:p>
            <a:r>
              <a:rPr lang="en-GB" dirty="0" smtClean="0"/>
              <a:t>Proton Chemistry</a:t>
            </a:r>
            <a:endParaRPr lang="en-GB" dirty="0"/>
          </a:p>
        </p:txBody>
      </p:sp>
    </p:spTree>
    <p:extLst>
      <p:ext uri="{BB962C8B-B14F-4D97-AF65-F5344CB8AC3E}">
        <p14:creationId xmlns:p14="http://schemas.microsoft.com/office/powerpoint/2010/main" val="2847720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1"/>
              <p:cNvSpPr>
                <a:spLocks noGrp="1"/>
              </p:cNvSpPr>
              <p:nvPr>
                <p:ph type="title"/>
              </p:nvPr>
            </p:nvSpPr>
            <p:spPr>
              <a:xfrm>
                <a:off x="2915816" y="83249"/>
                <a:ext cx="3600400" cy="567283"/>
              </a:xfrm>
            </p:spPr>
            <p:txBody>
              <a:bodyPr/>
              <a:lstStyle/>
              <a:p>
                <a14:m>
                  <m:oMath xmlns:m="http://schemas.openxmlformats.org/officeDocument/2006/math">
                    <m:r>
                      <a:rPr lang="en-GB" b="1" i="1" smtClean="0">
                        <a:latin typeface="Cambria Math" panose="02040503050406030204" pitchFamily="18" charset="0"/>
                      </a:rPr>
                      <m:t>𝑷</m:t>
                    </m:r>
                  </m:oMath>
                </a14:m>
                <a:r>
                  <a:rPr lang="en-GB" dirty="0" smtClean="0"/>
                  <a:t> in NC </a:t>
                </a:r>
                <a14:m>
                  <m:oMath xmlns:m="http://schemas.openxmlformats.org/officeDocument/2006/math">
                    <m:r>
                      <a:rPr lang="en-GB" b="1" i="1" smtClean="0">
                        <a:latin typeface="Cambria Math" panose="02040503050406030204" pitchFamily="18" charset="0"/>
                      </a:rPr>
                      <m:t>𝒆𝒒</m:t>
                    </m:r>
                    <m:r>
                      <a:rPr lang="en-GB" b="1" i="1" smtClean="0">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𝒆𝒒</m:t>
                    </m:r>
                  </m:oMath>
                </a14:m>
                <a:endParaRPr lang="en-GB" b="1" dirty="0"/>
              </a:p>
            </p:txBody>
          </p:sp>
        </mc:Choice>
        <mc:Fallback xmlns="">
          <p:sp>
            <p:nvSpPr>
              <p:cNvPr id="4" name="Title 1"/>
              <p:cNvSpPr>
                <a:spLocks noGrp="1" noRot="1" noChangeAspect="1" noMove="1" noResize="1" noEditPoints="1" noAdjustHandles="1" noChangeArrowheads="1" noChangeShapeType="1" noTextEdit="1"/>
              </p:cNvSpPr>
              <p:nvPr>
                <p:ph type="title"/>
              </p:nvPr>
            </p:nvSpPr>
            <p:spPr>
              <a:xfrm>
                <a:off x="2915816" y="83249"/>
                <a:ext cx="3600400" cy="567283"/>
              </a:xfrm>
              <a:blipFill>
                <a:blip r:embed="rId2"/>
                <a:stretch>
                  <a:fillRect t="-85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127998" y="44624"/>
                <a:ext cx="42639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accent2"/>
                          </a:solidFill>
                          <a:latin typeface="Cambria Math" panose="02040503050406030204" pitchFamily="18" charset="0"/>
                        </a:rPr>
                        <m:t>/</m:t>
                      </m:r>
                    </m:oMath>
                  </m:oMathPara>
                </a14:m>
                <a:endParaRPr lang="en-GB" b="1" dirty="0">
                  <a:solidFill>
                    <a:schemeClr val="accent2"/>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127998" y="44624"/>
                <a:ext cx="426399" cy="553998"/>
              </a:xfrm>
              <a:prstGeom prst="rect">
                <a:avLst/>
              </a:prstGeom>
              <a:blipFill>
                <a:blip r:embed="rId3"/>
                <a:stretch>
                  <a:fillRect/>
                </a:stretch>
              </a:blipFill>
            </p:spPr>
            <p:txBody>
              <a:bodyPr/>
              <a:lstStyle/>
              <a:p>
                <a:r>
                  <a:rPr lang="en-GB">
                    <a:noFill/>
                  </a:rPr>
                  <a:t> </a:t>
                </a:r>
              </a:p>
            </p:txBody>
          </p:sp>
        </mc:Fallback>
      </mc:AlternateContent>
      <p:pic>
        <p:nvPicPr>
          <p:cNvPr id="6" name="Picture 5"/>
          <p:cNvPicPr>
            <a:picLocks noChangeAspect="1"/>
          </p:cNvPicPr>
          <p:nvPr/>
        </p:nvPicPr>
        <p:blipFill>
          <a:blip r:embed="rId4"/>
          <a:stretch>
            <a:fillRect/>
          </a:stretch>
        </p:blipFill>
        <p:spPr>
          <a:xfrm>
            <a:off x="1115616" y="2008608"/>
            <a:ext cx="6906754" cy="4732760"/>
          </a:xfrm>
          <a:prstGeom prst="rect">
            <a:avLst/>
          </a:prstGeom>
        </p:spPr>
      </p:pic>
      <p:pic>
        <p:nvPicPr>
          <p:cNvPr id="7" name="Picture 6"/>
          <p:cNvPicPr>
            <a:picLocks noChangeAspect="1"/>
          </p:cNvPicPr>
          <p:nvPr/>
        </p:nvPicPr>
        <p:blipFill>
          <a:blip r:embed="rId5"/>
          <a:stretch>
            <a:fillRect/>
          </a:stretch>
        </p:blipFill>
        <p:spPr>
          <a:xfrm>
            <a:off x="4427984" y="734866"/>
            <a:ext cx="4662617" cy="847292"/>
          </a:xfrm>
          <a:prstGeom prst="rect">
            <a:avLst/>
          </a:prstGeom>
        </p:spPr>
      </p:pic>
      <mc:AlternateContent xmlns:mc="http://schemas.openxmlformats.org/markup-compatibility/2006" xmlns:a14="http://schemas.microsoft.com/office/drawing/2010/main">
        <mc:Choice Requires="a14">
          <p:sp>
            <p:nvSpPr>
              <p:cNvPr id="9" name="Text Box 6"/>
              <p:cNvSpPr txBox="1">
                <a:spLocks noChangeArrowheads="1"/>
              </p:cNvSpPr>
              <p:nvPr/>
            </p:nvSpPr>
            <p:spPr bwMode="auto">
              <a:xfrm>
                <a:off x="35496" y="764704"/>
                <a:ext cx="9180513" cy="1234184"/>
              </a:xfrm>
              <a:prstGeom prst="rect">
                <a:avLst/>
              </a:prstGeom>
              <a:noFill/>
              <a:ln w="9525">
                <a:noFill/>
                <a:miter lim="800000"/>
                <a:headEnd/>
                <a:tailEnd/>
              </a:ln>
            </p:spPr>
            <p:txBody>
              <a:bodyPr>
                <a:spAutoFit/>
              </a:bodyPr>
              <a:lstStyle/>
              <a:p>
                <a:pPr>
                  <a:spcAft>
                    <a:spcPts val="600"/>
                  </a:spcAft>
                </a:pPr>
                <a:r>
                  <a:rPr lang="en-GB" b="1" dirty="0" smtClean="0">
                    <a:solidFill>
                      <a:srgbClr val="FF0000"/>
                    </a:solidFill>
                    <a:sym typeface="Symbol" pitchFamily="18" charset="2"/>
                  </a:rPr>
                  <a:t></a:t>
                </a:r>
                <a:r>
                  <a:rPr lang="en-GB" dirty="0" smtClean="0">
                    <a:solidFill>
                      <a:schemeClr val="tx1"/>
                    </a:solidFill>
                  </a:rPr>
                  <a:t> </a:t>
                </a:r>
                <a:r>
                  <a:rPr lang="en-GB" sz="2800" dirty="0" smtClean="0">
                    <a:solidFill>
                      <a:schemeClr val="tx1"/>
                    </a:solidFill>
                  </a:rPr>
                  <a:t>polarisation asymmetry</a:t>
                </a:r>
              </a:p>
              <a:p>
                <a:r>
                  <a:rPr lang="en-GB" sz="2800" dirty="0" smtClean="0">
                    <a:solidFill>
                      <a:schemeClr val="tx1"/>
                    </a:solidFill>
                  </a:rPr>
                  <a:t>  </a:t>
                </a:r>
                <a:r>
                  <a:rPr lang="en-GB" sz="2800" b="1" dirty="0" smtClean="0">
                    <a:solidFill>
                      <a:srgbClr val="FF0000"/>
                    </a:solidFill>
                  </a:rPr>
                  <a:t>-</a:t>
                </a:r>
                <a:r>
                  <a:rPr lang="en-GB" sz="2800" dirty="0" smtClean="0">
                    <a:solidFill>
                      <a:schemeClr val="tx1"/>
                    </a:solidFill>
                  </a:rPr>
                  <a:t> </a:t>
                </a:r>
                <a14:m>
                  <m:oMath xmlns:m="http://schemas.openxmlformats.org/officeDocument/2006/math">
                    <m:sSup>
                      <m:sSupPr>
                        <m:ctrlPr>
                          <a:rPr lang="en-GB" sz="2800" b="1" i="1" smtClean="0">
                            <a:solidFill>
                              <a:schemeClr val="tx1"/>
                            </a:solidFill>
                            <a:latin typeface="Cambria Math" panose="02040503050406030204" pitchFamily="18" charset="0"/>
                            <a:ea typeface="Cambria Math" panose="02040503050406030204" pitchFamily="18" charset="0"/>
                          </a:rPr>
                        </m:ctrlPr>
                      </m:sSupPr>
                      <m:e>
                        <m:r>
                          <a:rPr lang="en-GB" sz="2800" b="1" i="1" smtClean="0">
                            <a:solidFill>
                              <a:schemeClr val="tx1"/>
                            </a:solidFill>
                            <a:latin typeface="Cambria Math" panose="02040503050406030204" pitchFamily="18" charset="0"/>
                            <a:ea typeface="Cambria Math" panose="02040503050406030204" pitchFamily="18" charset="0"/>
                          </a:rPr>
                          <m:t>𝑨</m:t>
                        </m:r>
                      </m:e>
                      <m:sup>
                        <m:r>
                          <a:rPr lang="en-GB" sz="2800" b="1" i="1" smtClean="0">
                            <a:solidFill>
                              <a:schemeClr val="tx1"/>
                            </a:solidFill>
                            <a:latin typeface="Cambria Math" panose="02040503050406030204" pitchFamily="18" charset="0"/>
                            <a:ea typeface="Cambria Math" panose="02040503050406030204" pitchFamily="18" charset="0"/>
                          </a:rPr>
                          <m:t>±</m:t>
                        </m:r>
                      </m:sup>
                    </m:sSup>
                    <m:r>
                      <a:rPr lang="en-GB" sz="2800" b="1" i="1">
                        <a:solidFill>
                          <a:schemeClr val="tx1"/>
                        </a:solidFill>
                        <a:latin typeface="Cambria Math" panose="02040503050406030204" pitchFamily="18" charset="0"/>
                        <a:ea typeface="Cambria Math" panose="02040503050406030204" pitchFamily="18" charset="0"/>
                      </a:rPr>
                      <m:t>∝</m:t>
                    </m:r>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rPr>
                          <m:t>𝒂</m:t>
                        </m:r>
                      </m:e>
                      <m:sub>
                        <m:r>
                          <a:rPr lang="en-GB" sz="2800" b="1" i="1">
                            <a:solidFill>
                              <a:schemeClr val="tx1"/>
                            </a:solidFill>
                            <a:latin typeface="Cambria Math" panose="02040503050406030204" pitchFamily="18" charset="0"/>
                          </a:rPr>
                          <m:t>𝒆</m:t>
                        </m:r>
                      </m:sub>
                    </m:sSub>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rPr>
                          <m:t>𝒗</m:t>
                        </m:r>
                      </m:e>
                      <m:sub>
                        <m:r>
                          <a:rPr lang="en-GB" sz="2800" b="1" i="1">
                            <a:solidFill>
                              <a:schemeClr val="tx1"/>
                            </a:solidFill>
                            <a:latin typeface="Cambria Math" panose="02040503050406030204" pitchFamily="18" charset="0"/>
                          </a:rPr>
                          <m:t>𝒒</m:t>
                        </m:r>
                      </m:sub>
                    </m:sSub>
                    <m:r>
                      <a:rPr lang="en-GB" sz="2800"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NC </a:t>
                </a:r>
                <a14:m>
                  <m:oMath xmlns:m="http://schemas.openxmlformats.org/officeDocument/2006/math">
                    <m:r>
                      <a:rPr lang="en-GB" sz="2800" b="1" i="1" smtClean="0">
                        <a:solidFill>
                          <a:schemeClr val="tx1"/>
                        </a:solidFill>
                        <a:latin typeface="Cambria Math" panose="02040503050406030204" pitchFamily="18" charset="0"/>
                      </a:rPr>
                      <m:t>𝑷</m:t>
                    </m:r>
                  </m:oMath>
                </a14:m>
                <a:r>
                  <a:rPr lang="en-GB" sz="2800" dirty="0" smtClean="0">
                    <a:solidFill>
                      <a:schemeClr val="tx1"/>
                    </a:solidFill>
                  </a:rPr>
                  <a:t> </a:t>
                </a:r>
                <a:endParaRPr lang="en-GB" sz="900" b="1" dirty="0">
                  <a:solidFill>
                    <a:schemeClr val="tx1"/>
                  </a:solidFill>
                  <a:sym typeface="Symbol" pitchFamily="18" charset="2"/>
                </a:endParaRPr>
              </a:p>
            </p:txBody>
          </p:sp>
        </mc:Choice>
        <mc:Fallback xmlns="">
          <p:sp>
            <p:nvSpPr>
              <p:cNvPr id="9" name="Text Box 6"/>
              <p:cNvSpPr txBox="1">
                <a:spLocks noRot="1" noChangeAspect="1" noMove="1" noResize="1" noEditPoints="1" noAdjustHandles="1" noChangeArrowheads="1" noChangeShapeType="1" noTextEdit="1"/>
              </p:cNvSpPr>
              <p:nvPr/>
            </p:nvSpPr>
            <p:spPr bwMode="auto">
              <a:xfrm>
                <a:off x="35496" y="764704"/>
                <a:ext cx="9180513" cy="1234184"/>
              </a:xfrm>
              <a:prstGeom prst="rect">
                <a:avLst/>
              </a:prstGeom>
              <a:blipFill>
                <a:blip r:embed="rId6"/>
                <a:stretch>
                  <a:fillRect l="-2058" t="-8374" b="-7389"/>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347864" y="1383431"/>
                <a:ext cx="37991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200" b="1" i="1" smtClean="0">
                          <a:solidFill>
                            <a:schemeClr val="tx1"/>
                          </a:solidFill>
                          <a:latin typeface="Cambria Math" panose="02040503050406030204" pitchFamily="18" charset="0"/>
                        </a:rPr>
                        <m:t>/</m:t>
                      </m:r>
                    </m:oMath>
                  </m:oMathPara>
                </a14:m>
                <a:endParaRPr lang="en-GB" sz="3200" b="1" dirty="0">
                  <a:solidFill>
                    <a:schemeClr val="tx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347864" y="1383431"/>
                <a:ext cx="379911" cy="492443"/>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5512593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5769" r="3846"/>
          <a:stretch/>
        </p:blipFill>
        <p:spPr>
          <a:xfrm>
            <a:off x="6012160" y="2814103"/>
            <a:ext cx="3081161" cy="3889052"/>
          </a:xfrm>
          <a:prstGeom prst="rect">
            <a:avLst/>
          </a:prstGeom>
        </p:spPr>
      </p:pic>
      <p:sp>
        <p:nvSpPr>
          <p:cNvPr id="2" name="Title 1"/>
          <p:cNvSpPr>
            <a:spLocks noGrp="1"/>
          </p:cNvSpPr>
          <p:nvPr>
            <p:ph type="title"/>
          </p:nvPr>
        </p:nvSpPr>
        <p:spPr>
          <a:xfrm>
            <a:off x="2195512" y="53405"/>
            <a:ext cx="4752751" cy="639291"/>
          </a:xfrm>
        </p:spPr>
        <p:txBody>
          <a:bodyPr/>
          <a:lstStyle/>
          <a:p>
            <a:r>
              <a:rPr lang="en-GB" dirty="0" smtClean="0"/>
              <a:t>The H1 “Tour de Force”</a:t>
            </a:r>
            <a:endParaRPr lang="en-GB" dirty="0"/>
          </a:p>
        </p:txBody>
      </p:sp>
      <mc:AlternateContent xmlns:mc="http://schemas.openxmlformats.org/markup-compatibility/2006" xmlns:a14="http://schemas.microsoft.com/office/drawing/2010/main">
        <mc:Choice Requires="a14">
          <p:sp>
            <p:nvSpPr>
              <p:cNvPr id="4" name="Text Box 6"/>
              <p:cNvSpPr txBox="1">
                <a:spLocks noChangeArrowheads="1"/>
              </p:cNvSpPr>
              <p:nvPr/>
            </p:nvSpPr>
            <p:spPr bwMode="auto">
              <a:xfrm>
                <a:off x="35496" y="620688"/>
                <a:ext cx="9433048" cy="2158091"/>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r>
                  <a:rPr lang="en-GB" sz="2800" dirty="0" smtClean="0">
                    <a:solidFill>
                      <a:schemeClr val="tx1"/>
                    </a:solidFill>
                  </a:rPr>
                  <a:t>Standard Model force and H1</a:t>
                </a:r>
              </a:p>
              <a:p>
                <a:pPr>
                  <a:spcAft>
                    <a:spcPts val="600"/>
                  </a:spcAft>
                </a:pPr>
                <a:r>
                  <a:rPr lang="en-GB" sz="2800" dirty="0" smtClean="0">
                    <a:solidFill>
                      <a:srgbClr val="FF0000"/>
                    </a:solidFill>
                  </a:rPr>
                  <a:t> -</a:t>
                </a:r>
                <a:r>
                  <a:rPr lang="en-GB" sz="2800" dirty="0" smtClean="0">
                    <a:solidFill>
                      <a:schemeClr val="tx1"/>
                    </a:solidFill>
                  </a:rPr>
                  <a:t> space-like </a:t>
                </a:r>
                <a14:m>
                  <m:oMath xmlns:m="http://schemas.openxmlformats.org/officeDocument/2006/math">
                    <m:sSup>
                      <m:sSupPr>
                        <m:ctrlPr>
                          <a:rPr lang="en-GB" sz="2800" b="1" i="1" smtClean="0">
                            <a:solidFill>
                              <a:schemeClr val="tx1"/>
                            </a:solidFill>
                            <a:latin typeface="Cambria Math" panose="02040503050406030204" pitchFamily="18" charset="0"/>
                          </a:rPr>
                        </m:ctrlPr>
                      </m:sSupPr>
                      <m:e>
                        <m:r>
                          <a:rPr lang="en-GB" sz="2800" b="1" i="1" smtClean="0">
                            <a:solidFill>
                              <a:schemeClr val="tx1"/>
                            </a:solidFill>
                            <a:latin typeface="Cambria Math" panose="02040503050406030204" pitchFamily="18" charset="0"/>
                          </a:rPr>
                          <m:t>𝑸</m:t>
                        </m:r>
                      </m:e>
                      <m:sup>
                        <m:r>
                          <a:rPr lang="en-GB" sz="2800" b="1" i="1" smtClean="0">
                            <a:solidFill>
                              <a:schemeClr val="tx1"/>
                            </a:solidFill>
                            <a:latin typeface="Cambria Math" panose="02040503050406030204" pitchFamily="18" charset="0"/>
                          </a:rPr>
                          <m:t>𝟐</m:t>
                        </m:r>
                      </m:sup>
                    </m:sSup>
                    <m:r>
                      <a:rPr lang="en-GB" sz="2800" b="1" i="1" smtClean="0">
                        <a:solidFill>
                          <a:schemeClr val="tx1"/>
                        </a:solidFill>
                        <a:latin typeface="Cambria Math" panose="02040503050406030204" pitchFamily="18" charset="0"/>
                      </a:rPr>
                      <m:t>&gt;</m:t>
                    </m:r>
                    <m:r>
                      <a:rPr lang="en-GB" sz="2800" b="1" i="1" smtClean="0">
                        <a:solidFill>
                          <a:schemeClr val="tx1"/>
                        </a:solidFill>
                        <a:latin typeface="Cambria Math" panose="02040503050406030204" pitchFamily="18" charset="0"/>
                      </a:rPr>
                      <m:t>𝟎</m:t>
                    </m:r>
                    <m:r>
                      <a:rPr lang="en-GB" sz="2800" b="1" i="1" smtClean="0">
                        <a:solidFill>
                          <a:schemeClr val="tx1"/>
                        </a:solidFill>
                        <a:latin typeface="Cambria Math" panose="02040503050406030204" pitchFamily="18" charset="0"/>
                      </a:rPr>
                      <m:t> </m:t>
                    </m:r>
                    <m:sSub>
                      <m:sSubPr>
                        <m:ctrlPr>
                          <a:rPr lang="en-GB" sz="2800" b="1" i="1">
                            <a:solidFill>
                              <a:schemeClr val="tx1"/>
                            </a:solidFill>
                            <a:latin typeface="Cambria Math" panose="02040503050406030204" pitchFamily="18" charset="0"/>
                          </a:rPr>
                        </m:ctrlPr>
                      </m:sSubPr>
                      <m:e>
                        <m:d>
                          <m:dPr>
                            <m:begChr m:val="["/>
                            <m:endChr m:val="]"/>
                            <m:ctrlPr>
                              <a:rPr lang="en-GB" sz="2800" b="1" i="1">
                                <a:solidFill>
                                  <a:schemeClr val="tx1"/>
                                </a:solidFill>
                                <a:latin typeface="Cambria Math" panose="02040503050406030204" pitchFamily="18" charset="0"/>
                              </a:rPr>
                            </m:ctrlPr>
                          </m:dPr>
                          <m:e>
                            <m:r>
                              <a:rPr lang="en-GB" sz="2800" b="1">
                                <a:solidFill>
                                  <a:schemeClr val="tx1"/>
                                </a:solidFill>
                                <a:latin typeface="Cambria Math" panose="02040503050406030204" pitchFamily="18" charset="0"/>
                              </a:rPr>
                              <m:t>𝐒𝐔</m:t>
                            </m:r>
                            <m:d>
                              <m:dPr>
                                <m:ctrlPr>
                                  <a:rPr lang="en-GB" sz="2800" b="1" i="1">
                                    <a:solidFill>
                                      <a:schemeClr val="tx1"/>
                                    </a:solidFill>
                                    <a:latin typeface="Cambria Math" panose="02040503050406030204" pitchFamily="18" charset="0"/>
                                  </a:rPr>
                                </m:ctrlPr>
                              </m:dPr>
                              <m:e>
                                <m:r>
                                  <a:rPr lang="en-GB" sz="2800" b="1" i="1">
                                    <a:solidFill>
                                      <a:schemeClr val="tx1"/>
                                    </a:solidFill>
                                    <a:latin typeface="Cambria Math" panose="02040503050406030204" pitchFamily="18" charset="0"/>
                                  </a:rPr>
                                  <m:t>𝟐</m:t>
                                </m:r>
                              </m:e>
                            </m:d>
                            <m:r>
                              <a:rPr lang="en-GB" sz="2800" b="1" i="1">
                                <a:solidFill>
                                  <a:schemeClr val="tx1"/>
                                </a:solidFill>
                                <a:latin typeface="Cambria Math" panose="02040503050406030204" pitchFamily="18" charset="0"/>
                                <a:ea typeface="Cambria Math" panose="02040503050406030204" pitchFamily="18" charset="0"/>
                              </a:rPr>
                              <m:t>⊗</m:t>
                            </m:r>
                            <m:r>
                              <a:rPr lang="en-GB" sz="2800" b="1">
                                <a:solidFill>
                                  <a:schemeClr val="tx1"/>
                                </a:solidFill>
                                <a:latin typeface="Cambria Math" panose="02040503050406030204" pitchFamily="18" charset="0"/>
                                <a:ea typeface="Cambria Math" panose="02040503050406030204" pitchFamily="18" charset="0"/>
                              </a:rPr>
                              <m:t>𝐔</m:t>
                            </m:r>
                            <m:d>
                              <m:dPr>
                                <m:ctrlPr>
                                  <a:rPr lang="en-GB" sz="2800" b="1" i="1">
                                    <a:solidFill>
                                      <a:schemeClr val="tx1"/>
                                    </a:solidFill>
                                    <a:latin typeface="Cambria Math" panose="02040503050406030204" pitchFamily="18" charset="0"/>
                                    <a:ea typeface="Cambria Math" panose="02040503050406030204" pitchFamily="18" charset="0"/>
                                  </a:rPr>
                                </m:ctrlPr>
                              </m:dPr>
                              <m:e>
                                <m:r>
                                  <a:rPr lang="en-GB" sz="2800" b="1" i="1">
                                    <a:solidFill>
                                      <a:schemeClr val="tx1"/>
                                    </a:solidFill>
                                    <a:latin typeface="Cambria Math" panose="02040503050406030204" pitchFamily="18" charset="0"/>
                                    <a:ea typeface="Cambria Math" panose="02040503050406030204" pitchFamily="18" charset="0"/>
                                  </a:rPr>
                                  <m:t>𝟏</m:t>
                                </m:r>
                              </m:e>
                            </m:d>
                          </m:e>
                        </m:d>
                      </m:e>
                      <m:sub>
                        <m:r>
                          <a:rPr lang="en-GB" sz="2800" b="1">
                            <a:solidFill>
                              <a:schemeClr val="tx1"/>
                            </a:solidFill>
                            <a:latin typeface="Cambria Math" panose="02040503050406030204" pitchFamily="18" charset="0"/>
                          </a:rPr>
                          <m:t>𝐍𝐋𝐎</m:t>
                        </m:r>
                      </m:sub>
                    </m:sSub>
                    <m:r>
                      <a:rPr lang="en-GB" sz="2800" b="1" smtClean="0">
                        <a:solidFill>
                          <a:schemeClr val="tx1"/>
                        </a:solidFill>
                        <a:latin typeface="Cambria Math" panose="02040503050406030204" pitchFamily="18" charset="0"/>
                        <a:ea typeface="Cambria Math" panose="02040503050406030204" pitchFamily="18" charset="0"/>
                      </a:rPr>
                      <m:t>⊗</m:t>
                    </m:r>
                    <m:sSub>
                      <m:sSubPr>
                        <m:ctrlPr>
                          <a:rPr lang="en-GB" sz="2800" b="1" i="1">
                            <a:solidFill>
                              <a:schemeClr val="tx1"/>
                            </a:solidFill>
                            <a:latin typeface="Cambria Math" panose="02040503050406030204" pitchFamily="18" charset="0"/>
                          </a:rPr>
                        </m:ctrlPr>
                      </m:sSubPr>
                      <m:e>
                        <m:d>
                          <m:dPr>
                            <m:begChr m:val="["/>
                            <m:endChr m:val="]"/>
                            <m:ctrlPr>
                              <a:rPr lang="en-GB" sz="2800" b="1" i="1">
                                <a:solidFill>
                                  <a:schemeClr val="tx1"/>
                                </a:solidFill>
                                <a:latin typeface="Cambria Math" panose="02040503050406030204" pitchFamily="18" charset="0"/>
                              </a:rPr>
                            </m:ctrlPr>
                          </m:dPr>
                          <m:e>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rPr>
                                  <m:t>𝐒𝐔</m:t>
                                </m:r>
                                <m:d>
                                  <m:dPr>
                                    <m:ctrlPr>
                                      <a:rPr lang="en-GB" sz="2800" b="1" i="1">
                                        <a:solidFill>
                                          <a:schemeClr val="tx1"/>
                                        </a:solidFill>
                                        <a:latin typeface="Cambria Math" panose="02040503050406030204" pitchFamily="18" charset="0"/>
                                      </a:rPr>
                                    </m:ctrlPr>
                                  </m:dPr>
                                  <m:e>
                                    <m:r>
                                      <a:rPr lang="en-GB" sz="2800" b="1" i="1">
                                        <a:solidFill>
                                          <a:schemeClr val="tx1"/>
                                        </a:solidFill>
                                        <a:latin typeface="Cambria Math" panose="02040503050406030204" pitchFamily="18" charset="0"/>
                                      </a:rPr>
                                      <m:t>𝟑</m:t>
                                    </m:r>
                                  </m:e>
                                </m:d>
                              </m:e>
                              <m:sub>
                                <m:r>
                                  <a:rPr lang="en-GB" sz="2800" b="1" i="1">
                                    <a:solidFill>
                                      <a:schemeClr val="tx1"/>
                                    </a:solidFill>
                                    <a:latin typeface="Cambria Math" panose="02040503050406030204" pitchFamily="18" charset="0"/>
                                  </a:rPr>
                                  <m:t>𝒄</m:t>
                                </m:r>
                              </m:sub>
                            </m:sSub>
                          </m:e>
                        </m:d>
                      </m:e>
                      <m:sub>
                        <m:r>
                          <a:rPr lang="en-GB" sz="2800" b="1">
                            <a:solidFill>
                              <a:schemeClr val="tx1"/>
                            </a:solidFill>
                            <a:latin typeface="Cambria Math" panose="02040503050406030204" pitchFamily="18" charset="0"/>
                          </a:rPr>
                          <m:t>𝐍𝐍𝐋𝐎</m:t>
                        </m:r>
                      </m:sub>
                    </m:sSub>
                  </m:oMath>
                </a14:m>
                <a:endParaRPr lang="en-GB" sz="2800" b="1" dirty="0" smtClean="0">
                  <a:solidFill>
                    <a:schemeClr val="tx1"/>
                  </a:solidFill>
                  <a:sym typeface="Symbol" pitchFamily="18" charset="2"/>
                </a:endParaRPr>
              </a:p>
              <a:p>
                <a:pPr>
                  <a:spcAft>
                    <a:spcPts val="600"/>
                  </a:spcAft>
                </a:pPr>
                <a:r>
                  <a:rPr lang="en-GB" sz="2800" b="1" dirty="0">
                    <a:solidFill>
                      <a:schemeClr val="tx1"/>
                    </a:solidFill>
                    <a:sym typeface="Symbol" pitchFamily="18" charset="2"/>
                  </a:rPr>
                  <a:t> </a:t>
                </a:r>
                <a:r>
                  <a:rPr lang="en-GB" sz="2800" dirty="0">
                    <a:solidFill>
                      <a:srgbClr val="FF0000"/>
                    </a:solidFill>
                  </a:rPr>
                  <a:t>-</a:t>
                </a:r>
                <a:r>
                  <a:rPr lang="en-GB" sz="2800" dirty="0">
                    <a:solidFill>
                      <a:schemeClr val="tx1"/>
                    </a:solidFill>
                  </a:rPr>
                  <a:t> </a:t>
                </a:r>
                <a:r>
                  <a:rPr lang="en-GB" sz="2800" dirty="0" smtClean="0">
                    <a:solidFill>
                      <a:schemeClr val="tx1"/>
                    </a:solidFill>
                    <a:sym typeface="Symbol" pitchFamily="18" charset="2"/>
                  </a:rPr>
                  <a:t>QED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sym typeface="Symbol" pitchFamily="18" charset="2"/>
                      </a:rPr>
                      <m:t>→</m:t>
                    </m:r>
                  </m:oMath>
                </a14:m>
                <a:r>
                  <a:rPr lang="en-GB" sz="2800" dirty="0" smtClean="0">
                    <a:solidFill>
                      <a:schemeClr val="tx1"/>
                    </a:solidFill>
                    <a:sym typeface="Symbol" pitchFamily="18" charset="2"/>
                  </a:rPr>
                  <a:t> “running” fine structure constant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t>𝜶</m:t>
                    </m:r>
                    <m:d>
                      <m:dPr>
                        <m:ctrlP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ctrlPr>
                      </m:dPr>
                      <m:e>
                        <m:sSup>
                          <m:sSupPr>
                            <m:ctrlP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ctrlPr>
                          </m:sSupPr>
                          <m:e>
                            <m: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t>𝑸</m:t>
                            </m:r>
                          </m:e>
                          <m:sup>
                            <m: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t>𝟐</m:t>
                            </m:r>
                          </m:sup>
                        </m:sSup>
                      </m:e>
                    </m:d>
                  </m:oMath>
                </a14:m>
                <a:endParaRPr lang="en-GB" sz="2800" b="1" dirty="0" smtClean="0">
                  <a:solidFill>
                    <a:schemeClr val="tx1"/>
                  </a:solidFill>
                  <a:sym typeface="Symbol" pitchFamily="18" charset="2"/>
                </a:endParaRPr>
              </a:p>
              <a:p>
                <a:pPr>
                  <a:spcAft>
                    <a:spcPts val="600"/>
                  </a:spcAft>
                </a:pPr>
                <a:r>
                  <a:rPr lang="en-GB" sz="2800" b="1" dirty="0">
                    <a:solidFill>
                      <a:schemeClr val="tx1"/>
                    </a:solidFill>
                    <a:sym typeface="Symbol" pitchFamily="18" charset="2"/>
                  </a:rPr>
                  <a:t> </a:t>
                </a:r>
                <a:r>
                  <a:rPr lang="en-GB" sz="2800" b="1" dirty="0" smtClean="0">
                    <a:solidFill>
                      <a:schemeClr val="tx1"/>
                    </a:solidFill>
                    <a:sym typeface="Symbol" pitchFamily="18" charset="2"/>
                  </a:rPr>
                  <a:t>  </a:t>
                </a:r>
                <a14:m>
                  <m:oMath xmlns:m="http://schemas.openxmlformats.org/officeDocument/2006/math">
                    <m:r>
                      <a:rPr lang="en-GB" sz="2800" i="1">
                        <a:solidFill>
                          <a:schemeClr val="tx1"/>
                        </a:solidFill>
                        <a:latin typeface="Cambria Math" panose="02040503050406030204" pitchFamily="18" charset="0"/>
                        <a:ea typeface="Cambria Math" panose="02040503050406030204" pitchFamily="18" charset="0"/>
                        <a:sym typeface="Symbol" pitchFamily="18" charset="2"/>
                      </a:rPr>
                      <m:t>→</m:t>
                    </m:r>
                  </m:oMath>
                </a14:m>
                <a:r>
                  <a:rPr lang="en-GB" sz="2800" dirty="0">
                    <a:solidFill>
                      <a:schemeClr val="tx1"/>
                    </a:solidFill>
                    <a:sym typeface="Symbol" pitchFamily="18" charset="2"/>
                  </a:rPr>
                  <a:t> </a:t>
                </a:r>
                <a:r>
                  <a:rPr lang="en-GB" sz="2800" dirty="0" smtClean="0">
                    <a:solidFill>
                      <a:schemeClr val="tx1"/>
                    </a:solidFill>
                    <a:sym typeface="Symbol" pitchFamily="18" charset="2"/>
                  </a:rPr>
                  <a:t>dominant loop insertions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t>≲</m:t>
                    </m:r>
                    <m: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t>𝟐</m:t>
                    </m:r>
                    <m:r>
                      <a:rPr lang="en-GB" sz="2800" b="1" i="1" smtClean="0">
                        <a:solidFill>
                          <a:schemeClr val="tx1"/>
                        </a:solidFill>
                        <a:latin typeface="Cambria Math" panose="02040503050406030204" pitchFamily="18" charset="0"/>
                        <a:ea typeface="Cambria Math" panose="02040503050406030204" pitchFamily="18" charset="0"/>
                        <a:sym typeface="Symbol" pitchFamily="18" charset="2"/>
                      </a:rPr>
                      <m:t>%</m:t>
                    </m:r>
                  </m:oMath>
                </a14:m>
                <a:r>
                  <a:rPr lang="en-GB" sz="2800" dirty="0" smtClean="0">
                    <a:solidFill>
                      <a:schemeClr val="tx1"/>
                    </a:solidFill>
                    <a:sym typeface="Symbol" pitchFamily="18" charset="2"/>
                  </a:rPr>
                  <a:t>(NC) </a:t>
                </a:r>
                <a14:m>
                  <m:oMath xmlns:m="http://schemas.openxmlformats.org/officeDocument/2006/math">
                    <m:r>
                      <a:rPr lang="en-GB" sz="2800" b="1" i="1">
                        <a:solidFill>
                          <a:schemeClr val="tx1"/>
                        </a:solidFill>
                        <a:latin typeface="Cambria Math" panose="02040503050406030204" pitchFamily="18" charset="0"/>
                        <a:ea typeface="Cambria Math" panose="02040503050406030204" pitchFamily="18" charset="0"/>
                        <a:sym typeface="Symbol" pitchFamily="18" charset="2"/>
                      </a:rPr>
                      <m:t>𝟔</m:t>
                    </m:r>
                    <m:r>
                      <a:rPr lang="en-GB" sz="2800" b="1" i="1">
                        <a:solidFill>
                          <a:schemeClr val="tx1"/>
                        </a:solidFill>
                        <a:latin typeface="Cambria Math" panose="02040503050406030204" pitchFamily="18" charset="0"/>
                        <a:ea typeface="Cambria Math" panose="02040503050406030204" pitchFamily="18" charset="0"/>
                        <a:sym typeface="Symbol" pitchFamily="18" charset="2"/>
                      </a:rPr>
                      <m:t>%</m:t>
                    </m:r>
                  </m:oMath>
                </a14:m>
                <a:r>
                  <a:rPr lang="en-GB" sz="2800" dirty="0" smtClean="0">
                    <a:solidFill>
                      <a:schemeClr val="tx1"/>
                    </a:solidFill>
                    <a:sym typeface="Symbol" pitchFamily="18" charset="2"/>
                  </a:rPr>
                  <a:t> (CC)</a:t>
                </a:r>
                <a:endParaRPr lang="en-GB" sz="2800" dirty="0">
                  <a:solidFill>
                    <a:schemeClr val="tx1"/>
                  </a:solidFill>
                  <a:sym typeface="Symbol" pitchFamily="18" charset="2"/>
                </a:endParaRPr>
              </a:p>
            </p:txBody>
          </p:sp>
        </mc:Choice>
        <mc:Fallback xmlns="">
          <p:sp>
            <p:nvSpPr>
              <p:cNvPr id="4" name="Text Box 6"/>
              <p:cNvSpPr txBox="1">
                <a:spLocks noRot="1" noChangeAspect="1" noMove="1" noResize="1" noEditPoints="1" noAdjustHandles="1" noChangeArrowheads="1" noChangeShapeType="1" noTextEdit="1"/>
              </p:cNvSpPr>
              <p:nvPr/>
            </p:nvSpPr>
            <p:spPr bwMode="auto">
              <a:xfrm>
                <a:off x="35496" y="620688"/>
                <a:ext cx="9433048" cy="2158091"/>
              </a:xfrm>
              <a:prstGeom prst="rect">
                <a:avLst/>
              </a:prstGeom>
              <a:blipFill>
                <a:blip r:embed="rId3"/>
                <a:stretch>
                  <a:fillRect l="-2004" t="-5085" b="-7062"/>
                </a:stretch>
              </a:blipFill>
              <a:ln w="9525">
                <a:noFill/>
                <a:miter lim="800000"/>
                <a:headEnd/>
                <a:tailEnd/>
              </a:ln>
            </p:spPr>
            <p:txBody>
              <a:bodyPr/>
              <a:lstStyle/>
              <a:p>
                <a:r>
                  <a:rPr lang="en-GB">
                    <a:noFill/>
                  </a:rPr>
                  <a:t> </a:t>
                </a:r>
              </a:p>
            </p:txBody>
          </p:sp>
        </mc:Fallback>
      </mc:AlternateContent>
      <p:sp>
        <p:nvSpPr>
          <p:cNvPr id="10" name="Rectangle 9"/>
          <p:cNvSpPr/>
          <p:nvPr/>
        </p:nvSpPr>
        <p:spPr>
          <a:xfrm>
            <a:off x="827584" y="1700808"/>
            <a:ext cx="184731" cy="523220"/>
          </a:xfrm>
          <a:prstGeom prst="rect">
            <a:avLst/>
          </a:prstGeom>
        </p:spPr>
        <p:txBody>
          <a:bodyPr wrap="none">
            <a:spAutoFit/>
          </a:bodyPr>
          <a:lstStyle/>
          <a:p>
            <a:endParaRPr lang="en-GB" sz="2800" dirty="0"/>
          </a:p>
        </p:txBody>
      </p:sp>
      <mc:AlternateContent xmlns:mc="http://schemas.openxmlformats.org/markup-compatibility/2006" xmlns:a14="http://schemas.microsoft.com/office/drawing/2010/main">
        <mc:Choice Requires="a14">
          <p:sp>
            <p:nvSpPr>
              <p:cNvPr id="5" name="TextBox 4"/>
              <p:cNvSpPr txBox="1"/>
              <p:nvPr/>
            </p:nvSpPr>
            <p:spPr>
              <a:xfrm>
                <a:off x="35496" y="2776952"/>
                <a:ext cx="6375079" cy="4108432"/>
              </a:xfrm>
              <a:prstGeom prst="rect">
                <a:avLst/>
              </a:prstGeom>
              <a:solidFill>
                <a:schemeClr val="bg1"/>
              </a:solidFill>
            </p:spPr>
            <p:txBody>
              <a:bodyPr wrap="none" rtlCol="0">
                <a:spAutoFit/>
              </a:bodyPr>
              <a:lstStyle/>
              <a:p>
                <a:r>
                  <a:rPr lang="en-GB" sz="3200" b="1" dirty="0" smtClean="0">
                    <a:solidFill>
                      <a:srgbClr val="FF0000"/>
                    </a:solidFill>
                    <a:sym typeface="Symbol" pitchFamily="18" charset="2"/>
                  </a:rPr>
                  <a:t></a:t>
                </a:r>
                <a:r>
                  <a:rPr lang="en-GB" sz="3200" dirty="0">
                    <a:solidFill>
                      <a:schemeClr val="tx1"/>
                    </a:solidFill>
                  </a:rPr>
                  <a:t> </a:t>
                </a:r>
                <a:r>
                  <a:rPr lang="en-GB" sz="2800" dirty="0" smtClean="0">
                    <a:solidFill>
                      <a:schemeClr val="tx1"/>
                    </a:solidFill>
                  </a:rPr>
                  <a:t>NC NLO form-factors </a:t>
                </a:r>
                <a14:m>
                  <m:oMath xmlns:m="http://schemas.openxmlformats.org/officeDocument/2006/math">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ea typeface="Cambria Math" panose="02040503050406030204" pitchFamily="18" charset="0"/>
                          </a:rPr>
                          <m:t>𝜌</m:t>
                        </m:r>
                      </m:e>
                      <m:sub>
                        <m:r>
                          <m:rPr>
                            <m:sty m:val="p"/>
                          </m:rPr>
                          <a:rPr lang="en-GB" sz="2800" b="0" i="0" smtClean="0">
                            <a:solidFill>
                              <a:schemeClr val="tx1"/>
                            </a:solidFill>
                            <a:latin typeface="Cambria Math" panose="02040503050406030204" pitchFamily="18" charset="0"/>
                          </a:rPr>
                          <m:t>NC</m:t>
                        </m:r>
                      </m:sub>
                    </m:sSub>
                  </m:oMath>
                </a14:m>
                <a:r>
                  <a:rPr lang="en-GB" sz="2800" dirty="0" smtClean="0">
                    <a:solidFill>
                      <a:schemeClr val="tx1"/>
                    </a:solidFill>
                  </a:rPr>
                  <a:t> and </a:t>
                </a:r>
                <a14:m>
                  <m:oMath xmlns:m="http://schemas.openxmlformats.org/officeDocument/2006/math">
                    <m:sSub>
                      <m:sSubPr>
                        <m:ctrlPr>
                          <a:rPr lang="en-GB" sz="2800" i="1">
                            <a:solidFill>
                              <a:schemeClr val="tx1"/>
                            </a:solidFill>
                            <a:latin typeface="Cambria Math" panose="02040503050406030204" pitchFamily="18" charset="0"/>
                          </a:rPr>
                        </m:ctrlPr>
                      </m:sSubPr>
                      <m:e>
                        <m:r>
                          <a:rPr lang="en-GB" sz="2800" b="0" i="1">
                            <a:solidFill>
                              <a:schemeClr val="tx1"/>
                            </a:solidFill>
                            <a:latin typeface="Cambria Math" panose="02040503050406030204" pitchFamily="18" charset="0"/>
                            <a:ea typeface="Cambria Math" panose="02040503050406030204" pitchFamily="18" charset="0"/>
                          </a:rPr>
                          <m:t>𝜘</m:t>
                        </m:r>
                      </m:e>
                      <m:sub>
                        <m:r>
                          <a:rPr lang="en-GB" sz="2800" b="0" i="1">
                            <a:solidFill>
                              <a:schemeClr val="tx1"/>
                            </a:solidFill>
                            <a:latin typeface="Cambria Math" panose="02040503050406030204" pitchFamily="18" charset="0"/>
                          </a:rPr>
                          <m:t>𝑁𝐶</m:t>
                        </m:r>
                      </m:sub>
                    </m:sSub>
                  </m:oMath>
                </a14:m>
                <a:endParaRPr lang="en-GB" sz="2800" dirty="0" smtClean="0">
                  <a:solidFill>
                    <a:schemeClr val="tx1"/>
                  </a:solidFill>
                </a:endParaRPr>
              </a:p>
              <a:p>
                <a:r>
                  <a:rPr lang="en-GB" sz="2800" b="1" dirty="0" smtClean="0">
                    <a:solidFill>
                      <a:srgbClr val="FF0000"/>
                    </a:solidFill>
                  </a:rPr>
                  <a:t> </a:t>
                </a:r>
                <a:r>
                  <a:rPr lang="en-GB" sz="2800" dirty="0" smtClean="0">
                    <a:solidFill>
                      <a:srgbClr val="FF0000"/>
                    </a:solidFill>
                  </a:rPr>
                  <a:t>-</a:t>
                </a:r>
                <a:r>
                  <a:rPr lang="en-GB" sz="2800" dirty="0" smtClean="0">
                    <a:solidFill>
                      <a:schemeClr val="tx1"/>
                    </a:solidFill>
                  </a:rPr>
                  <a:t> </a:t>
                </a:r>
                <a14:m>
                  <m:oMath xmlns:m="http://schemas.openxmlformats.org/officeDocument/2006/math">
                    <m:sSub>
                      <m:sSubPr>
                        <m:ctrlPr>
                          <a:rPr lang="en-GB" sz="2800" i="1">
                            <a:solidFill>
                              <a:schemeClr val="tx1"/>
                            </a:solidFill>
                            <a:latin typeface="Cambria Math" panose="02040503050406030204" pitchFamily="18" charset="0"/>
                          </a:rPr>
                        </m:ctrlPr>
                      </m:sSubPr>
                      <m:e>
                        <m:r>
                          <a:rPr lang="en-GB" sz="2800" b="0" i="1">
                            <a:solidFill>
                              <a:schemeClr val="tx1"/>
                            </a:solidFill>
                            <a:latin typeface="Cambria Math" panose="02040503050406030204" pitchFamily="18" charset="0"/>
                          </a:rPr>
                          <m:t>𝑣</m:t>
                        </m:r>
                      </m:e>
                      <m:sub>
                        <m:r>
                          <a:rPr lang="en-GB" sz="2800" b="0" i="1">
                            <a:solidFill>
                              <a:schemeClr val="tx1"/>
                            </a:solidFill>
                            <a:latin typeface="Cambria Math" panose="02040503050406030204" pitchFamily="18" charset="0"/>
                          </a:rPr>
                          <m:t>𝑒</m:t>
                        </m:r>
                        <m:r>
                          <a:rPr lang="en-GB" sz="2800" b="0" i="1">
                            <a:solidFill>
                              <a:schemeClr val="tx1"/>
                            </a:solidFill>
                            <a:latin typeface="Cambria Math" panose="02040503050406030204" pitchFamily="18" charset="0"/>
                          </a:rPr>
                          <m:t>,</m:t>
                        </m:r>
                        <m:r>
                          <a:rPr lang="en-GB" sz="2800" b="0" i="1">
                            <a:solidFill>
                              <a:schemeClr val="tx1"/>
                            </a:solidFill>
                            <a:latin typeface="Cambria Math" panose="02040503050406030204" pitchFamily="18" charset="0"/>
                          </a:rPr>
                          <m:t>𝑞</m:t>
                        </m:r>
                      </m:sub>
                    </m:sSub>
                    <m:r>
                      <a:rPr lang="en-GB" sz="2800" b="0" i="1" smtClean="0">
                        <a:solidFill>
                          <a:schemeClr val="tx1"/>
                        </a:solidFill>
                        <a:latin typeface="Cambria Math" panose="02040503050406030204" pitchFamily="18" charset="0"/>
                      </a:rPr>
                      <m:t>=</m:t>
                    </m:r>
                    <m:sSubSup>
                      <m:sSubSupPr>
                        <m:ctrlPr>
                          <a:rPr lang="en-GB" sz="2800" i="1" smtClean="0">
                            <a:solidFill>
                              <a:schemeClr val="tx1"/>
                            </a:solidFill>
                            <a:latin typeface="Cambria Math" panose="02040503050406030204" pitchFamily="18" charset="0"/>
                          </a:rPr>
                        </m:ctrlPr>
                      </m:sSubSupPr>
                      <m:e>
                        <m:r>
                          <a:rPr lang="en-GB" sz="2800" b="0" i="1" smtClean="0">
                            <a:solidFill>
                              <a:schemeClr val="tx1"/>
                            </a:solidFill>
                            <a:latin typeface="Cambria Math" panose="02040503050406030204" pitchFamily="18" charset="0"/>
                          </a:rPr>
                          <m:t>𝐼</m:t>
                        </m:r>
                      </m:e>
                      <m:sub>
                        <m:r>
                          <a:rPr lang="en-GB" sz="2800" b="0" i="1" smtClean="0">
                            <a:solidFill>
                              <a:schemeClr val="tx1"/>
                            </a:solidFill>
                            <a:latin typeface="Cambria Math" panose="02040503050406030204" pitchFamily="18" charset="0"/>
                          </a:rPr>
                          <m:t>𝑒</m:t>
                        </m:r>
                        <m:r>
                          <a:rPr lang="en-GB" sz="2800" b="0" i="1" smtClean="0">
                            <a:solidFill>
                              <a:schemeClr val="tx1"/>
                            </a:solidFill>
                            <a:latin typeface="Cambria Math" panose="02040503050406030204" pitchFamily="18" charset="0"/>
                          </a:rPr>
                          <m:t>,</m:t>
                        </m:r>
                        <m:r>
                          <a:rPr lang="en-GB" sz="2800" b="0" i="1" smtClean="0">
                            <a:solidFill>
                              <a:schemeClr val="tx1"/>
                            </a:solidFill>
                            <a:latin typeface="Cambria Math" panose="02040503050406030204" pitchFamily="18" charset="0"/>
                          </a:rPr>
                          <m:t>𝑞</m:t>
                        </m:r>
                      </m:sub>
                      <m:sup>
                        <m:r>
                          <a:rPr lang="en-GB" sz="2800" b="0" i="1" smtClean="0">
                            <a:solidFill>
                              <a:schemeClr val="tx1"/>
                            </a:solidFill>
                            <a:latin typeface="Cambria Math" panose="02040503050406030204" pitchFamily="18" charset="0"/>
                          </a:rPr>
                          <m:t>3</m:t>
                        </m:r>
                      </m:sup>
                    </m:sSubSup>
                    <m:r>
                      <a:rPr lang="en-GB" sz="2800" b="0" i="1" smtClean="0">
                        <a:solidFill>
                          <a:schemeClr val="tx1"/>
                        </a:solidFill>
                        <a:latin typeface="Cambria Math" panose="02040503050406030204" pitchFamily="18" charset="0"/>
                      </a:rPr>
                      <m:t>−2</m:t>
                    </m:r>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𝑒</m:t>
                        </m:r>
                      </m:e>
                      <m:sub>
                        <m:r>
                          <a:rPr lang="en-GB" sz="2800" b="0" i="1" smtClean="0">
                            <a:solidFill>
                              <a:schemeClr val="tx1"/>
                            </a:solidFill>
                            <a:latin typeface="Cambria Math" panose="02040503050406030204" pitchFamily="18" charset="0"/>
                          </a:rPr>
                          <m:t>𝑞</m:t>
                        </m:r>
                      </m:sub>
                    </m:sSub>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ea typeface="Cambria Math" panose="02040503050406030204" pitchFamily="18" charset="0"/>
                          </a:rPr>
                          <m:t>𝜘</m:t>
                        </m:r>
                      </m:e>
                      <m:sub>
                        <m:r>
                          <m:rPr>
                            <m:sty m:val="p"/>
                          </m:rPr>
                          <a:rPr lang="en-GB" sz="2800" b="0" i="0" smtClean="0">
                            <a:solidFill>
                              <a:schemeClr val="tx1"/>
                            </a:solidFill>
                            <a:latin typeface="Cambria Math" panose="02040503050406030204" pitchFamily="18" charset="0"/>
                          </a:rPr>
                          <m:t>NC</m:t>
                        </m:r>
                      </m:sub>
                    </m:sSub>
                    <m:d>
                      <m:dPr>
                        <m:ctrlPr>
                          <a:rPr lang="en-GB" sz="2800" i="1" smtClean="0">
                            <a:solidFill>
                              <a:schemeClr val="tx1"/>
                            </a:solidFill>
                            <a:latin typeface="Cambria Math" panose="02040503050406030204" pitchFamily="18" charset="0"/>
                          </a:rPr>
                        </m:ctrlPr>
                      </m:dPr>
                      <m:e>
                        <m:sSup>
                          <m:sSupPr>
                            <m:ctrlPr>
                              <a:rPr lang="en-GB" sz="2800" i="1">
                                <a:solidFill>
                                  <a:schemeClr val="tx1"/>
                                </a:solidFill>
                                <a:latin typeface="Cambria Math" panose="02040503050406030204" pitchFamily="18" charset="0"/>
                              </a:rPr>
                            </m:ctrlPr>
                          </m:sSupPr>
                          <m:e>
                            <m:r>
                              <a:rPr lang="en-GB" sz="2800" b="0" i="1">
                                <a:solidFill>
                                  <a:schemeClr val="tx1"/>
                                </a:solidFill>
                                <a:latin typeface="Cambria Math" panose="02040503050406030204" pitchFamily="18" charset="0"/>
                              </a:rPr>
                              <m:t>𝑄</m:t>
                            </m:r>
                          </m:e>
                          <m:sup>
                            <m:r>
                              <a:rPr lang="en-GB" sz="2800" b="0" i="1">
                                <a:solidFill>
                                  <a:schemeClr val="tx1"/>
                                </a:solidFill>
                                <a:latin typeface="Cambria Math" panose="02040503050406030204" pitchFamily="18" charset="0"/>
                              </a:rPr>
                              <m:t>2</m:t>
                            </m:r>
                          </m:sup>
                        </m:sSup>
                      </m:e>
                    </m:d>
                    <m:sSup>
                      <m:sSupPr>
                        <m:ctrlPr>
                          <a:rPr lang="en-GB" sz="2800" i="1" smtClean="0">
                            <a:solidFill>
                              <a:schemeClr val="tx1"/>
                            </a:solidFill>
                            <a:latin typeface="Cambria Math" panose="02040503050406030204" pitchFamily="18" charset="0"/>
                          </a:rPr>
                        </m:ctrlPr>
                      </m:sSupPr>
                      <m:e>
                        <m:r>
                          <m:rPr>
                            <m:sty m:val="p"/>
                          </m:rPr>
                          <a:rPr lang="en-GB" sz="2800" b="0" i="0" smtClean="0">
                            <a:solidFill>
                              <a:schemeClr val="tx1"/>
                            </a:solidFill>
                            <a:latin typeface="Cambria Math" panose="02040503050406030204" pitchFamily="18" charset="0"/>
                          </a:rPr>
                          <m:t>sin</m:t>
                        </m:r>
                      </m:e>
                      <m:sup>
                        <m:r>
                          <a:rPr lang="en-GB" sz="2800" b="0" i="1" smtClean="0">
                            <a:solidFill>
                              <a:schemeClr val="tx1"/>
                            </a:solidFill>
                            <a:latin typeface="Cambria Math" panose="02040503050406030204" pitchFamily="18" charset="0"/>
                          </a:rPr>
                          <m:t>2</m:t>
                        </m:r>
                      </m:sup>
                    </m:sSup>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ea typeface="Cambria Math" panose="02040503050406030204" pitchFamily="18" charset="0"/>
                          </a:rPr>
                          <m:t>𝜃</m:t>
                        </m:r>
                      </m:e>
                      <m:sub>
                        <m:r>
                          <a:rPr lang="en-GB" sz="2800" b="0" i="1" smtClean="0">
                            <a:solidFill>
                              <a:schemeClr val="tx1"/>
                            </a:solidFill>
                            <a:latin typeface="Cambria Math" panose="02040503050406030204" pitchFamily="18" charset="0"/>
                          </a:rPr>
                          <m:t>𝑊</m:t>
                        </m:r>
                      </m:sub>
                    </m:sSub>
                  </m:oMath>
                </a14:m>
                <a:endParaRPr lang="en-GB" sz="2800" i="1" dirty="0" smtClean="0">
                  <a:solidFill>
                    <a:schemeClr val="tx1"/>
                  </a:solidFill>
                  <a:latin typeface="Cambria Math" panose="02040503050406030204" pitchFamily="18" charset="0"/>
                </a:endParaRPr>
              </a:p>
              <a:p>
                <a:r>
                  <a:rPr lang="en-GB" sz="2800" dirty="0" smtClean="0">
                    <a:solidFill>
                      <a:schemeClr val="tx1"/>
                    </a:solidFill>
                  </a:rPr>
                  <a:t>    </a:t>
                </a:r>
                <a14:m>
                  <m:oMath xmlns:m="http://schemas.openxmlformats.org/officeDocument/2006/math">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𝑣</m:t>
                        </m:r>
                      </m:e>
                      <m:sub>
                        <m:r>
                          <a:rPr lang="en-GB" sz="2800" b="0" i="1" smtClean="0">
                            <a:solidFill>
                              <a:schemeClr val="tx1"/>
                            </a:solidFill>
                            <a:latin typeface="Cambria Math" panose="02040503050406030204" pitchFamily="18" charset="0"/>
                          </a:rPr>
                          <m:t>𝑒</m:t>
                        </m:r>
                        <m:r>
                          <a:rPr lang="en-GB" sz="2800" b="0" i="1" smtClean="0">
                            <a:solidFill>
                              <a:schemeClr val="tx1"/>
                            </a:solidFill>
                            <a:latin typeface="Cambria Math" panose="02040503050406030204" pitchFamily="18" charset="0"/>
                          </a:rPr>
                          <m:t>,</m:t>
                        </m:r>
                        <m:r>
                          <a:rPr lang="en-GB" sz="2800" b="0" i="1" smtClean="0">
                            <a:solidFill>
                              <a:schemeClr val="tx1"/>
                            </a:solidFill>
                            <a:latin typeface="Cambria Math" panose="02040503050406030204" pitchFamily="18" charset="0"/>
                          </a:rPr>
                          <m:t>𝑞</m:t>
                        </m:r>
                      </m:sub>
                    </m:sSub>
                    <m:groupChr>
                      <m:groupChrPr>
                        <m:chr m:val="→"/>
                        <m:pos m:val="top"/>
                        <m:ctrlPr>
                          <a:rPr lang="en-GB" sz="2800" i="1" smtClean="0">
                            <a:solidFill>
                              <a:schemeClr val="tx1"/>
                            </a:solidFill>
                            <a:latin typeface="Cambria Math" panose="02040503050406030204" pitchFamily="18" charset="0"/>
                          </a:rPr>
                        </m:ctrlPr>
                      </m:groupChrPr>
                      <m:e>
                        <m:sSub>
                          <m:sSubPr>
                            <m:ctrlPr>
                              <a:rPr lang="en-GB" sz="2800" i="1" smtClean="0">
                                <a:solidFill>
                                  <a:schemeClr val="tx1"/>
                                </a:solidFill>
                                <a:latin typeface="Cambria Math" panose="02040503050406030204" pitchFamily="18" charset="0"/>
                              </a:rPr>
                            </m:ctrlPr>
                          </m:sSubPr>
                          <m:e>
                            <m:r>
                              <m:rPr>
                                <m:sty m:val="p"/>
                              </m:rPr>
                              <a:rPr lang="en-GB" sz="2800" b="0" i="1">
                                <a:solidFill>
                                  <a:schemeClr val="tx1"/>
                                </a:solidFill>
                                <a:latin typeface="Cambria Math" panose="02040503050406030204" pitchFamily="18" charset="0"/>
                              </a:rPr>
                              <m:t>SU</m:t>
                            </m:r>
                            <m:d>
                              <m:dPr>
                                <m:ctrlPr>
                                  <a:rPr lang="en-GB" sz="2800" i="1">
                                    <a:solidFill>
                                      <a:schemeClr val="tx1"/>
                                    </a:solidFill>
                                    <a:latin typeface="Cambria Math" panose="02040503050406030204" pitchFamily="18" charset="0"/>
                                  </a:rPr>
                                </m:ctrlPr>
                              </m:dPr>
                              <m:e>
                                <m:r>
                                  <a:rPr lang="en-GB" sz="2800" b="0" i="1">
                                    <a:solidFill>
                                      <a:schemeClr val="tx1"/>
                                    </a:solidFill>
                                    <a:latin typeface="Cambria Math" panose="02040503050406030204" pitchFamily="18" charset="0"/>
                                  </a:rPr>
                                  <m:t>2</m:t>
                                </m:r>
                              </m:e>
                            </m:d>
                          </m:e>
                          <m:sub>
                            <m:r>
                              <m:rPr>
                                <m:sty m:val="p"/>
                              </m:rPr>
                              <a:rPr lang="en-GB" sz="2800" b="0" i="0" smtClean="0">
                                <a:solidFill>
                                  <a:schemeClr val="tx1"/>
                                </a:solidFill>
                                <a:latin typeface="Cambria Math" panose="02040503050406030204" pitchFamily="18" charset="0"/>
                              </a:rPr>
                              <m:t>LO</m:t>
                            </m:r>
                            <m:r>
                              <a:rPr lang="en-GB" sz="2800" b="0" i="1" smtClean="0">
                                <a:solidFill>
                                  <a:schemeClr val="tx1"/>
                                </a:solidFill>
                                <a:latin typeface="Cambria Math" panose="02040503050406030204" pitchFamily="18" charset="0"/>
                                <a:ea typeface="Cambria Math" panose="02040503050406030204" pitchFamily="18" charset="0"/>
                              </a:rPr>
                              <m:t>→</m:t>
                            </m:r>
                            <m:r>
                              <m:rPr>
                                <m:sty m:val="p"/>
                              </m:rPr>
                              <a:rPr lang="en-GB" sz="2800" b="0" i="0" smtClean="0">
                                <a:solidFill>
                                  <a:schemeClr val="tx1"/>
                                </a:solidFill>
                                <a:latin typeface="Cambria Math" panose="02040503050406030204" pitchFamily="18" charset="0"/>
                              </a:rPr>
                              <m:t>NLO</m:t>
                            </m:r>
                          </m:sub>
                        </m:sSub>
                      </m:e>
                    </m:groupChr>
                    <m:sSub>
                      <m:sSubPr>
                        <m:ctrlPr>
                          <a:rPr lang="en-GB" sz="2800" i="1">
                            <a:solidFill>
                              <a:schemeClr val="tx1"/>
                            </a:solidFill>
                            <a:latin typeface="Cambria Math" panose="02040503050406030204" pitchFamily="18" charset="0"/>
                          </a:rPr>
                        </m:ctrlPr>
                      </m:sSubPr>
                      <m:e>
                        <m:rad>
                          <m:radPr>
                            <m:degHide m:val="on"/>
                            <m:ctrlPr>
                              <a:rPr lang="en-GB" sz="2800" i="1" smtClean="0">
                                <a:solidFill>
                                  <a:schemeClr val="tx1"/>
                                </a:solidFill>
                                <a:latin typeface="Cambria Math" panose="02040503050406030204" pitchFamily="18" charset="0"/>
                              </a:rPr>
                            </m:ctrlPr>
                          </m:radPr>
                          <m:deg/>
                          <m:e>
                            <m:sSub>
                              <m:sSubPr>
                                <m:ctrlPr>
                                  <a:rPr lang="en-GB" sz="2800" i="1" smtClean="0">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ea typeface="Cambria Math" panose="02040503050406030204" pitchFamily="18" charset="0"/>
                                  </a:rPr>
                                  <m:t>𝜌</m:t>
                                </m:r>
                              </m:e>
                              <m:sub>
                                <m:r>
                                  <m:rPr>
                                    <m:sty m:val="p"/>
                                  </m:rPr>
                                  <a:rPr lang="en-GB" sz="2800" b="0" i="0" smtClean="0">
                                    <a:solidFill>
                                      <a:schemeClr val="tx1"/>
                                    </a:solidFill>
                                    <a:latin typeface="Cambria Math" panose="02040503050406030204" pitchFamily="18" charset="0"/>
                                  </a:rPr>
                                  <m:t>NC</m:t>
                                </m:r>
                              </m:sub>
                            </m:sSub>
                            <m:d>
                              <m:dPr>
                                <m:ctrlPr>
                                  <a:rPr lang="en-GB" sz="2800" i="1">
                                    <a:solidFill>
                                      <a:schemeClr val="tx1"/>
                                    </a:solidFill>
                                    <a:latin typeface="Cambria Math" panose="02040503050406030204" pitchFamily="18" charset="0"/>
                                  </a:rPr>
                                </m:ctrlPr>
                              </m:dPr>
                              <m:e>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rPr>
                                      <m:t>𝑄</m:t>
                                    </m:r>
                                  </m:e>
                                  <m:sup>
                                    <m:r>
                                      <a:rPr lang="en-GB" sz="2800" i="1">
                                        <a:solidFill>
                                          <a:schemeClr val="tx1"/>
                                        </a:solidFill>
                                        <a:latin typeface="Cambria Math" panose="02040503050406030204" pitchFamily="18" charset="0"/>
                                      </a:rPr>
                                      <m:t>2</m:t>
                                    </m:r>
                                  </m:sup>
                                </m:sSup>
                              </m:e>
                            </m:d>
                          </m:e>
                        </m:rad>
                        <m:r>
                          <a:rPr lang="en-GB" sz="2800" b="0" i="1">
                            <a:solidFill>
                              <a:schemeClr val="tx1"/>
                            </a:solidFill>
                            <a:latin typeface="Cambria Math" panose="02040503050406030204" pitchFamily="18" charset="0"/>
                          </a:rPr>
                          <m:t>𝑣</m:t>
                        </m:r>
                      </m:e>
                      <m:sub>
                        <m:r>
                          <a:rPr lang="en-GB" sz="2800" b="0" i="1" smtClean="0">
                            <a:solidFill>
                              <a:schemeClr val="tx1"/>
                            </a:solidFill>
                            <a:latin typeface="Cambria Math" panose="02040503050406030204" pitchFamily="18" charset="0"/>
                          </a:rPr>
                          <m:t>𝑒</m:t>
                        </m:r>
                        <m:r>
                          <a:rPr lang="en-GB" sz="2800" b="0" i="1" smtClean="0">
                            <a:solidFill>
                              <a:schemeClr val="tx1"/>
                            </a:solidFill>
                            <a:latin typeface="Cambria Math" panose="02040503050406030204" pitchFamily="18" charset="0"/>
                          </a:rPr>
                          <m:t>,</m:t>
                        </m:r>
                        <m:r>
                          <a:rPr lang="en-GB" sz="2800" b="0" i="1" smtClean="0">
                            <a:solidFill>
                              <a:schemeClr val="tx1"/>
                            </a:solidFill>
                            <a:latin typeface="Cambria Math" panose="02040503050406030204" pitchFamily="18" charset="0"/>
                          </a:rPr>
                          <m:t>𝑞</m:t>
                        </m:r>
                      </m:sub>
                    </m:sSub>
                  </m:oMath>
                </a14:m>
                <a:r>
                  <a:rPr lang="en-GB" sz="2800" i="1" dirty="0" smtClean="0">
                    <a:solidFill>
                      <a:schemeClr val="tx1"/>
                    </a:solidFill>
                    <a:latin typeface="Cambria Math" panose="02040503050406030204" pitchFamily="18" charset="0"/>
                  </a:rPr>
                  <a:t> </a:t>
                </a:r>
                <a:endParaRPr lang="en-GB" sz="2800" dirty="0" smtClean="0">
                  <a:solidFill>
                    <a:schemeClr val="tx1"/>
                  </a:solidFill>
                </a:endParaRPr>
              </a:p>
              <a:p>
                <a:r>
                  <a:rPr lang="en-GB" sz="2800" dirty="0" smtClean="0">
                    <a:solidFill>
                      <a:srgbClr val="FF0000"/>
                    </a:solidFill>
                  </a:rPr>
                  <a:t> -</a:t>
                </a:r>
                <a:r>
                  <a:rPr lang="en-GB" sz="2800" dirty="0" smtClean="0">
                    <a:solidFill>
                      <a:schemeClr val="tx1"/>
                    </a:solidFill>
                  </a:rPr>
                  <a:t> </a:t>
                </a:r>
                <a14:m>
                  <m:oMath xmlns:m="http://schemas.openxmlformats.org/officeDocument/2006/math">
                    <m:sSub>
                      <m:sSubPr>
                        <m:ctrlPr>
                          <a:rPr lang="en-GB" sz="2800" i="1">
                            <a:solidFill>
                              <a:schemeClr val="tx1"/>
                            </a:solidFill>
                            <a:latin typeface="Cambria Math" panose="02040503050406030204" pitchFamily="18" charset="0"/>
                          </a:rPr>
                        </m:ctrlPr>
                      </m:sSubPr>
                      <m:e>
                        <m:r>
                          <a:rPr lang="en-GB" sz="2800" b="0" i="1">
                            <a:solidFill>
                              <a:schemeClr val="tx1"/>
                            </a:solidFill>
                            <a:latin typeface="Cambria Math" panose="02040503050406030204" pitchFamily="18" charset="0"/>
                          </a:rPr>
                          <m:t>𝑣</m:t>
                        </m:r>
                      </m:e>
                      <m:sub>
                        <m:r>
                          <a:rPr lang="en-GB" sz="2800" b="0" i="1">
                            <a:solidFill>
                              <a:schemeClr val="tx1"/>
                            </a:solidFill>
                            <a:latin typeface="Cambria Math" panose="02040503050406030204" pitchFamily="18" charset="0"/>
                          </a:rPr>
                          <m:t>𝑒</m:t>
                        </m:r>
                        <m:r>
                          <a:rPr lang="en-GB" sz="2800" b="0" i="1">
                            <a:solidFill>
                              <a:schemeClr val="tx1"/>
                            </a:solidFill>
                            <a:latin typeface="Cambria Math" panose="02040503050406030204" pitchFamily="18" charset="0"/>
                          </a:rPr>
                          <m:t>,</m:t>
                        </m:r>
                        <m:r>
                          <a:rPr lang="en-GB" sz="2800" b="0" i="1">
                            <a:solidFill>
                              <a:schemeClr val="tx1"/>
                            </a:solidFill>
                            <a:latin typeface="Cambria Math" panose="02040503050406030204" pitchFamily="18" charset="0"/>
                          </a:rPr>
                          <m:t>𝑞</m:t>
                        </m:r>
                      </m:sub>
                    </m:sSub>
                    <m:r>
                      <a:rPr lang="en-GB" sz="2800" b="0" i="1">
                        <a:solidFill>
                          <a:schemeClr val="tx1"/>
                        </a:solidFill>
                        <a:latin typeface="Cambria Math" panose="02040503050406030204" pitchFamily="18" charset="0"/>
                      </a:rPr>
                      <m:t>=</m:t>
                    </m:r>
                    <m:sSubSup>
                      <m:sSubSupPr>
                        <m:ctrlPr>
                          <a:rPr lang="en-GB" sz="2800" i="1">
                            <a:solidFill>
                              <a:schemeClr val="tx1"/>
                            </a:solidFill>
                            <a:latin typeface="Cambria Math" panose="02040503050406030204" pitchFamily="18" charset="0"/>
                          </a:rPr>
                        </m:ctrlPr>
                      </m:sSubSupPr>
                      <m:e>
                        <m:r>
                          <a:rPr lang="en-GB" sz="2800" b="0" i="1">
                            <a:solidFill>
                              <a:schemeClr val="tx1"/>
                            </a:solidFill>
                            <a:latin typeface="Cambria Math" panose="02040503050406030204" pitchFamily="18" charset="0"/>
                          </a:rPr>
                          <m:t>𝐼</m:t>
                        </m:r>
                      </m:e>
                      <m:sub>
                        <m:r>
                          <a:rPr lang="en-GB" sz="2800" b="0" i="1">
                            <a:solidFill>
                              <a:schemeClr val="tx1"/>
                            </a:solidFill>
                            <a:latin typeface="Cambria Math" panose="02040503050406030204" pitchFamily="18" charset="0"/>
                          </a:rPr>
                          <m:t>𝑒</m:t>
                        </m:r>
                        <m:r>
                          <a:rPr lang="en-GB" sz="2800" b="0" i="1">
                            <a:solidFill>
                              <a:schemeClr val="tx1"/>
                            </a:solidFill>
                            <a:latin typeface="Cambria Math" panose="02040503050406030204" pitchFamily="18" charset="0"/>
                          </a:rPr>
                          <m:t>,</m:t>
                        </m:r>
                        <m:r>
                          <a:rPr lang="en-GB" sz="2800" b="0" i="1">
                            <a:solidFill>
                              <a:schemeClr val="tx1"/>
                            </a:solidFill>
                            <a:latin typeface="Cambria Math" panose="02040503050406030204" pitchFamily="18" charset="0"/>
                          </a:rPr>
                          <m:t>𝑞</m:t>
                        </m:r>
                      </m:sub>
                      <m:sup>
                        <m:r>
                          <a:rPr lang="en-GB" sz="2800" b="0" i="1">
                            <a:solidFill>
                              <a:schemeClr val="tx1"/>
                            </a:solidFill>
                            <a:latin typeface="Cambria Math" panose="02040503050406030204" pitchFamily="18" charset="0"/>
                          </a:rPr>
                          <m:t>3</m:t>
                        </m:r>
                      </m:sup>
                    </m:sSubSup>
                  </m:oMath>
                </a14:m>
                <a:endParaRPr lang="en-GB" sz="2800" i="1" dirty="0" smtClean="0">
                  <a:solidFill>
                    <a:schemeClr val="tx1"/>
                  </a:solidFill>
                  <a:latin typeface="Cambria Math" panose="02040503050406030204" pitchFamily="18" charset="0"/>
                </a:endParaRPr>
              </a:p>
              <a:p>
                <a:pPr>
                  <a:spcAft>
                    <a:spcPts val="1200"/>
                  </a:spcAft>
                </a:pPr>
                <a14:m>
                  <m:oMath xmlns:m="http://schemas.openxmlformats.org/officeDocument/2006/math">
                    <m:r>
                      <a:rPr lang="en-GB" sz="2800" b="0" i="1" smtClean="0">
                        <a:solidFill>
                          <a:schemeClr val="tx1"/>
                        </a:solidFill>
                        <a:latin typeface="Cambria Math" panose="02040503050406030204" pitchFamily="18" charset="0"/>
                      </a:rPr>
                      <m:t>      </m:t>
                    </m:r>
                    <m:sSub>
                      <m:sSubPr>
                        <m:ctrlPr>
                          <a:rPr lang="en-GB" sz="2800" i="1">
                            <a:solidFill>
                              <a:schemeClr val="tx1"/>
                            </a:solidFill>
                            <a:latin typeface="Cambria Math" panose="02040503050406030204" pitchFamily="18" charset="0"/>
                          </a:rPr>
                        </m:ctrlPr>
                      </m:sSubPr>
                      <m:e>
                        <m:r>
                          <a:rPr lang="en-GB" sz="2800" b="0" i="1" smtClean="0">
                            <a:solidFill>
                              <a:schemeClr val="tx1"/>
                            </a:solidFill>
                            <a:latin typeface="Cambria Math" panose="02040503050406030204" pitchFamily="18" charset="0"/>
                          </a:rPr>
                          <m:t>𝑎</m:t>
                        </m:r>
                      </m:e>
                      <m:sub>
                        <m:r>
                          <a:rPr lang="en-GB" sz="2800" b="0" i="1">
                            <a:solidFill>
                              <a:schemeClr val="tx1"/>
                            </a:solidFill>
                            <a:latin typeface="Cambria Math" panose="02040503050406030204" pitchFamily="18" charset="0"/>
                          </a:rPr>
                          <m:t>𝑒</m:t>
                        </m:r>
                        <m:r>
                          <a:rPr lang="en-GB" sz="2800" b="0" i="1">
                            <a:solidFill>
                              <a:schemeClr val="tx1"/>
                            </a:solidFill>
                            <a:latin typeface="Cambria Math" panose="02040503050406030204" pitchFamily="18" charset="0"/>
                          </a:rPr>
                          <m:t>,</m:t>
                        </m:r>
                        <m:r>
                          <a:rPr lang="en-GB" sz="2800" b="0" i="1">
                            <a:solidFill>
                              <a:schemeClr val="tx1"/>
                            </a:solidFill>
                            <a:latin typeface="Cambria Math" panose="02040503050406030204" pitchFamily="18" charset="0"/>
                          </a:rPr>
                          <m:t>𝑞</m:t>
                        </m:r>
                      </m:sub>
                    </m:sSub>
                    <m:groupChr>
                      <m:groupChrPr>
                        <m:chr m:val="→"/>
                        <m:pos m:val="top"/>
                        <m:ctrlPr>
                          <a:rPr lang="en-GB" sz="2800" i="1">
                            <a:solidFill>
                              <a:schemeClr val="tx1"/>
                            </a:solidFill>
                            <a:latin typeface="Cambria Math" panose="02040503050406030204" pitchFamily="18" charset="0"/>
                          </a:rPr>
                        </m:ctrlPr>
                      </m:groupChrPr>
                      <m:e>
                        <m:sSub>
                          <m:sSubPr>
                            <m:ctrlPr>
                              <a:rPr lang="en-GB" sz="2800" i="1">
                                <a:solidFill>
                                  <a:schemeClr val="tx1"/>
                                </a:solidFill>
                                <a:latin typeface="Cambria Math" panose="02040503050406030204" pitchFamily="18" charset="0"/>
                              </a:rPr>
                            </m:ctrlPr>
                          </m:sSubPr>
                          <m:e>
                            <m:r>
                              <m:rPr>
                                <m:sty m:val="p"/>
                              </m:rPr>
                              <a:rPr lang="en-GB" sz="2800" b="0" i="1">
                                <a:solidFill>
                                  <a:schemeClr val="tx1"/>
                                </a:solidFill>
                                <a:latin typeface="Cambria Math" panose="02040503050406030204" pitchFamily="18" charset="0"/>
                              </a:rPr>
                              <m:t>SU</m:t>
                            </m:r>
                            <m:d>
                              <m:dPr>
                                <m:ctrlPr>
                                  <a:rPr lang="en-GB" sz="2800" i="1">
                                    <a:solidFill>
                                      <a:schemeClr val="tx1"/>
                                    </a:solidFill>
                                    <a:latin typeface="Cambria Math" panose="02040503050406030204" pitchFamily="18" charset="0"/>
                                  </a:rPr>
                                </m:ctrlPr>
                              </m:dPr>
                              <m:e>
                                <m:r>
                                  <a:rPr lang="en-GB" sz="2800" b="0" i="1">
                                    <a:solidFill>
                                      <a:schemeClr val="tx1"/>
                                    </a:solidFill>
                                    <a:latin typeface="Cambria Math" panose="02040503050406030204" pitchFamily="18" charset="0"/>
                                  </a:rPr>
                                  <m:t>2</m:t>
                                </m:r>
                              </m:e>
                            </m:d>
                          </m:e>
                          <m:sub>
                            <m:r>
                              <m:rPr>
                                <m:sty m:val="p"/>
                              </m:rPr>
                              <a:rPr lang="en-GB" sz="2800" b="0">
                                <a:solidFill>
                                  <a:schemeClr val="tx1"/>
                                </a:solidFill>
                                <a:latin typeface="Cambria Math" panose="02040503050406030204" pitchFamily="18" charset="0"/>
                              </a:rPr>
                              <m:t>LO</m:t>
                            </m:r>
                            <m:r>
                              <a:rPr lang="en-GB" sz="2800" b="0" i="1">
                                <a:solidFill>
                                  <a:schemeClr val="tx1"/>
                                </a:solidFill>
                                <a:latin typeface="Cambria Math" panose="02040503050406030204" pitchFamily="18" charset="0"/>
                                <a:ea typeface="Cambria Math" panose="02040503050406030204" pitchFamily="18" charset="0"/>
                              </a:rPr>
                              <m:t>→</m:t>
                            </m:r>
                            <m:r>
                              <m:rPr>
                                <m:sty m:val="p"/>
                              </m:rPr>
                              <a:rPr lang="en-GB" sz="2800" b="0">
                                <a:solidFill>
                                  <a:schemeClr val="tx1"/>
                                </a:solidFill>
                                <a:latin typeface="Cambria Math" panose="02040503050406030204" pitchFamily="18" charset="0"/>
                              </a:rPr>
                              <m:t>NLO</m:t>
                            </m:r>
                          </m:sub>
                        </m:sSub>
                      </m:e>
                    </m:groupChr>
                    <m:sSub>
                      <m:sSubPr>
                        <m:ctrlPr>
                          <a:rPr lang="en-GB" sz="2800" i="1">
                            <a:solidFill>
                              <a:schemeClr val="tx1"/>
                            </a:solidFill>
                            <a:latin typeface="Cambria Math" panose="02040503050406030204" pitchFamily="18" charset="0"/>
                          </a:rPr>
                        </m:ctrlPr>
                      </m:sSubPr>
                      <m:e>
                        <m:rad>
                          <m:radPr>
                            <m:degHide m:val="on"/>
                            <m:ctrlPr>
                              <a:rPr lang="en-GB" sz="2800" i="1">
                                <a:solidFill>
                                  <a:schemeClr val="tx1"/>
                                </a:solidFill>
                                <a:latin typeface="Cambria Math" panose="02040503050406030204" pitchFamily="18" charset="0"/>
                              </a:rPr>
                            </m:ctrlPr>
                          </m:radPr>
                          <m:deg/>
                          <m:e>
                            <m:sSub>
                              <m:sSubPr>
                                <m:ctrlPr>
                                  <a:rPr lang="en-GB" sz="2800" i="1">
                                    <a:solidFill>
                                      <a:schemeClr val="tx1"/>
                                    </a:solidFill>
                                    <a:latin typeface="Cambria Math" panose="02040503050406030204" pitchFamily="18" charset="0"/>
                                  </a:rPr>
                                </m:ctrlPr>
                              </m:sSubPr>
                              <m:e>
                                <m:r>
                                  <a:rPr lang="en-GB" sz="2800" b="0" i="1">
                                    <a:solidFill>
                                      <a:schemeClr val="tx1"/>
                                    </a:solidFill>
                                    <a:latin typeface="Cambria Math" panose="02040503050406030204" pitchFamily="18" charset="0"/>
                                    <a:ea typeface="Cambria Math" panose="02040503050406030204" pitchFamily="18" charset="0"/>
                                  </a:rPr>
                                  <m:t>𝜌</m:t>
                                </m:r>
                              </m:e>
                              <m:sub>
                                <m:r>
                                  <m:rPr>
                                    <m:sty m:val="p"/>
                                  </m:rPr>
                                  <a:rPr lang="en-GB" sz="2800" b="0">
                                    <a:solidFill>
                                      <a:schemeClr val="tx1"/>
                                    </a:solidFill>
                                    <a:latin typeface="Cambria Math" panose="02040503050406030204" pitchFamily="18" charset="0"/>
                                  </a:rPr>
                                  <m:t>NC</m:t>
                                </m:r>
                              </m:sub>
                            </m:sSub>
                            <m:d>
                              <m:dPr>
                                <m:ctrlPr>
                                  <a:rPr lang="en-GB" sz="2800" i="1">
                                    <a:solidFill>
                                      <a:schemeClr val="tx1"/>
                                    </a:solidFill>
                                    <a:latin typeface="Cambria Math" panose="02040503050406030204" pitchFamily="18" charset="0"/>
                                  </a:rPr>
                                </m:ctrlPr>
                              </m:dPr>
                              <m:e>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rPr>
                                      <m:t>𝑄</m:t>
                                    </m:r>
                                  </m:e>
                                  <m:sup>
                                    <m:r>
                                      <a:rPr lang="en-GB" sz="2800" i="1">
                                        <a:solidFill>
                                          <a:schemeClr val="tx1"/>
                                        </a:solidFill>
                                        <a:latin typeface="Cambria Math" panose="02040503050406030204" pitchFamily="18" charset="0"/>
                                      </a:rPr>
                                      <m:t>2</m:t>
                                    </m:r>
                                  </m:sup>
                                </m:sSup>
                              </m:e>
                            </m:d>
                          </m:e>
                        </m:rad>
                        <m:r>
                          <a:rPr lang="en-GB" sz="2800" b="0" i="1" smtClean="0">
                            <a:solidFill>
                              <a:schemeClr val="tx1"/>
                            </a:solidFill>
                            <a:latin typeface="Cambria Math" panose="02040503050406030204" pitchFamily="18" charset="0"/>
                          </a:rPr>
                          <m:t>𝑎</m:t>
                        </m:r>
                      </m:e>
                      <m:sub>
                        <m:r>
                          <a:rPr lang="en-GB" sz="2800" b="0" i="1">
                            <a:solidFill>
                              <a:schemeClr val="tx1"/>
                            </a:solidFill>
                            <a:latin typeface="Cambria Math" panose="02040503050406030204" pitchFamily="18" charset="0"/>
                          </a:rPr>
                          <m:t>𝑒</m:t>
                        </m:r>
                        <m:r>
                          <a:rPr lang="en-GB" sz="2800" b="0" i="1">
                            <a:solidFill>
                              <a:schemeClr val="tx1"/>
                            </a:solidFill>
                            <a:latin typeface="Cambria Math" panose="02040503050406030204" pitchFamily="18" charset="0"/>
                          </a:rPr>
                          <m:t>,</m:t>
                        </m:r>
                        <m:r>
                          <a:rPr lang="en-GB" sz="2800" b="0" i="1">
                            <a:solidFill>
                              <a:schemeClr val="tx1"/>
                            </a:solidFill>
                            <a:latin typeface="Cambria Math" panose="02040503050406030204" pitchFamily="18" charset="0"/>
                          </a:rPr>
                          <m:t>𝑞</m:t>
                        </m:r>
                      </m:sub>
                    </m:sSub>
                  </m:oMath>
                </a14:m>
                <a:r>
                  <a:rPr lang="en-GB" sz="2800" dirty="0" smtClean="0"/>
                  <a:t> </a:t>
                </a:r>
              </a:p>
              <a:p>
                <a:r>
                  <a:rPr lang="en-GB" sz="2800" b="1" dirty="0" smtClean="0">
                    <a:solidFill>
                      <a:srgbClr val="FF0000"/>
                    </a:solidFill>
                    <a:sym typeface="Symbol" pitchFamily="18" charset="2"/>
                  </a:rPr>
                  <a:t></a:t>
                </a:r>
                <a:r>
                  <a:rPr lang="en-GB" sz="2800" dirty="0" smtClean="0">
                    <a:solidFill>
                      <a:schemeClr val="tx1"/>
                    </a:solidFill>
                  </a:rPr>
                  <a:t> CC NLO</a:t>
                </a:r>
              </a:p>
              <a:p>
                <a:r>
                  <a:rPr lang="en-GB" sz="2800" b="1" dirty="0">
                    <a:solidFill>
                      <a:srgbClr val="FF0000"/>
                    </a:solidFill>
                  </a:rPr>
                  <a:t> </a:t>
                </a:r>
                <a:r>
                  <a:rPr lang="en-GB" sz="2800" dirty="0">
                    <a:solidFill>
                      <a:srgbClr val="FF0000"/>
                    </a:solidFill>
                  </a:rPr>
                  <a:t>-</a:t>
                </a:r>
                <a:r>
                  <a:rPr lang="en-GB" sz="2800" dirty="0">
                    <a:solidFill>
                      <a:schemeClr val="tx1"/>
                    </a:solidFill>
                  </a:rPr>
                  <a:t> </a:t>
                </a:r>
                <a14:m>
                  <m:oMath xmlns:m="http://schemas.openxmlformats.org/officeDocument/2006/math">
                    <m:r>
                      <a:rPr lang="en-GB" sz="2800" b="0" i="1" smtClean="0">
                        <a:solidFill>
                          <a:schemeClr val="tx1"/>
                        </a:solidFill>
                        <a:latin typeface="Cambria Math" panose="02040503050406030204" pitchFamily="18" charset="0"/>
                      </a:rPr>
                      <m:t>𝑞</m:t>
                    </m:r>
                    <m:groupChr>
                      <m:groupChrPr>
                        <m:chr m:val="→"/>
                        <m:pos m:val="top"/>
                        <m:ctrlPr>
                          <a:rPr lang="en-GB" sz="2800" i="1">
                            <a:solidFill>
                              <a:schemeClr val="tx1"/>
                            </a:solidFill>
                            <a:latin typeface="Cambria Math" panose="02040503050406030204" pitchFamily="18" charset="0"/>
                          </a:rPr>
                        </m:ctrlPr>
                      </m:groupChrPr>
                      <m:e>
                        <m:sSub>
                          <m:sSubPr>
                            <m:ctrlPr>
                              <a:rPr lang="en-GB" sz="2800" i="1">
                                <a:solidFill>
                                  <a:schemeClr val="tx1"/>
                                </a:solidFill>
                                <a:latin typeface="Cambria Math" panose="02040503050406030204" pitchFamily="18" charset="0"/>
                              </a:rPr>
                            </m:ctrlPr>
                          </m:sSubPr>
                          <m:e>
                            <m:r>
                              <m:rPr>
                                <m:sty m:val="p"/>
                              </m:rPr>
                              <a:rPr lang="en-GB" sz="2800" b="0" i="0">
                                <a:solidFill>
                                  <a:schemeClr val="tx1"/>
                                </a:solidFill>
                                <a:latin typeface="Cambria Math" panose="02040503050406030204" pitchFamily="18" charset="0"/>
                              </a:rPr>
                              <m:t>SU</m:t>
                            </m:r>
                            <m:d>
                              <m:dPr>
                                <m:ctrlPr>
                                  <a:rPr lang="en-GB" sz="2800" i="1">
                                    <a:solidFill>
                                      <a:schemeClr val="tx1"/>
                                    </a:solidFill>
                                    <a:latin typeface="Cambria Math" panose="02040503050406030204" pitchFamily="18" charset="0"/>
                                  </a:rPr>
                                </m:ctrlPr>
                              </m:dPr>
                              <m:e>
                                <m:r>
                                  <a:rPr lang="en-GB" sz="2800" b="0" i="0">
                                    <a:solidFill>
                                      <a:schemeClr val="tx1"/>
                                    </a:solidFill>
                                    <a:latin typeface="Cambria Math" panose="02040503050406030204" pitchFamily="18" charset="0"/>
                                  </a:rPr>
                                  <m:t>2</m:t>
                                </m:r>
                              </m:e>
                            </m:d>
                          </m:e>
                          <m:sub>
                            <m:r>
                              <m:rPr>
                                <m:sty m:val="p"/>
                              </m:rPr>
                              <a:rPr lang="en-GB" sz="2800" b="0" i="0">
                                <a:solidFill>
                                  <a:schemeClr val="tx1"/>
                                </a:solidFill>
                                <a:latin typeface="Cambria Math" panose="02040503050406030204" pitchFamily="18" charset="0"/>
                              </a:rPr>
                              <m:t>LO</m:t>
                            </m:r>
                            <m:r>
                              <a:rPr lang="en-GB" sz="2800" b="0" i="0">
                                <a:solidFill>
                                  <a:schemeClr val="tx1"/>
                                </a:solidFill>
                                <a:latin typeface="Cambria Math" panose="02040503050406030204" pitchFamily="18" charset="0"/>
                                <a:ea typeface="Cambria Math" panose="02040503050406030204" pitchFamily="18" charset="0"/>
                              </a:rPr>
                              <m:t>→</m:t>
                            </m:r>
                            <m:r>
                              <m:rPr>
                                <m:sty m:val="p"/>
                              </m:rPr>
                              <a:rPr lang="en-GB" sz="2800" b="0" i="0">
                                <a:solidFill>
                                  <a:schemeClr val="tx1"/>
                                </a:solidFill>
                                <a:latin typeface="Cambria Math" panose="02040503050406030204" pitchFamily="18" charset="0"/>
                              </a:rPr>
                              <m:t>NLO</m:t>
                            </m:r>
                          </m:sub>
                        </m:sSub>
                      </m:e>
                    </m:groupChr>
                    <m:sSubSup>
                      <m:sSubSupPr>
                        <m:ctrlPr>
                          <a:rPr lang="en-GB" sz="2800" i="1" smtClean="0">
                            <a:solidFill>
                              <a:schemeClr val="tx1"/>
                            </a:solidFill>
                            <a:latin typeface="Cambria Math" panose="02040503050406030204" pitchFamily="18" charset="0"/>
                          </a:rPr>
                        </m:ctrlPr>
                      </m:sSubSupPr>
                      <m:e>
                        <m:r>
                          <a:rPr lang="en-GB" sz="2800" b="0" i="1" smtClean="0">
                            <a:solidFill>
                              <a:schemeClr val="tx1"/>
                            </a:solidFill>
                            <a:latin typeface="Cambria Math" panose="02040503050406030204" pitchFamily="18" charset="0"/>
                            <a:ea typeface="Cambria Math" panose="02040503050406030204" pitchFamily="18" charset="0"/>
                          </a:rPr>
                          <m:t>𝜌</m:t>
                        </m:r>
                      </m:e>
                      <m:sub>
                        <m:r>
                          <m:rPr>
                            <m:sty m:val="p"/>
                          </m:rPr>
                          <a:rPr lang="en-GB" sz="2800" b="0" i="0" smtClean="0">
                            <a:solidFill>
                              <a:schemeClr val="tx1"/>
                            </a:solidFill>
                            <a:latin typeface="Cambria Math" panose="02040503050406030204" pitchFamily="18" charset="0"/>
                          </a:rPr>
                          <m:t>CC</m:t>
                        </m:r>
                      </m:sub>
                      <m:sup>
                        <m:r>
                          <a:rPr lang="en-GB" sz="2800" b="0" i="1" smtClean="0">
                            <a:solidFill>
                              <a:schemeClr val="tx1"/>
                            </a:solidFill>
                            <a:latin typeface="Cambria Math" panose="02040503050406030204" pitchFamily="18" charset="0"/>
                          </a:rPr>
                          <m:t>2</m:t>
                        </m:r>
                      </m:sup>
                    </m:sSubSup>
                    <m:d>
                      <m:dPr>
                        <m:ctrlPr>
                          <a:rPr lang="en-GB" sz="2800" i="1">
                            <a:solidFill>
                              <a:schemeClr val="tx1"/>
                            </a:solidFill>
                            <a:latin typeface="Cambria Math" panose="02040503050406030204" pitchFamily="18" charset="0"/>
                          </a:rPr>
                        </m:ctrlPr>
                      </m:dPr>
                      <m:e>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rPr>
                              <m:t>𝑄</m:t>
                            </m:r>
                          </m:e>
                          <m:sup>
                            <m:r>
                              <a:rPr lang="en-GB" sz="2800" i="1">
                                <a:solidFill>
                                  <a:schemeClr val="tx1"/>
                                </a:solidFill>
                                <a:latin typeface="Cambria Math" panose="02040503050406030204" pitchFamily="18" charset="0"/>
                              </a:rPr>
                              <m:t>2</m:t>
                            </m:r>
                          </m:sup>
                        </m:sSup>
                      </m:e>
                    </m:d>
                    <m:r>
                      <a:rPr lang="en-GB" sz="2800" b="0" i="1" smtClean="0">
                        <a:solidFill>
                          <a:schemeClr val="tx1"/>
                        </a:solidFill>
                        <a:latin typeface="Cambria Math" panose="02040503050406030204" pitchFamily="18" charset="0"/>
                      </a:rPr>
                      <m:t>𝑞</m:t>
                    </m:r>
                  </m:oMath>
                </a14:m>
                <a:r>
                  <a:rPr lang="en-GB" sz="2800" dirty="0" smtClean="0"/>
                  <a:t>, </a:t>
                </a:r>
                <a14:m>
                  <m:oMath xmlns:m="http://schemas.openxmlformats.org/officeDocument/2006/math">
                    <m:r>
                      <a:rPr lang="en-GB" sz="2800" b="0" i="1" dirty="0" smtClean="0">
                        <a:solidFill>
                          <a:schemeClr val="tx1"/>
                        </a:solidFill>
                        <a:latin typeface="Cambria Math" panose="02040503050406030204" pitchFamily="18" charset="0"/>
                      </a:rPr>
                      <m:t>𝑞</m:t>
                    </m:r>
                    <m:r>
                      <a:rPr lang="en-GB" sz="2800" b="0" i="1" dirty="0" smtClean="0">
                        <a:solidFill>
                          <a:schemeClr val="tx1"/>
                        </a:solidFill>
                        <a:latin typeface="Cambria Math" panose="02040503050406030204" pitchFamily="18" charset="0"/>
                      </a:rPr>
                      <m:t>=</m:t>
                    </m:r>
                    <m:r>
                      <a:rPr lang="en-GB" sz="2800" b="0" i="1" dirty="0" smtClean="0">
                        <a:solidFill>
                          <a:schemeClr val="tx1"/>
                        </a:solidFill>
                        <a:latin typeface="Cambria Math" panose="02040503050406030204" pitchFamily="18" charset="0"/>
                      </a:rPr>
                      <m:t>𝑈</m:t>
                    </m:r>
                    <m:r>
                      <a:rPr lang="en-GB" sz="2800" b="0" i="1" dirty="0" smtClean="0">
                        <a:solidFill>
                          <a:schemeClr val="tx1"/>
                        </a:solidFill>
                        <a:latin typeface="Cambria Math" panose="02040503050406030204" pitchFamily="18" charset="0"/>
                      </a:rPr>
                      <m:t>,</m:t>
                    </m:r>
                    <m:r>
                      <a:rPr lang="en-GB" sz="2800" b="0" i="1" dirty="0" smtClean="0">
                        <a:solidFill>
                          <a:schemeClr val="tx1"/>
                        </a:solidFill>
                        <a:latin typeface="Cambria Math" panose="02040503050406030204" pitchFamily="18" charset="0"/>
                      </a:rPr>
                      <m:t>𝐷</m:t>
                    </m:r>
                    <m:r>
                      <a:rPr lang="en-GB" sz="2800" b="0" i="1" dirty="0" smtClean="0">
                        <a:solidFill>
                          <a:schemeClr val="tx1"/>
                        </a:solidFill>
                        <a:latin typeface="Cambria Math" panose="02040503050406030204" pitchFamily="18" charset="0"/>
                      </a:rPr>
                      <m:t>,</m:t>
                    </m:r>
                    <m:acc>
                      <m:accPr>
                        <m:chr m:val="̅"/>
                        <m:ctrlPr>
                          <a:rPr lang="en-GB" sz="2800" i="1" dirty="0" smtClean="0">
                            <a:solidFill>
                              <a:schemeClr val="tx1"/>
                            </a:solidFill>
                            <a:latin typeface="Cambria Math" panose="02040503050406030204" pitchFamily="18" charset="0"/>
                          </a:rPr>
                        </m:ctrlPr>
                      </m:accPr>
                      <m:e>
                        <m:r>
                          <a:rPr lang="en-GB" sz="2800" b="0" i="1" dirty="0" smtClean="0">
                            <a:solidFill>
                              <a:schemeClr val="tx1"/>
                            </a:solidFill>
                            <a:latin typeface="Cambria Math" panose="02040503050406030204" pitchFamily="18" charset="0"/>
                          </a:rPr>
                          <m:t>𝑈</m:t>
                        </m:r>
                      </m:e>
                    </m:acc>
                    <m:r>
                      <a:rPr lang="en-GB" sz="2800" b="0" i="1" dirty="0" smtClean="0">
                        <a:solidFill>
                          <a:schemeClr val="tx1"/>
                        </a:solidFill>
                        <a:latin typeface="Cambria Math" panose="02040503050406030204" pitchFamily="18" charset="0"/>
                      </a:rPr>
                      <m:t>,</m:t>
                    </m:r>
                    <m:acc>
                      <m:accPr>
                        <m:chr m:val="̅"/>
                        <m:ctrlPr>
                          <a:rPr lang="en-GB" sz="2800" i="1" dirty="0" smtClean="0">
                            <a:solidFill>
                              <a:schemeClr val="tx1"/>
                            </a:solidFill>
                            <a:latin typeface="Cambria Math" panose="02040503050406030204" pitchFamily="18" charset="0"/>
                          </a:rPr>
                        </m:ctrlPr>
                      </m:accPr>
                      <m:e>
                        <m:r>
                          <a:rPr lang="en-GB" sz="2800" b="0" i="1" dirty="0" smtClean="0">
                            <a:solidFill>
                              <a:schemeClr val="tx1"/>
                            </a:solidFill>
                            <a:latin typeface="Cambria Math" panose="02040503050406030204" pitchFamily="18" charset="0"/>
                          </a:rPr>
                          <m:t>𝐷</m:t>
                        </m:r>
                      </m:e>
                    </m:acc>
                  </m:oMath>
                </a14:m>
                <a:endParaRPr lang="en-GB"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35496" y="2776952"/>
                <a:ext cx="6375079" cy="4108432"/>
              </a:xfrm>
              <a:prstGeom prst="rect">
                <a:avLst/>
              </a:prstGeom>
              <a:blipFill>
                <a:blip r:embed="rId4"/>
                <a:stretch>
                  <a:fillRect l="-2486" t="-2080"/>
                </a:stretch>
              </a:blipFill>
            </p:spPr>
            <p:txBody>
              <a:bodyPr/>
              <a:lstStyle/>
              <a:p>
                <a:r>
                  <a:rPr lang="en-GB">
                    <a:noFill/>
                  </a:rPr>
                  <a:t> </a:t>
                </a:r>
              </a:p>
            </p:txBody>
          </p:sp>
        </mc:Fallback>
      </mc:AlternateContent>
    </p:spTree>
    <p:extLst>
      <p:ext uri="{BB962C8B-B14F-4D97-AF65-F5344CB8AC3E}">
        <p14:creationId xmlns:p14="http://schemas.microsoft.com/office/powerpoint/2010/main" val="16870280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251091" y="5947012"/>
            <a:ext cx="312797" cy="2268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mc:AlternateContent xmlns:mc="http://schemas.openxmlformats.org/markup-compatibility/2006" xmlns:a14="http://schemas.microsoft.com/office/drawing/2010/main">
        <mc:Choice Requires="a14">
          <p:sp>
            <p:nvSpPr>
              <p:cNvPr id="10" name="Text Box 6"/>
              <p:cNvSpPr txBox="1">
                <a:spLocks noChangeArrowheads="1"/>
              </p:cNvSpPr>
              <p:nvPr/>
            </p:nvSpPr>
            <p:spPr bwMode="auto">
              <a:xfrm>
                <a:off x="35496" y="692696"/>
                <a:ext cx="9721080" cy="1594796"/>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r>
                  <a:rPr lang="en-GB" sz="2800" dirty="0" smtClean="0">
                    <a:solidFill>
                      <a:schemeClr val="tx1"/>
                    </a:solidFill>
                  </a:rPr>
                  <a:t>Standard Model force </a:t>
                </a:r>
                <a:r>
                  <a:rPr lang="en-GB" sz="2800" dirty="0">
                    <a:solidFill>
                      <a:schemeClr val="tx1"/>
                    </a:solidFill>
                  </a:rPr>
                  <a:t>and H1</a:t>
                </a:r>
              </a:p>
              <a:p>
                <a:pPr>
                  <a:spcAft>
                    <a:spcPts val="600"/>
                  </a:spcAft>
                </a:pPr>
                <a:r>
                  <a:rPr lang="en-GB" sz="2800" dirty="0">
                    <a:solidFill>
                      <a:srgbClr val="FF0000"/>
                    </a:solidFill>
                  </a:rPr>
                  <a:t> -</a:t>
                </a:r>
                <a:r>
                  <a:rPr lang="en-GB" sz="2800" dirty="0">
                    <a:solidFill>
                      <a:schemeClr val="tx1"/>
                    </a:solidFill>
                  </a:rPr>
                  <a:t> space-like </a:t>
                </a:r>
                <a14:m>
                  <m:oMath xmlns:m="http://schemas.openxmlformats.org/officeDocument/2006/math">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r>
                      <a:rPr lang="en-GB" sz="2800" b="1" i="1">
                        <a:solidFill>
                          <a:schemeClr val="tx1"/>
                        </a:solidFill>
                        <a:latin typeface="Cambria Math" panose="02040503050406030204" pitchFamily="18" charset="0"/>
                      </a:rPr>
                      <m:t>&gt;</m:t>
                    </m:r>
                    <m:r>
                      <a:rPr lang="en-GB" sz="2800" b="1" i="1">
                        <a:solidFill>
                          <a:schemeClr val="tx1"/>
                        </a:solidFill>
                        <a:latin typeface="Cambria Math" panose="02040503050406030204" pitchFamily="18" charset="0"/>
                      </a:rPr>
                      <m:t>𝟎</m:t>
                    </m:r>
                    <m:r>
                      <a:rPr lang="en-GB" sz="2800" b="1" i="1">
                        <a:solidFill>
                          <a:schemeClr val="tx1"/>
                        </a:solidFill>
                        <a:latin typeface="Cambria Math" panose="02040503050406030204" pitchFamily="18" charset="0"/>
                      </a:rPr>
                      <m:t> </m:t>
                    </m:r>
                    <m:sSub>
                      <m:sSubPr>
                        <m:ctrlPr>
                          <a:rPr lang="en-GB" sz="2800" b="1" i="1">
                            <a:solidFill>
                              <a:schemeClr val="tx1"/>
                            </a:solidFill>
                            <a:latin typeface="Cambria Math" panose="02040503050406030204" pitchFamily="18" charset="0"/>
                          </a:rPr>
                        </m:ctrlPr>
                      </m:sSubPr>
                      <m:e>
                        <m:d>
                          <m:dPr>
                            <m:begChr m:val="["/>
                            <m:endChr m:val="]"/>
                            <m:ctrlPr>
                              <a:rPr lang="en-GB" sz="2800" b="1" i="1">
                                <a:solidFill>
                                  <a:schemeClr val="tx1"/>
                                </a:solidFill>
                                <a:latin typeface="Cambria Math" panose="02040503050406030204" pitchFamily="18" charset="0"/>
                              </a:rPr>
                            </m:ctrlPr>
                          </m:dPr>
                          <m:e>
                            <m:r>
                              <a:rPr lang="en-GB" sz="2800" b="1">
                                <a:solidFill>
                                  <a:schemeClr val="tx1"/>
                                </a:solidFill>
                                <a:latin typeface="Cambria Math" panose="02040503050406030204" pitchFamily="18" charset="0"/>
                              </a:rPr>
                              <m:t>𝐒𝐔</m:t>
                            </m:r>
                            <m:d>
                              <m:dPr>
                                <m:ctrlPr>
                                  <a:rPr lang="en-GB" sz="2800" b="1" i="1">
                                    <a:solidFill>
                                      <a:schemeClr val="tx1"/>
                                    </a:solidFill>
                                    <a:latin typeface="Cambria Math" panose="02040503050406030204" pitchFamily="18" charset="0"/>
                                  </a:rPr>
                                </m:ctrlPr>
                              </m:dPr>
                              <m:e>
                                <m:r>
                                  <a:rPr lang="en-GB" sz="2800" b="1" i="1">
                                    <a:solidFill>
                                      <a:schemeClr val="tx1"/>
                                    </a:solidFill>
                                    <a:latin typeface="Cambria Math" panose="02040503050406030204" pitchFamily="18" charset="0"/>
                                  </a:rPr>
                                  <m:t>𝟐</m:t>
                                </m:r>
                              </m:e>
                            </m:d>
                            <m:r>
                              <a:rPr lang="en-GB" sz="2800" b="1" i="1">
                                <a:solidFill>
                                  <a:schemeClr val="tx1"/>
                                </a:solidFill>
                                <a:latin typeface="Cambria Math" panose="02040503050406030204" pitchFamily="18" charset="0"/>
                                <a:ea typeface="Cambria Math" panose="02040503050406030204" pitchFamily="18" charset="0"/>
                              </a:rPr>
                              <m:t>⊗</m:t>
                            </m:r>
                            <m:r>
                              <a:rPr lang="en-GB" sz="2800" b="1">
                                <a:solidFill>
                                  <a:schemeClr val="tx1"/>
                                </a:solidFill>
                                <a:latin typeface="Cambria Math" panose="02040503050406030204" pitchFamily="18" charset="0"/>
                                <a:ea typeface="Cambria Math" panose="02040503050406030204" pitchFamily="18" charset="0"/>
                              </a:rPr>
                              <m:t>𝐔</m:t>
                            </m:r>
                            <m:d>
                              <m:dPr>
                                <m:ctrlPr>
                                  <a:rPr lang="en-GB" sz="2800" b="1" i="1">
                                    <a:solidFill>
                                      <a:schemeClr val="tx1"/>
                                    </a:solidFill>
                                    <a:latin typeface="Cambria Math" panose="02040503050406030204" pitchFamily="18" charset="0"/>
                                    <a:ea typeface="Cambria Math" panose="02040503050406030204" pitchFamily="18" charset="0"/>
                                  </a:rPr>
                                </m:ctrlPr>
                              </m:dPr>
                              <m:e>
                                <m:r>
                                  <a:rPr lang="en-GB" sz="2800" b="1" i="1">
                                    <a:solidFill>
                                      <a:schemeClr val="tx1"/>
                                    </a:solidFill>
                                    <a:latin typeface="Cambria Math" panose="02040503050406030204" pitchFamily="18" charset="0"/>
                                    <a:ea typeface="Cambria Math" panose="02040503050406030204" pitchFamily="18" charset="0"/>
                                  </a:rPr>
                                  <m:t>𝟏</m:t>
                                </m:r>
                              </m:e>
                            </m:d>
                          </m:e>
                        </m:d>
                      </m:e>
                      <m:sub>
                        <m:r>
                          <a:rPr lang="en-GB" sz="2800" b="1">
                            <a:solidFill>
                              <a:schemeClr val="tx1"/>
                            </a:solidFill>
                            <a:latin typeface="Cambria Math" panose="02040503050406030204" pitchFamily="18" charset="0"/>
                          </a:rPr>
                          <m:t>𝐍𝐋𝐎</m:t>
                        </m:r>
                      </m:sub>
                    </m:sSub>
                    <m:r>
                      <a:rPr lang="en-GB" sz="2800" b="1">
                        <a:solidFill>
                          <a:schemeClr val="tx1"/>
                        </a:solidFill>
                        <a:latin typeface="Cambria Math" panose="02040503050406030204" pitchFamily="18" charset="0"/>
                        <a:ea typeface="Cambria Math" panose="02040503050406030204" pitchFamily="18" charset="0"/>
                      </a:rPr>
                      <m:t>⊗</m:t>
                    </m:r>
                    <m:sSub>
                      <m:sSubPr>
                        <m:ctrlPr>
                          <a:rPr lang="en-GB" sz="2800" b="1" i="1">
                            <a:solidFill>
                              <a:schemeClr val="tx1"/>
                            </a:solidFill>
                            <a:latin typeface="Cambria Math" panose="02040503050406030204" pitchFamily="18" charset="0"/>
                          </a:rPr>
                        </m:ctrlPr>
                      </m:sSubPr>
                      <m:e>
                        <m:d>
                          <m:dPr>
                            <m:begChr m:val="["/>
                            <m:endChr m:val="]"/>
                            <m:ctrlPr>
                              <a:rPr lang="en-GB" sz="2800" b="1" i="1">
                                <a:solidFill>
                                  <a:schemeClr val="tx1"/>
                                </a:solidFill>
                                <a:latin typeface="Cambria Math" panose="02040503050406030204" pitchFamily="18" charset="0"/>
                              </a:rPr>
                            </m:ctrlPr>
                          </m:dPr>
                          <m:e>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rPr>
                                  <m:t>𝐒𝐔</m:t>
                                </m:r>
                                <m:d>
                                  <m:dPr>
                                    <m:ctrlPr>
                                      <a:rPr lang="en-GB" sz="2800" b="1" i="1">
                                        <a:solidFill>
                                          <a:schemeClr val="tx1"/>
                                        </a:solidFill>
                                        <a:latin typeface="Cambria Math" panose="02040503050406030204" pitchFamily="18" charset="0"/>
                                      </a:rPr>
                                    </m:ctrlPr>
                                  </m:dPr>
                                  <m:e>
                                    <m:r>
                                      <a:rPr lang="en-GB" sz="2800" b="1" i="1">
                                        <a:solidFill>
                                          <a:schemeClr val="tx1"/>
                                        </a:solidFill>
                                        <a:latin typeface="Cambria Math" panose="02040503050406030204" pitchFamily="18" charset="0"/>
                                      </a:rPr>
                                      <m:t>𝟑</m:t>
                                    </m:r>
                                  </m:e>
                                </m:d>
                              </m:e>
                              <m:sub>
                                <m:r>
                                  <a:rPr lang="en-GB" sz="2800" b="1" i="1">
                                    <a:solidFill>
                                      <a:schemeClr val="tx1"/>
                                    </a:solidFill>
                                    <a:latin typeface="Cambria Math" panose="02040503050406030204" pitchFamily="18" charset="0"/>
                                  </a:rPr>
                                  <m:t>𝒄</m:t>
                                </m:r>
                              </m:sub>
                            </m:sSub>
                          </m:e>
                        </m:d>
                      </m:e>
                      <m:sub>
                        <m:r>
                          <a:rPr lang="en-GB" sz="2800" b="1">
                            <a:solidFill>
                              <a:schemeClr val="tx1"/>
                            </a:solidFill>
                            <a:latin typeface="Cambria Math" panose="02040503050406030204" pitchFamily="18" charset="0"/>
                          </a:rPr>
                          <m:t>𝐍𝐍𝐋𝐎</m:t>
                        </m:r>
                      </m:sub>
                    </m:sSub>
                  </m:oMath>
                </a14:m>
                <a:endParaRPr lang="en-GB" sz="2800" b="1" dirty="0" smtClean="0">
                  <a:solidFill>
                    <a:schemeClr val="tx1"/>
                  </a:solidFill>
                  <a:sym typeface="Symbol" pitchFamily="18" charset="2"/>
                </a:endParaRPr>
              </a:p>
              <a:p>
                <a:pPr>
                  <a:spcAft>
                    <a:spcPts val="600"/>
                  </a:spcAft>
                </a:pPr>
                <a:r>
                  <a:rPr lang="en-GB" sz="2800" b="1" dirty="0">
                    <a:solidFill>
                      <a:schemeClr val="tx1"/>
                    </a:solidFill>
                    <a:sym typeface="Symbol" pitchFamily="18" charset="2"/>
                  </a:rPr>
                  <a:t> </a:t>
                </a:r>
                <a:r>
                  <a:rPr lang="en-GB" sz="2800" b="1" dirty="0" smtClean="0">
                    <a:solidFill>
                      <a:srgbClr val="FF0000"/>
                    </a:solidFill>
                    <a:sym typeface="Symbol" pitchFamily="18" charset="2"/>
                  </a:rPr>
                  <a:t>-</a:t>
                </a:r>
                <a:r>
                  <a:rPr lang="en-GB" sz="2800" b="1" dirty="0" smtClean="0">
                    <a:solidFill>
                      <a:schemeClr val="tx1"/>
                    </a:solidFill>
                    <a:sym typeface="Symbol" pitchFamily="18" charset="2"/>
                  </a:rPr>
                  <a:t> </a:t>
                </a:r>
                <a:r>
                  <a:rPr lang="en-GB" sz="2800" dirty="0" err="1" smtClean="0">
                    <a:solidFill>
                      <a:schemeClr val="tx1"/>
                    </a:solidFill>
                    <a:sym typeface="Symbol" pitchFamily="18" charset="2"/>
                  </a:rPr>
                  <a:t>chromodynamic</a:t>
                </a:r>
                <a:r>
                  <a:rPr lang="en-GB" sz="2800" dirty="0" smtClean="0">
                    <a:solidFill>
                      <a:schemeClr val="tx1"/>
                    </a:solidFill>
                    <a:sym typeface="Symbol" pitchFamily="18" charset="2"/>
                  </a:rPr>
                  <a:t> force</a:t>
                </a:r>
                <a:endParaRPr lang="en-GB" sz="2800" dirty="0">
                  <a:solidFill>
                    <a:schemeClr val="tx1"/>
                  </a:solidFill>
                  <a:sym typeface="Symbol" pitchFamily="18" charset="2"/>
                </a:endParaRPr>
              </a:p>
            </p:txBody>
          </p:sp>
        </mc:Choice>
        <mc:Fallback xmlns="">
          <p:sp>
            <p:nvSpPr>
              <p:cNvPr id="10" name="Text Box 6"/>
              <p:cNvSpPr txBox="1">
                <a:spLocks noRot="1" noChangeAspect="1" noMove="1" noResize="1" noEditPoints="1" noAdjustHandles="1" noChangeArrowheads="1" noChangeShapeType="1" noTextEdit="1"/>
              </p:cNvSpPr>
              <p:nvPr/>
            </p:nvSpPr>
            <p:spPr bwMode="auto">
              <a:xfrm>
                <a:off x="35496" y="692696"/>
                <a:ext cx="9721080" cy="1594796"/>
              </a:xfrm>
              <a:prstGeom prst="rect">
                <a:avLst/>
              </a:prstGeom>
              <a:blipFill>
                <a:blip r:embed="rId2"/>
                <a:stretch>
                  <a:fillRect l="-1945" t="-6897" b="-9962"/>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51520" y="4995173"/>
                <a:ext cx="4291523" cy="954107"/>
              </a:xfrm>
              <a:prstGeom prst="rect">
                <a:avLst/>
              </a:prstGeom>
              <a:noFill/>
            </p:spPr>
            <p:txBody>
              <a:bodyPr wrap="square" rtlCol="0">
                <a:spAutoFit/>
              </a:bodyPr>
              <a:lstStyle/>
              <a:p>
                <a:r>
                  <a:rPr lang="en-GB" sz="2800" b="1" dirty="0" smtClean="0">
                    <a:solidFill>
                      <a:srgbClr val="FF0000"/>
                    </a:solidFill>
                    <a:sym typeface="Symbol" pitchFamily="18" charset="2"/>
                  </a:rPr>
                  <a:t>-</a:t>
                </a:r>
                <a:r>
                  <a:rPr lang="en-GB" sz="2800" b="1" dirty="0" smtClean="0">
                    <a:solidFill>
                      <a:schemeClr val="tx1"/>
                    </a:solidFill>
                    <a:sym typeface="Symbol" pitchFamily="18" charset="2"/>
                  </a:rPr>
                  <a:t> </a:t>
                </a:r>
                <a:r>
                  <a:rPr lang="en-GB" sz="2800" dirty="0" err="1" smtClean="0">
                    <a:solidFill>
                      <a:schemeClr val="tx1"/>
                    </a:solidFill>
                  </a:rPr>
                  <a:t>loops+boxes</a:t>
                </a:r>
                <a:r>
                  <a:rPr lang="en-GB" sz="2800" dirty="0" smtClean="0">
                    <a:solidFill>
                      <a:schemeClr val="tx1"/>
                    </a:solidFill>
                  </a:rPr>
                  <a:t> in </a:t>
                </a:r>
                <a14:m>
                  <m:oMath xmlns:m="http://schemas.openxmlformats.org/officeDocument/2006/math">
                    <m:r>
                      <a:rPr lang="en-GB" sz="2800" b="1" i="1">
                        <a:solidFill>
                          <a:schemeClr val="tx1"/>
                        </a:solidFill>
                        <a:latin typeface="Cambria Math" panose="02040503050406030204" pitchFamily="18" charset="0"/>
                      </a:rPr>
                      <m:t>𝒒</m:t>
                    </m:r>
                  </m:oMath>
                </a14:m>
                <a:r>
                  <a:rPr lang="en-GB" sz="2800" dirty="0">
                    <a:solidFill>
                      <a:schemeClr val="tx1"/>
                    </a:solidFill>
                  </a:rPr>
                  <a:t> and </a:t>
                </a:r>
                <a14:m>
                  <m:oMath xmlns:m="http://schemas.openxmlformats.org/officeDocument/2006/math">
                    <m:r>
                      <a:rPr lang="en-GB" sz="2800" b="1" i="1">
                        <a:solidFill>
                          <a:schemeClr val="tx1"/>
                        </a:solidFill>
                        <a:latin typeface="Cambria Math" panose="02040503050406030204" pitchFamily="18" charset="0"/>
                      </a:rPr>
                      <m:t>𝒈</m:t>
                    </m:r>
                  </m:oMath>
                </a14:m>
                <a:r>
                  <a:rPr lang="en-GB" sz="2800" dirty="0">
                    <a:solidFill>
                      <a:schemeClr val="tx1"/>
                    </a:solidFill>
                  </a:rPr>
                  <a:t> </a:t>
                </a:r>
                <a:endParaRPr lang="en-GB" sz="2800" dirty="0" smtClean="0">
                  <a:solidFill>
                    <a:schemeClr val="tx1"/>
                  </a:solidFill>
                </a:endParaRPr>
              </a:p>
              <a:p>
                <a:r>
                  <a:rPr lang="en-GB" sz="2800" dirty="0" smtClean="0">
                    <a:solidFill>
                      <a:schemeClr val="tx1"/>
                    </a:solidFill>
                  </a:rPr>
                  <a:t>    propagators</a:t>
                </a:r>
                <a:endParaRPr lang="en-GB" sz="28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51520" y="4995173"/>
                <a:ext cx="4291523" cy="954107"/>
              </a:xfrm>
              <a:prstGeom prst="rect">
                <a:avLst/>
              </a:prstGeom>
              <a:blipFill>
                <a:blip r:embed="rId3"/>
                <a:stretch>
                  <a:fillRect l="-2841" t="-6369" b="-16561"/>
                </a:stretch>
              </a:blipFill>
            </p:spPr>
            <p:txBody>
              <a:bodyPr/>
              <a:lstStyle/>
              <a:p>
                <a:r>
                  <a:rPr lang="en-GB">
                    <a:noFill/>
                  </a:rPr>
                  <a:t> </a:t>
                </a:r>
              </a:p>
            </p:txBody>
          </p:sp>
        </mc:Fallback>
      </mc:AlternateContent>
      <p:pic>
        <p:nvPicPr>
          <p:cNvPr id="12" name="Picture 11"/>
          <p:cNvPicPr>
            <a:picLocks noChangeAspect="1"/>
          </p:cNvPicPr>
          <p:nvPr/>
        </p:nvPicPr>
        <p:blipFill>
          <a:blip r:embed="rId4"/>
          <a:stretch>
            <a:fillRect/>
          </a:stretch>
        </p:blipFill>
        <p:spPr>
          <a:xfrm>
            <a:off x="4427985" y="1796172"/>
            <a:ext cx="4689376" cy="4873188"/>
          </a:xfrm>
          <a:prstGeom prst="rect">
            <a:avLst/>
          </a:prstGeom>
        </p:spPr>
      </p:pic>
      <p:sp>
        <p:nvSpPr>
          <p:cNvPr id="13" name="Oval 12"/>
          <p:cNvSpPr/>
          <p:nvPr/>
        </p:nvSpPr>
        <p:spPr bwMode="auto">
          <a:xfrm>
            <a:off x="6948264" y="2622787"/>
            <a:ext cx="576064" cy="30215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14" name="TextBox 13"/>
          <p:cNvSpPr txBox="1"/>
          <p:nvPr/>
        </p:nvSpPr>
        <p:spPr>
          <a:xfrm>
            <a:off x="5249954" y="3174067"/>
            <a:ext cx="546182" cy="830997"/>
          </a:xfrm>
          <a:prstGeom prst="rect">
            <a:avLst/>
          </a:prstGeom>
          <a:noFill/>
        </p:spPr>
        <p:txBody>
          <a:bodyPr wrap="square" rtlCol="0">
            <a:spAutoFit/>
          </a:bodyPr>
          <a:lstStyle/>
          <a:p>
            <a:r>
              <a:rPr lang="en-GB" altLang="en-US" sz="4800" b="1" dirty="0">
                <a:solidFill>
                  <a:srgbClr val="FF0000"/>
                </a:solidFill>
              </a:rPr>
              <a:t>?</a:t>
            </a:r>
            <a:endParaRPr lang="en-GB" sz="4800" dirty="0"/>
          </a:p>
        </p:txBody>
      </p:sp>
      <p:sp>
        <p:nvSpPr>
          <p:cNvPr id="15" name="Title 1"/>
          <p:cNvSpPr>
            <a:spLocks noGrp="1"/>
          </p:cNvSpPr>
          <p:nvPr>
            <p:ph type="title"/>
          </p:nvPr>
        </p:nvSpPr>
        <p:spPr>
          <a:xfrm>
            <a:off x="2195512" y="53405"/>
            <a:ext cx="4752751" cy="639291"/>
          </a:xfrm>
        </p:spPr>
        <p:txBody>
          <a:bodyPr/>
          <a:lstStyle/>
          <a:p>
            <a:r>
              <a:rPr lang="en-GB" dirty="0" smtClean="0"/>
              <a:t>The H1 “Tour de Force”</a:t>
            </a:r>
            <a:endParaRPr lang="en-GB" dirty="0"/>
          </a:p>
        </p:txBody>
      </p:sp>
      <p:pic>
        <p:nvPicPr>
          <p:cNvPr id="7" name="Picture 6"/>
          <p:cNvPicPr>
            <a:picLocks noChangeAspect="1"/>
          </p:cNvPicPr>
          <p:nvPr/>
        </p:nvPicPr>
        <p:blipFill>
          <a:blip r:embed="rId5"/>
          <a:stretch>
            <a:fillRect/>
          </a:stretch>
        </p:blipFill>
        <p:spPr>
          <a:xfrm>
            <a:off x="-36512" y="2420888"/>
            <a:ext cx="4923474" cy="2160240"/>
          </a:xfrm>
          <a:prstGeom prst="rect">
            <a:avLst/>
          </a:prstGeom>
        </p:spPr>
      </p:pic>
    </p:spTree>
    <p:extLst>
      <p:ext uri="{BB962C8B-B14F-4D97-AF65-F5344CB8AC3E}">
        <p14:creationId xmlns:p14="http://schemas.microsoft.com/office/powerpoint/2010/main" val="22341141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6"/>
              <p:cNvSpPr txBox="1">
                <a:spLocks noChangeArrowheads="1"/>
              </p:cNvSpPr>
              <p:nvPr/>
            </p:nvSpPr>
            <p:spPr bwMode="auto">
              <a:xfrm>
                <a:off x="35496" y="764704"/>
                <a:ext cx="9721080" cy="646331"/>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r>
                  <a:rPr lang="en-GB" sz="2800" dirty="0" smtClean="0">
                    <a:solidFill>
                      <a:schemeClr val="tx1"/>
                    </a:solidFill>
                  </a:rPr>
                  <a:t>PDG SM parameters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CC propagator mass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sSub>
                      <m:sSubPr>
                        <m:ctrlPr>
                          <a:rPr lang="en-GB" sz="2800" b="1" i="1" smtClean="0">
                            <a:solidFill>
                              <a:schemeClr val="tx1"/>
                            </a:solidFill>
                            <a:latin typeface="Cambria Math" panose="02040503050406030204" pitchFamily="18" charset="0"/>
                            <a:ea typeface="Cambria Math" panose="02040503050406030204" pitchFamily="18" charset="0"/>
                          </a:rPr>
                        </m:ctrlPr>
                      </m:sSubPr>
                      <m:e>
                        <m:r>
                          <a:rPr lang="en-GB" sz="2800" b="1" i="1" smtClean="0">
                            <a:solidFill>
                              <a:schemeClr val="tx1"/>
                            </a:solidFill>
                            <a:latin typeface="Cambria Math" panose="02040503050406030204" pitchFamily="18" charset="0"/>
                            <a:ea typeface="Cambria Math" panose="02040503050406030204" pitchFamily="18" charset="0"/>
                          </a:rPr>
                          <m:t>𝑴</m:t>
                        </m:r>
                      </m:e>
                      <m:sub>
                        <m:r>
                          <a:rPr lang="en-GB" sz="2800" b="1" i="1" smtClean="0">
                            <a:solidFill>
                              <a:schemeClr val="tx1"/>
                            </a:solidFill>
                            <a:latin typeface="Cambria Math" panose="02040503050406030204" pitchFamily="18" charset="0"/>
                            <a:ea typeface="Cambria Math" panose="02040503050406030204" pitchFamily="18" charset="0"/>
                          </a:rPr>
                          <m:t>𝑾</m:t>
                        </m:r>
                      </m:sub>
                    </m:sSub>
                  </m:oMath>
                </a14:m>
                <a:endParaRPr lang="en-GB" sz="2800" b="1" dirty="0">
                  <a:solidFill>
                    <a:schemeClr val="tx1"/>
                  </a:solidFill>
                  <a:sym typeface="Symbol" pitchFamily="18" charset="2"/>
                </a:endParaRPr>
              </a:p>
            </p:txBody>
          </p:sp>
        </mc:Choice>
        <mc:Fallback xmlns="">
          <p:sp>
            <p:nvSpPr>
              <p:cNvPr id="4" name="Text Box 6"/>
              <p:cNvSpPr txBox="1">
                <a:spLocks noRot="1" noChangeAspect="1" noMove="1" noResize="1" noEditPoints="1" noAdjustHandles="1" noChangeArrowheads="1" noChangeShapeType="1" noTextEdit="1"/>
              </p:cNvSpPr>
              <p:nvPr/>
            </p:nvSpPr>
            <p:spPr bwMode="auto">
              <a:xfrm>
                <a:off x="35496" y="764704"/>
                <a:ext cx="9721080" cy="646331"/>
              </a:xfrm>
              <a:prstGeom prst="rect">
                <a:avLst/>
              </a:prstGeom>
              <a:blipFill>
                <a:blip r:embed="rId2"/>
                <a:stretch>
                  <a:fillRect l="-1945" t="-16038" b="-33019"/>
                </a:stretch>
              </a:blipFill>
              <a:ln w="9525">
                <a:noFill/>
                <a:miter lim="800000"/>
                <a:headEnd/>
                <a:tailEnd/>
              </a:ln>
            </p:spPr>
            <p:txBody>
              <a:bodyPr/>
              <a:lstStyle/>
              <a:p>
                <a:r>
                  <a:rPr lang="en-GB">
                    <a:noFill/>
                  </a:rPr>
                  <a:t> </a:t>
                </a:r>
              </a:p>
            </p:txBody>
          </p:sp>
        </mc:Fallback>
      </mc:AlternateContent>
      <p:sp>
        <p:nvSpPr>
          <p:cNvPr id="5" name="Title 1"/>
          <p:cNvSpPr>
            <a:spLocks noGrp="1"/>
          </p:cNvSpPr>
          <p:nvPr>
            <p:ph type="title"/>
          </p:nvPr>
        </p:nvSpPr>
        <p:spPr>
          <a:xfrm>
            <a:off x="1403648" y="125413"/>
            <a:ext cx="6480720" cy="639291"/>
          </a:xfrm>
        </p:spPr>
        <p:txBody>
          <a:bodyPr/>
          <a:lstStyle/>
          <a:p>
            <a:r>
              <a:rPr lang="en-GB" dirty="0" smtClean="0"/>
              <a:t>Mass of </a:t>
            </a:r>
            <a:r>
              <a:rPr lang="en-GB" dirty="0" err="1" smtClean="0"/>
              <a:t>Spacelike</a:t>
            </a:r>
            <a:r>
              <a:rPr lang="en-GB" dirty="0" smtClean="0"/>
              <a:t> CC Propagator</a:t>
            </a:r>
            <a:endParaRPr lang="en-GB" dirty="0"/>
          </a:p>
        </p:txBody>
      </p:sp>
      <p:pic>
        <p:nvPicPr>
          <p:cNvPr id="6" name="Picture 5"/>
          <p:cNvPicPr>
            <a:picLocks noChangeAspect="1"/>
          </p:cNvPicPr>
          <p:nvPr/>
        </p:nvPicPr>
        <p:blipFill>
          <a:blip r:embed="rId3"/>
          <a:stretch>
            <a:fillRect/>
          </a:stretch>
        </p:blipFill>
        <p:spPr>
          <a:xfrm>
            <a:off x="2453868" y="1403095"/>
            <a:ext cx="4782428" cy="4639685"/>
          </a:xfrm>
          <a:prstGeom prst="rect">
            <a:avLst/>
          </a:prstGeom>
        </p:spPr>
      </p:pic>
      <p:sp>
        <p:nvSpPr>
          <p:cNvPr id="7" name="AutoShape 15"/>
          <p:cNvSpPr>
            <a:spLocks noChangeArrowheads="1"/>
          </p:cNvSpPr>
          <p:nvPr/>
        </p:nvSpPr>
        <p:spPr bwMode="auto">
          <a:xfrm flipV="1">
            <a:off x="395536" y="6093296"/>
            <a:ext cx="357188" cy="431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57150">
            <a:solidFill>
              <a:srgbClr val="FF0000"/>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8" name="Text Box 6"/>
              <p:cNvSpPr txBox="1">
                <a:spLocks noChangeArrowheads="1"/>
              </p:cNvSpPr>
              <p:nvPr/>
            </p:nvSpPr>
            <p:spPr bwMode="auto">
              <a:xfrm>
                <a:off x="395536" y="6021288"/>
                <a:ext cx="9721080" cy="646331"/>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r>
                  <a:rPr lang="en-GB" sz="2800" dirty="0" smtClean="0">
                    <a:solidFill>
                      <a:schemeClr val="tx1"/>
                    </a:solidFill>
                  </a:rPr>
                  <a:t>space-like CC propagator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on-shell </a:t>
                </a:r>
                <a14:m>
                  <m:oMath xmlns:m="http://schemas.openxmlformats.org/officeDocument/2006/math">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𝑾</m:t>
                        </m:r>
                      </m:e>
                      <m:sup>
                        <m:r>
                          <a:rPr lang="en-GB" sz="2800" b="1" i="1">
                            <a:solidFill>
                              <a:schemeClr val="tx1"/>
                            </a:solidFill>
                            <a:latin typeface="Cambria Math" panose="02040503050406030204" pitchFamily="18" charset="0"/>
                            <a:ea typeface="Cambria Math" panose="02040503050406030204" pitchFamily="18" charset="0"/>
                          </a:rPr>
                          <m:t>±</m:t>
                        </m:r>
                      </m:sup>
                    </m:sSup>
                  </m:oMath>
                </a14:m>
                <a:r>
                  <a:rPr lang="en-GB" sz="2800" dirty="0" smtClean="0">
                    <a:solidFill>
                      <a:schemeClr val="tx1"/>
                    </a:solidFill>
                  </a:rPr>
                  <a:t> mass</a:t>
                </a:r>
                <a:endParaRPr lang="en-GB" sz="2800" b="1" dirty="0">
                  <a:solidFill>
                    <a:schemeClr val="tx1"/>
                  </a:solidFill>
                  <a:sym typeface="Symbol" pitchFamily="18" charset="2"/>
                </a:endParaRPr>
              </a:p>
            </p:txBody>
          </p:sp>
        </mc:Choice>
        <mc:Fallback xmlns="">
          <p:sp>
            <p:nvSpPr>
              <p:cNvPr id="8" name="Text Box 6"/>
              <p:cNvSpPr txBox="1">
                <a:spLocks noRot="1" noChangeAspect="1" noMove="1" noResize="1" noEditPoints="1" noAdjustHandles="1" noChangeArrowheads="1" noChangeShapeType="1" noTextEdit="1"/>
              </p:cNvSpPr>
              <p:nvPr/>
            </p:nvSpPr>
            <p:spPr bwMode="auto">
              <a:xfrm>
                <a:off x="395536" y="6021288"/>
                <a:ext cx="9721080" cy="646331"/>
              </a:xfrm>
              <a:prstGeom prst="rect">
                <a:avLst/>
              </a:prstGeom>
              <a:blipFill>
                <a:blip r:embed="rId4"/>
                <a:stretch>
                  <a:fillRect l="-1944" t="-16981" b="-33019"/>
                </a:stretch>
              </a:blipFill>
              <a:ln w="9525">
                <a:noFill/>
                <a:miter lim="800000"/>
                <a:headEnd/>
                <a:tailEnd/>
              </a:ln>
            </p:spPr>
            <p:txBody>
              <a:bodyPr/>
              <a:lstStyle/>
              <a:p>
                <a:r>
                  <a:rPr lang="en-GB">
                    <a:noFill/>
                  </a:rPr>
                  <a:t> </a:t>
                </a:r>
              </a:p>
            </p:txBody>
          </p:sp>
        </mc:Fallback>
      </mc:AlternateContent>
      <p:sp>
        <p:nvSpPr>
          <p:cNvPr id="2" name="Rectangle 1"/>
          <p:cNvSpPr/>
          <p:nvPr/>
        </p:nvSpPr>
        <p:spPr bwMode="auto">
          <a:xfrm>
            <a:off x="6516216" y="4941168"/>
            <a:ext cx="576064"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Tree>
    <p:extLst>
      <p:ext uri="{BB962C8B-B14F-4D97-AF65-F5344CB8AC3E}">
        <p14:creationId xmlns:p14="http://schemas.microsoft.com/office/powerpoint/2010/main" val="22877909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573016"/>
            <a:ext cx="9098676" cy="2064584"/>
          </a:xfrm>
          <a:prstGeom prst="rect">
            <a:avLst/>
          </a:prstGeom>
        </p:spPr>
      </p:pic>
      <mc:AlternateContent xmlns:mc="http://schemas.openxmlformats.org/markup-compatibility/2006" xmlns:a14="http://schemas.microsoft.com/office/drawing/2010/main">
        <mc:Choice Requires="a14">
          <p:sp>
            <p:nvSpPr>
              <p:cNvPr id="5" name="Text Box 6"/>
              <p:cNvSpPr txBox="1">
                <a:spLocks noChangeArrowheads="1"/>
              </p:cNvSpPr>
              <p:nvPr/>
            </p:nvSpPr>
            <p:spPr bwMode="auto">
              <a:xfrm>
                <a:off x="107504" y="692696"/>
                <a:ext cx="9289032" cy="2872133"/>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r>
                  <a:rPr lang="en-GB" sz="2800" dirty="0">
                    <a:solidFill>
                      <a:schemeClr val="tx1"/>
                    </a:solidFill>
                  </a:rPr>
                  <a:t>PDG SM </a:t>
                </a:r>
                <a:r>
                  <a:rPr lang="en-GB" sz="2800" dirty="0" smtClean="0">
                    <a:solidFill>
                      <a:schemeClr val="tx1"/>
                    </a:solidFill>
                  </a:rPr>
                  <a:t>parameters less/to give </a:t>
                </a:r>
              </a:p>
              <a:p>
                <a:pPr>
                  <a:spcAft>
                    <a:spcPts val="0"/>
                  </a:spcAft>
                </a:pPr>
                <a:r>
                  <a:rPr lang="en-GB" sz="2800" dirty="0" smtClean="0">
                    <a:solidFill>
                      <a:schemeClr val="tx1"/>
                    </a:solidFill>
                    <a:ea typeface="Cambria Math" panose="02040503050406030204" pitchFamily="18" charset="0"/>
                  </a:rPr>
                  <a:t>    </a:t>
                </a:r>
                <a14:m>
                  <m:oMath xmlns:m="http://schemas.openxmlformats.org/officeDocument/2006/math">
                    <m:r>
                      <a:rPr lang="en-GB" sz="2800" i="1">
                        <a:solidFill>
                          <a:schemeClr val="tx1"/>
                        </a:solidFill>
                        <a:latin typeface="Cambria Math" panose="02040503050406030204" pitchFamily="18" charset="0"/>
                        <a:ea typeface="Cambria Math" panose="02040503050406030204" pitchFamily="18" charset="0"/>
                      </a:rPr>
                      <m:t>→</m:t>
                    </m:r>
                  </m:oMath>
                </a14:m>
                <a:r>
                  <a:rPr lang="en-GB" sz="2800" dirty="0">
                    <a:solidFill>
                      <a:schemeClr val="tx1"/>
                    </a:solidFill>
                  </a:rPr>
                  <a:t> mass </a:t>
                </a:r>
                <a14:m>
                  <m:oMath xmlns:m="http://schemas.openxmlformats.org/officeDocument/2006/math">
                    <m:sSub>
                      <m:sSubPr>
                        <m:ctrlPr>
                          <a:rPr lang="en-GB" sz="2800" b="1" i="1" smtClean="0">
                            <a:solidFill>
                              <a:schemeClr val="tx1"/>
                            </a:solidFill>
                            <a:latin typeface="Cambria Math" panose="02040503050406030204" pitchFamily="18" charset="0"/>
                          </a:rPr>
                        </m:ctrlPr>
                      </m:sSubPr>
                      <m:e>
                        <m:r>
                          <a:rPr lang="en-GB" sz="2800" b="1" i="1" smtClean="0">
                            <a:solidFill>
                              <a:schemeClr val="tx1"/>
                            </a:solidFill>
                            <a:latin typeface="Cambria Math" panose="02040503050406030204" pitchFamily="18" charset="0"/>
                          </a:rPr>
                          <m:t>𝑴</m:t>
                        </m:r>
                      </m:e>
                      <m:sub>
                        <m:sSup>
                          <m:sSupPr>
                            <m:ctrlPr>
                              <a:rPr lang="en-GB" sz="2800" b="1" i="1" smtClean="0">
                                <a:solidFill>
                                  <a:schemeClr val="tx1"/>
                                </a:solidFill>
                                <a:latin typeface="Cambria Math" panose="02040503050406030204" pitchFamily="18" charset="0"/>
                              </a:rPr>
                            </m:ctrlPr>
                          </m:sSupPr>
                          <m:e>
                            <m:r>
                              <a:rPr lang="en-GB" sz="2800" b="1" i="1" smtClean="0">
                                <a:solidFill>
                                  <a:schemeClr val="tx1"/>
                                </a:solidFill>
                                <a:latin typeface="Cambria Math" panose="02040503050406030204" pitchFamily="18" charset="0"/>
                              </a:rPr>
                              <m:t>𝑾</m:t>
                            </m:r>
                          </m:e>
                          <m:sup>
                            <m:r>
                              <a:rPr lang="en-GB" sz="2800" b="1" i="1" smtClean="0">
                                <a:solidFill>
                                  <a:schemeClr val="tx1"/>
                                </a:solidFill>
                                <a:latin typeface="Cambria Math" panose="02040503050406030204" pitchFamily="18" charset="0"/>
                                <a:ea typeface="Cambria Math" panose="02040503050406030204" pitchFamily="18" charset="0"/>
                              </a:rPr>
                              <m:t>±</m:t>
                            </m:r>
                          </m:sup>
                        </m:sSup>
                      </m:sub>
                    </m:sSub>
                  </m:oMath>
                </a14:m>
                <a:endParaRPr lang="en-GB" sz="2800" b="1" dirty="0">
                  <a:solidFill>
                    <a:schemeClr val="tx1"/>
                  </a:solidFill>
                </a:endParaRPr>
              </a:p>
              <a:p>
                <a:pPr>
                  <a:spcAft>
                    <a:spcPts val="0"/>
                  </a:spcAft>
                </a:pPr>
                <a:r>
                  <a:rPr lang="en-GB" sz="2800" dirty="0" smtClean="0">
                    <a:solidFill>
                      <a:schemeClr val="tx1"/>
                    </a:solidFill>
                    <a:ea typeface="Cambria Math" panose="02040503050406030204" pitchFamily="18" charset="0"/>
                  </a:rPr>
                  <a:t>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mass of CC propagator</a:t>
                </a:r>
                <a:endParaRPr lang="en-GB" sz="2800" dirty="0">
                  <a:solidFill>
                    <a:schemeClr val="tx1"/>
                  </a:solidFill>
                </a:endParaRPr>
              </a:p>
              <a:p>
                <a:pPr>
                  <a:spcAft>
                    <a:spcPts val="0"/>
                  </a:spcAft>
                </a:pPr>
                <a:r>
                  <a:rPr lang="en-GB" sz="2800" dirty="0">
                    <a:solidFill>
                      <a:schemeClr val="tx1"/>
                    </a:solidFill>
                    <a:ea typeface="Cambria Math" panose="02040503050406030204" pitchFamily="18" charset="0"/>
                  </a:rPr>
                  <a:t>    </a:t>
                </a:r>
                <a14:m>
                  <m:oMath xmlns:m="http://schemas.openxmlformats.org/officeDocument/2006/math">
                    <m:r>
                      <a:rPr lang="en-GB" sz="2800" i="1">
                        <a:solidFill>
                          <a:schemeClr val="tx1"/>
                        </a:solidFill>
                        <a:latin typeface="Cambria Math" panose="02040503050406030204" pitchFamily="18" charset="0"/>
                        <a:ea typeface="Cambria Math" panose="02040503050406030204" pitchFamily="18" charset="0"/>
                      </a:rPr>
                      <m:t>→</m:t>
                    </m:r>
                  </m:oMath>
                </a14:m>
                <a:r>
                  <a:rPr lang="en-GB" sz="2800" dirty="0">
                    <a:solidFill>
                      <a:schemeClr val="tx1"/>
                    </a:solidFill>
                  </a:rPr>
                  <a:t> mass </a:t>
                </a:r>
                <a14:m>
                  <m:oMath xmlns:m="http://schemas.openxmlformats.org/officeDocument/2006/math">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rPr>
                          <m:t>𝑴</m:t>
                        </m:r>
                      </m:e>
                      <m:sub>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𝑾</m:t>
                            </m:r>
                          </m:e>
                          <m:sup>
                            <m:r>
                              <a:rPr lang="en-GB" sz="2800" b="1" i="1">
                                <a:solidFill>
                                  <a:schemeClr val="tx1"/>
                                </a:solidFill>
                                <a:latin typeface="Cambria Math" panose="02040503050406030204" pitchFamily="18" charset="0"/>
                                <a:ea typeface="Cambria Math" panose="02040503050406030204" pitchFamily="18" charset="0"/>
                              </a:rPr>
                              <m:t>±</m:t>
                            </m:r>
                          </m:sup>
                        </m:sSup>
                      </m:sub>
                    </m:sSub>
                  </m:oMath>
                </a14:m>
                <a:r>
                  <a:rPr lang="en-GB" sz="2800" dirty="0" smtClean="0">
                    <a:solidFill>
                      <a:schemeClr val="tx1"/>
                    </a:solidFill>
                  </a:rPr>
                  <a:t> for SM </a:t>
                </a:r>
                <a14:m>
                  <m:oMath xmlns:m="http://schemas.openxmlformats.org/officeDocument/2006/math">
                    <m:r>
                      <a:rPr lang="en-GB" sz="2800" b="0" i="1" smtClean="0">
                        <a:solidFill>
                          <a:schemeClr val="tx1"/>
                        </a:solidFill>
                        <a:latin typeface="Cambria Math" panose="02040503050406030204" pitchFamily="18" charset="0"/>
                      </a:rPr>
                      <m:t>+</m:t>
                    </m:r>
                  </m:oMath>
                </a14:m>
                <a:r>
                  <a:rPr lang="en-GB" sz="2800" dirty="0" smtClean="0">
                    <a:solidFill>
                      <a:schemeClr val="tx1"/>
                    </a:solidFill>
                  </a:rPr>
                  <a:t> Fermi constant</a:t>
                </a:r>
              </a:p>
              <a:p>
                <a:pPr>
                  <a:spcAft>
                    <a:spcPts val="0"/>
                  </a:spcAft>
                </a:pPr>
                <a14:m>
                  <m:oMath xmlns:m="http://schemas.openxmlformats.org/officeDocument/2006/math">
                    <m:r>
                      <a:rPr lang="en-GB" sz="2800" b="0" i="1" smtClean="0">
                        <a:solidFill>
                          <a:schemeClr val="tx1"/>
                        </a:solidFill>
                        <a:latin typeface="Cambria Math" panose="02040503050406030204" pitchFamily="18" charset="0"/>
                        <a:ea typeface="Cambria Math" panose="02040503050406030204" pitchFamily="18" charset="0"/>
                      </a:rPr>
                      <m:t>     </m:t>
                    </m:r>
                    <m:r>
                      <a:rPr lang="en-GB" sz="2800" i="1">
                        <a:solidFill>
                          <a:schemeClr val="tx1"/>
                        </a:solidFill>
                        <a:latin typeface="Cambria Math" panose="02040503050406030204" pitchFamily="18" charset="0"/>
                        <a:ea typeface="Cambria Math" panose="02040503050406030204" pitchFamily="18" charset="0"/>
                      </a:rPr>
                      <m:t>→</m:t>
                    </m:r>
                  </m:oMath>
                </a14:m>
                <a:r>
                  <a:rPr lang="en-GB" sz="2800" dirty="0">
                    <a:solidFill>
                      <a:schemeClr val="tx1"/>
                    </a:solidFill>
                  </a:rPr>
                  <a:t> mass </a:t>
                </a:r>
                <a14:m>
                  <m:oMath xmlns:m="http://schemas.openxmlformats.org/officeDocument/2006/math">
                    <m:sSub>
                      <m:sSubPr>
                        <m:ctrlPr>
                          <a:rPr lang="en-GB" sz="2800" b="1" i="1">
                            <a:solidFill>
                              <a:schemeClr val="tx1"/>
                            </a:solidFill>
                            <a:latin typeface="Cambria Math" panose="02040503050406030204" pitchFamily="18" charset="0"/>
                          </a:rPr>
                        </m:ctrlPr>
                      </m:sSubPr>
                      <m:e>
                        <m:r>
                          <a:rPr lang="en-GB" sz="2800" b="1" i="1">
                            <a:solidFill>
                              <a:schemeClr val="tx1"/>
                            </a:solidFill>
                            <a:latin typeface="Cambria Math" panose="02040503050406030204" pitchFamily="18" charset="0"/>
                          </a:rPr>
                          <m:t>𝑴</m:t>
                        </m:r>
                      </m:e>
                      <m:sub>
                        <m:sSup>
                          <m:sSupPr>
                            <m:ctrlPr>
                              <a:rPr lang="en-GB" sz="2800" b="1" i="1">
                                <a:solidFill>
                                  <a:schemeClr val="tx1"/>
                                </a:solidFill>
                                <a:latin typeface="Cambria Math" panose="02040503050406030204" pitchFamily="18" charset="0"/>
                              </a:rPr>
                            </m:ctrlPr>
                          </m:sSupPr>
                          <m:e>
                            <m:r>
                              <a:rPr lang="en-GB" sz="2800" b="1" i="1" smtClean="0">
                                <a:solidFill>
                                  <a:schemeClr val="tx1"/>
                                </a:solidFill>
                                <a:latin typeface="Cambria Math" panose="02040503050406030204" pitchFamily="18" charset="0"/>
                              </a:rPr>
                              <m:t>𝒁</m:t>
                            </m:r>
                          </m:e>
                          <m:sup>
                            <m:r>
                              <a:rPr lang="en-GB" sz="2800" b="1" i="1" smtClean="0">
                                <a:solidFill>
                                  <a:schemeClr val="tx1"/>
                                </a:solidFill>
                                <a:latin typeface="Cambria Math" panose="02040503050406030204" pitchFamily="18" charset="0"/>
                              </a:rPr>
                              <m:t>𝟎</m:t>
                            </m:r>
                          </m:sup>
                        </m:sSup>
                      </m:sub>
                    </m:sSub>
                  </m:oMath>
                </a14:m>
                <a:endParaRPr lang="en-GB" sz="2800" dirty="0">
                  <a:solidFill>
                    <a:schemeClr val="tx1"/>
                  </a:solidFill>
                </a:endParaRPr>
              </a:p>
              <a:p>
                <a:pPr>
                  <a:spcAft>
                    <a:spcPts val="0"/>
                  </a:spcAft>
                </a:pPr>
                <a14:m>
                  <m:oMath xmlns:m="http://schemas.openxmlformats.org/officeDocument/2006/math">
                    <m:r>
                      <a:rPr lang="en-GB" sz="2800" b="0" i="1" smtClean="0">
                        <a:solidFill>
                          <a:schemeClr val="tx1"/>
                        </a:solidFill>
                        <a:latin typeface="Cambria Math" panose="02040503050406030204" pitchFamily="18" charset="0"/>
                        <a:ea typeface="Cambria Math" panose="02040503050406030204" pitchFamily="18" charset="0"/>
                      </a:rPr>
                      <m:t>     </m:t>
                    </m:r>
                    <m:r>
                      <a:rPr lang="en-GB" sz="2800" i="1">
                        <a:solidFill>
                          <a:schemeClr val="tx1"/>
                        </a:solidFill>
                        <a:latin typeface="Cambria Math" panose="02040503050406030204" pitchFamily="18" charset="0"/>
                        <a:ea typeface="Cambria Math" panose="02040503050406030204" pitchFamily="18" charset="0"/>
                      </a:rPr>
                      <m:t>→</m:t>
                    </m:r>
                  </m:oMath>
                </a14:m>
                <a:r>
                  <a:rPr lang="en-GB" sz="2800" dirty="0">
                    <a:solidFill>
                      <a:schemeClr val="tx1"/>
                    </a:solidFill>
                  </a:rPr>
                  <a:t> </a:t>
                </a:r>
                <a:r>
                  <a:rPr lang="en-GB" sz="2800" dirty="0" smtClean="0">
                    <a:solidFill>
                      <a:schemeClr val="tx1"/>
                    </a:solidFill>
                  </a:rPr>
                  <a:t>mass </a:t>
                </a:r>
                <a:r>
                  <a:rPr lang="en-GB" sz="2800" dirty="0">
                    <a:solidFill>
                      <a:schemeClr val="tx1"/>
                    </a:solidFill>
                  </a:rPr>
                  <a:t>of </a:t>
                </a:r>
                <a:r>
                  <a:rPr lang="en-GB" sz="2800" dirty="0" smtClean="0">
                    <a:solidFill>
                      <a:schemeClr val="tx1"/>
                    </a:solidFill>
                  </a:rPr>
                  <a:t>top quark</a:t>
                </a:r>
                <a:endParaRPr lang="en-GB" sz="2800" b="1" dirty="0">
                  <a:solidFill>
                    <a:schemeClr val="tx1"/>
                  </a:solidFill>
                  <a:sym typeface="Symbol" pitchFamily="18" charset="2"/>
                </a:endParaRPr>
              </a:p>
            </p:txBody>
          </p:sp>
        </mc:Choice>
        <mc:Fallback xmlns="">
          <p:sp>
            <p:nvSpPr>
              <p:cNvPr id="5" name="Text Box 6"/>
              <p:cNvSpPr txBox="1">
                <a:spLocks noRot="1" noChangeAspect="1" noMove="1" noResize="1" noEditPoints="1" noAdjustHandles="1" noChangeArrowheads="1" noChangeShapeType="1" noTextEdit="1"/>
              </p:cNvSpPr>
              <p:nvPr/>
            </p:nvSpPr>
            <p:spPr bwMode="auto">
              <a:xfrm>
                <a:off x="107504" y="692696"/>
                <a:ext cx="9289032" cy="2872133"/>
              </a:xfrm>
              <a:prstGeom prst="rect">
                <a:avLst/>
              </a:prstGeom>
              <a:blipFill>
                <a:blip r:embed="rId3"/>
                <a:stretch>
                  <a:fillRect l="-2035" t="-3822" b="-4246"/>
                </a:stretch>
              </a:blipFill>
              <a:ln w="9525">
                <a:noFill/>
                <a:miter lim="800000"/>
                <a:headEnd/>
                <a:tailEnd/>
              </a:ln>
            </p:spPr>
            <p:txBody>
              <a:bodyPr/>
              <a:lstStyle/>
              <a:p>
                <a:r>
                  <a:rPr lang="en-GB">
                    <a:noFill/>
                  </a:rPr>
                  <a:t> </a:t>
                </a:r>
              </a:p>
            </p:txBody>
          </p:sp>
        </mc:Fallback>
      </mc:AlternateContent>
      <p:sp>
        <p:nvSpPr>
          <p:cNvPr id="6" name="Title 1"/>
          <p:cNvSpPr>
            <a:spLocks noGrp="1"/>
          </p:cNvSpPr>
          <p:nvPr>
            <p:ph type="title"/>
          </p:nvPr>
        </p:nvSpPr>
        <p:spPr>
          <a:xfrm>
            <a:off x="1907704" y="116633"/>
            <a:ext cx="5328592" cy="504055"/>
          </a:xfrm>
        </p:spPr>
        <p:txBody>
          <a:bodyPr/>
          <a:lstStyle/>
          <a:p>
            <a:r>
              <a:rPr lang="en-GB" dirty="0" smtClean="0"/>
              <a:t>GSW Space-like Dynamics</a:t>
            </a:r>
            <a:endParaRPr lang="en-GB" dirty="0"/>
          </a:p>
        </p:txBody>
      </p:sp>
      <p:sp>
        <p:nvSpPr>
          <p:cNvPr id="7" name="AutoShape 15"/>
          <p:cNvSpPr>
            <a:spLocks noChangeArrowheads="1"/>
          </p:cNvSpPr>
          <p:nvPr/>
        </p:nvSpPr>
        <p:spPr bwMode="auto">
          <a:xfrm flipV="1">
            <a:off x="179512" y="5778714"/>
            <a:ext cx="357188" cy="431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57150">
            <a:solidFill>
              <a:srgbClr val="FF0000"/>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8" name="Text Box 6"/>
              <p:cNvSpPr txBox="1">
                <a:spLocks noChangeArrowheads="1"/>
              </p:cNvSpPr>
              <p:nvPr/>
            </p:nvSpPr>
            <p:spPr bwMode="auto">
              <a:xfrm>
                <a:off x="179512" y="5706706"/>
                <a:ext cx="8919164" cy="1077218"/>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r>
                  <a:rPr lang="en-GB" sz="2800" dirty="0" smtClean="0">
                    <a:solidFill>
                      <a:schemeClr val="tx1"/>
                    </a:solidFill>
                  </a:rPr>
                  <a:t>space-like GSW dynamics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on-shell SM </a:t>
                </a:r>
              </a:p>
              <a:p>
                <a:pPr>
                  <a:spcAft>
                    <a:spcPts val="0"/>
                  </a:spcAft>
                </a:pPr>
                <a:r>
                  <a:rPr lang="en-GB" sz="2800" dirty="0" smtClean="0">
                    <a:solidFill>
                      <a:schemeClr val="tx1"/>
                    </a:solidFill>
                  </a:rPr>
                  <a:t>   (time-like) boson </a:t>
                </a:r>
                <a:r>
                  <a:rPr lang="en-GB" sz="2800" dirty="0" smtClean="0">
                    <a:solidFill>
                      <a:schemeClr val="tx1"/>
                    </a:solidFill>
                    <a:sym typeface="Symbol" pitchFamily="18" charset="2"/>
                  </a:rPr>
                  <a:t>and quark masses</a:t>
                </a:r>
                <a:endParaRPr lang="en-GB" sz="2800" dirty="0">
                  <a:solidFill>
                    <a:schemeClr val="tx1"/>
                  </a:solidFill>
                  <a:sym typeface="Symbol" pitchFamily="18" charset="2"/>
                </a:endParaRPr>
              </a:p>
            </p:txBody>
          </p:sp>
        </mc:Choice>
        <mc:Fallback xmlns="">
          <p:sp>
            <p:nvSpPr>
              <p:cNvPr id="8" name="Text Box 6"/>
              <p:cNvSpPr txBox="1">
                <a:spLocks noRot="1" noChangeAspect="1" noMove="1" noResize="1" noEditPoints="1" noAdjustHandles="1" noChangeArrowheads="1" noChangeShapeType="1" noTextEdit="1"/>
              </p:cNvSpPr>
              <p:nvPr/>
            </p:nvSpPr>
            <p:spPr bwMode="auto">
              <a:xfrm>
                <a:off x="179512" y="5706706"/>
                <a:ext cx="8919164" cy="1077218"/>
              </a:xfrm>
              <a:prstGeom prst="rect">
                <a:avLst/>
              </a:prstGeom>
              <a:blipFill>
                <a:blip r:embed="rId4"/>
                <a:stretch>
                  <a:fillRect l="-2049" t="-9605" b="-14689"/>
                </a:stretch>
              </a:blipFill>
              <a:ln w="9525">
                <a:noFill/>
                <a:miter lim="800000"/>
                <a:headEnd/>
                <a:tailEnd/>
              </a:ln>
            </p:spPr>
            <p:txBody>
              <a:bodyPr/>
              <a:lstStyle/>
              <a:p>
                <a:r>
                  <a:rPr lang="en-GB">
                    <a:noFill/>
                  </a:rPr>
                  <a:t> </a:t>
                </a:r>
              </a:p>
            </p:txBody>
          </p:sp>
        </mc:Fallback>
      </mc:AlternateContent>
    </p:spTree>
    <p:extLst>
      <p:ext uri="{BB962C8B-B14F-4D97-AF65-F5344CB8AC3E}">
        <p14:creationId xmlns:p14="http://schemas.microsoft.com/office/powerpoint/2010/main" val="2096116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96" y="1556792"/>
            <a:ext cx="9143347" cy="4287495"/>
          </a:xfrm>
          <a:prstGeom prst="rect">
            <a:avLst/>
          </a:prstGeom>
        </p:spPr>
      </p:pic>
      <mc:AlternateContent xmlns:mc="http://schemas.openxmlformats.org/markup-compatibility/2006" xmlns:a14="http://schemas.microsoft.com/office/drawing/2010/main">
        <mc:Choice Requires="a14">
          <p:sp>
            <p:nvSpPr>
              <p:cNvPr id="5" name="Text Box 6"/>
              <p:cNvSpPr txBox="1">
                <a:spLocks noChangeArrowheads="1"/>
              </p:cNvSpPr>
              <p:nvPr/>
            </p:nvSpPr>
            <p:spPr bwMode="auto">
              <a:xfrm>
                <a:off x="35496" y="764704"/>
                <a:ext cx="9721080" cy="646331"/>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r>
                  <a:rPr lang="en-GB" sz="2800" dirty="0" smtClean="0">
                    <a:solidFill>
                      <a:schemeClr val="tx1"/>
                    </a:solidFill>
                  </a:rPr>
                  <a:t>PDG SM parameters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oMath>
                </a14:m>
                <a:r>
                  <a:rPr lang="en-GB" sz="2800" b="1" dirty="0" smtClean="0">
                    <a:solidFill>
                      <a:schemeClr val="tx1"/>
                    </a:solidFill>
                    <a:sym typeface="Symbol" pitchFamily="18" charset="2"/>
                  </a:rPr>
                  <a:t> </a:t>
                </a:r>
                <a:r>
                  <a:rPr lang="en-GB" sz="2800" dirty="0" smtClean="0">
                    <a:solidFill>
                      <a:schemeClr val="tx1"/>
                    </a:solidFill>
                    <a:sym typeface="Symbol" pitchFamily="18" charset="2"/>
                  </a:rPr>
                  <a:t>space-like</a:t>
                </a:r>
                <a:r>
                  <a:rPr lang="en-GB" sz="2800" b="1" dirty="0" smtClean="0">
                    <a:solidFill>
                      <a:schemeClr val="tx1"/>
                    </a:solidFill>
                    <a:sym typeface="Symbol" pitchFamily="18" charset="2"/>
                  </a:rPr>
                  <a:t> </a:t>
                </a:r>
                <a14:m>
                  <m:oMath xmlns:m="http://schemas.openxmlformats.org/officeDocument/2006/math">
                    <m:r>
                      <a:rPr lang="en-GB" sz="2800" b="1" i="1">
                        <a:solidFill>
                          <a:schemeClr val="tx1"/>
                        </a:solidFill>
                        <a:latin typeface="Cambria Math" panose="02040503050406030204" pitchFamily="18" charset="0"/>
                        <a:ea typeface="Cambria Math" panose="02040503050406030204" pitchFamily="18" charset="0"/>
                      </a:rPr>
                      <m:t>𝒖</m:t>
                    </m:r>
                  </m:oMath>
                </a14:m>
                <a:r>
                  <a:rPr lang="en-GB" sz="2800" b="1" dirty="0" smtClean="0">
                    <a:solidFill>
                      <a:schemeClr val="tx1"/>
                    </a:solidFill>
                    <a:sym typeface="Symbol" pitchFamily="18" charset="2"/>
                  </a:rPr>
                  <a:t> </a:t>
                </a:r>
                <a14:m>
                  <m:oMath xmlns:m="http://schemas.openxmlformats.org/officeDocument/2006/math">
                    <m:r>
                      <a:rPr lang="en-GB" sz="2800" b="1" i="1" smtClean="0">
                        <a:solidFill>
                          <a:schemeClr val="tx1"/>
                        </a:solidFill>
                        <a:latin typeface="Cambria Math" panose="02040503050406030204" pitchFamily="18" charset="0"/>
                        <a:sym typeface="Symbol" pitchFamily="18" charset="2"/>
                      </a:rPr>
                      <m:t>𝒅</m:t>
                    </m:r>
                  </m:oMath>
                </a14:m>
                <a:r>
                  <a:rPr lang="en-GB" sz="2800" dirty="0" smtClean="0">
                    <a:solidFill>
                      <a:schemeClr val="tx1"/>
                    </a:solidFill>
                    <a:sym typeface="Symbol" pitchFamily="18" charset="2"/>
                  </a:rPr>
                  <a:t> couplings</a:t>
                </a:r>
                <a:endParaRPr lang="en-GB" sz="2800" dirty="0">
                  <a:solidFill>
                    <a:schemeClr val="tx1"/>
                  </a:solidFill>
                  <a:sym typeface="Symbol" pitchFamily="18" charset="2"/>
                </a:endParaRPr>
              </a:p>
            </p:txBody>
          </p:sp>
        </mc:Choice>
        <mc:Fallback xmlns="">
          <p:sp>
            <p:nvSpPr>
              <p:cNvPr id="5" name="Text Box 6"/>
              <p:cNvSpPr txBox="1">
                <a:spLocks noRot="1" noChangeAspect="1" noMove="1" noResize="1" noEditPoints="1" noAdjustHandles="1" noChangeArrowheads="1" noChangeShapeType="1" noTextEdit="1"/>
              </p:cNvSpPr>
              <p:nvPr/>
            </p:nvSpPr>
            <p:spPr bwMode="auto">
              <a:xfrm>
                <a:off x="35496" y="764704"/>
                <a:ext cx="9721080" cy="646331"/>
              </a:xfrm>
              <a:prstGeom prst="rect">
                <a:avLst/>
              </a:prstGeom>
              <a:blipFill>
                <a:blip r:embed="rId3"/>
                <a:stretch>
                  <a:fillRect l="-1945" t="-16038" b="-33019"/>
                </a:stretch>
              </a:blipFill>
              <a:ln w="9525">
                <a:noFill/>
                <a:miter lim="800000"/>
                <a:headEnd/>
                <a:tailEnd/>
              </a:ln>
            </p:spPr>
            <p:txBody>
              <a:bodyPr/>
              <a:lstStyle/>
              <a:p>
                <a:r>
                  <a:rPr lang="en-GB">
                    <a:noFill/>
                  </a:rPr>
                  <a:t> </a:t>
                </a:r>
              </a:p>
            </p:txBody>
          </p:sp>
        </mc:Fallback>
      </mc:AlternateContent>
      <p:sp>
        <p:nvSpPr>
          <p:cNvPr id="7" name="AutoShape 15"/>
          <p:cNvSpPr>
            <a:spLocks noChangeArrowheads="1"/>
          </p:cNvSpPr>
          <p:nvPr/>
        </p:nvSpPr>
        <p:spPr bwMode="auto">
          <a:xfrm flipV="1">
            <a:off x="395536" y="5949280"/>
            <a:ext cx="357188" cy="431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57150">
            <a:solidFill>
              <a:srgbClr val="FF0000"/>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8" name="Text Box 6"/>
              <p:cNvSpPr txBox="1">
                <a:spLocks noChangeArrowheads="1"/>
              </p:cNvSpPr>
              <p:nvPr/>
            </p:nvSpPr>
            <p:spPr bwMode="auto">
              <a:xfrm>
                <a:off x="395536" y="5877272"/>
                <a:ext cx="9721080" cy="646331"/>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14:m>
                  <m:oMath xmlns:m="http://schemas.openxmlformats.org/officeDocument/2006/math">
                    <m:r>
                      <a:rPr lang="en-GB" sz="2800" b="1" i="1">
                        <a:solidFill>
                          <a:schemeClr val="tx1"/>
                        </a:solidFill>
                        <a:latin typeface="Cambria Math" panose="02040503050406030204" pitchFamily="18" charset="0"/>
                        <a:ea typeface="Cambria Math" panose="02040503050406030204" pitchFamily="18" charset="0"/>
                      </a:rPr>
                      <m:t>𝒖</m:t>
                    </m:r>
                  </m:oMath>
                </a14:m>
                <a:r>
                  <a:rPr lang="en-GB" sz="2800" b="1" dirty="0">
                    <a:solidFill>
                      <a:schemeClr val="tx1"/>
                    </a:solidFill>
                    <a:sym typeface="Symbol" pitchFamily="18" charset="2"/>
                  </a:rPr>
                  <a:t> </a:t>
                </a:r>
                <a:r>
                  <a:rPr lang="en-GB" sz="2800" dirty="0">
                    <a:solidFill>
                      <a:schemeClr val="tx1"/>
                    </a:solidFill>
                    <a:sym typeface="Symbol" pitchFamily="18" charset="2"/>
                  </a:rPr>
                  <a:t>and </a:t>
                </a:r>
                <a14:m>
                  <m:oMath xmlns:m="http://schemas.openxmlformats.org/officeDocument/2006/math">
                    <m:r>
                      <a:rPr lang="en-GB" sz="2800" b="1" i="1">
                        <a:solidFill>
                          <a:schemeClr val="tx1"/>
                        </a:solidFill>
                        <a:latin typeface="Cambria Math" panose="02040503050406030204" pitchFamily="18" charset="0"/>
                        <a:sym typeface="Symbol" pitchFamily="18" charset="2"/>
                      </a:rPr>
                      <m:t>𝒅</m:t>
                    </m:r>
                  </m:oMath>
                </a14:m>
                <a:r>
                  <a:rPr lang="en-GB" sz="2800" dirty="0">
                    <a:solidFill>
                      <a:schemeClr val="tx1"/>
                    </a:solidFill>
                    <a:sym typeface="Symbol" pitchFamily="18" charset="2"/>
                  </a:rPr>
                  <a:t> </a:t>
                </a:r>
                <a:r>
                  <a:rPr lang="en-GB" sz="2800" dirty="0" smtClean="0">
                    <a:solidFill>
                      <a:schemeClr val="tx1"/>
                    </a:solidFill>
                  </a:rPr>
                  <a:t>quark-</a:t>
                </a:r>
                <a14:m>
                  <m:oMath xmlns:m="http://schemas.openxmlformats.org/officeDocument/2006/math">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𝒁</m:t>
                        </m:r>
                      </m:e>
                      <m:sup>
                        <m:r>
                          <a:rPr lang="en-GB" sz="2800" b="1" i="1">
                            <a:solidFill>
                              <a:schemeClr val="tx1"/>
                            </a:solidFill>
                            <a:latin typeface="Cambria Math" panose="02040503050406030204" pitchFamily="18" charset="0"/>
                          </a:rPr>
                          <m:t>𝟎</m:t>
                        </m:r>
                      </m:sup>
                    </m:sSup>
                  </m:oMath>
                </a14:m>
                <a:r>
                  <a:rPr lang="en-GB" sz="2800" dirty="0" smtClean="0">
                    <a:solidFill>
                      <a:schemeClr val="tx1"/>
                    </a:solidFill>
                  </a:rPr>
                  <a:t> couplings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time-like physics</a:t>
                </a:r>
                <a:endParaRPr lang="en-GB" sz="2800" b="1" dirty="0">
                  <a:solidFill>
                    <a:schemeClr val="tx1"/>
                  </a:solidFill>
                  <a:sym typeface="Symbol" pitchFamily="18" charset="2"/>
                </a:endParaRPr>
              </a:p>
            </p:txBody>
          </p:sp>
        </mc:Choice>
        <mc:Fallback xmlns="">
          <p:sp>
            <p:nvSpPr>
              <p:cNvPr id="8" name="Text Box 6"/>
              <p:cNvSpPr txBox="1">
                <a:spLocks noRot="1" noChangeAspect="1" noMove="1" noResize="1" noEditPoints="1" noAdjustHandles="1" noChangeArrowheads="1" noChangeShapeType="1" noTextEdit="1"/>
              </p:cNvSpPr>
              <p:nvPr/>
            </p:nvSpPr>
            <p:spPr bwMode="auto">
              <a:xfrm>
                <a:off x="395536" y="5877272"/>
                <a:ext cx="9721080" cy="646331"/>
              </a:xfrm>
              <a:prstGeom prst="rect">
                <a:avLst/>
              </a:prstGeom>
              <a:blipFill>
                <a:blip r:embed="rId4"/>
                <a:stretch>
                  <a:fillRect l="-1944" t="-16038" b="-33019"/>
                </a:stretch>
              </a:blipFill>
              <a:ln w="9525">
                <a:noFill/>
                <a:miter lim="800000"/>
                <a:headEnd/>
                <a:tailEnd/>
              </a:ln>
            </p:spPr>
            <p:txBody>
              <a:bodyPr/>
              <a:lstStyle/>
              <a:p>
                <a:r>
                  <a:rPr lang="en-GB">
                    <a:noFill/>
                  </a:rPr>
                  <a:t> </a:t>
                </a:r>
              </a:p>
            </p:txBody>
          </p:sp>
        </mc:Fallback>
      </mc:AlternateContent>
      <p:sp>
        <p:nvSpPr>
          <p:cNvPr id="10" name="Title 1"/>
          <p:cNvSpPr>
            <a:spLocks noGrp="1"/>
          </p:cNvSpPr>
          <p:nvPr>
            <p:ph type="title"/>
          </p:nvPr>
        </p:nvSpPr>
        <p:spPr>
          <a:xfrm>
            <a:off x="1907704" y="116633"/>
            <a:ext cx="5328592" cy="504055"/>
          </a:xfrm>
        </p:spPr>
        <p:txBody>
          <a:bodyPr/>
          <a:lstStyle/>
          <a:p>
            <a:r>
              <a:rPr lang="en-GB" dirty="0" smtClean="0"/>
              <a:t>GSW Space-like Dynamics</a:t>
            </a:r>
            <a:endParaRPr lang="en-GB" dirty="0"/>
          </a:p>
        </p:txBody>
      </p:sp>
    </p:spTree>
    <p:extLst>
      <p:ext uri="{BB962C8B-B14F-4D97-AF65-F5344CB8AC3E}">
        <p14:creationId xmlns:p14="http://schemas.microsoft.com/office/powerpoint/2010/main" val="565850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539" t="8000" r="8462" b="8000"/>
          <a:stretch/>
        </p:blipFill>
        <p:spPr>
          <a:xfrm>
            <a:off x="3059832" y="4077072"/>
            <a:ext cx="2808312" cy="2160241"/>
          </a:xfrm>
          <a:prstGeom prst="rect">
            <a:avLst/>
          </a:prstGeom>
        </p:spPr>
      </p:pic>
      <p:sp>
        <p:nvSpPr>
          <p:cNvPr id="4" name="Title 1"/>
          <p:cNvSpPr>
            <a:spLocks noGrp="1"/>
          </p:cNvSpPr>
          <p:nvPr>
            <p:ph type="title"/>
          </p:nvPr>
        </p:nvSpPr>
        <p:spPr>
          <a:xfrm>
            <a:off x="2339752" y="116632"/>
            <a:ext cx="3744415" cy="711299"/>
          </a:xfrm>
        </p:spPr>
        <p:txBody>
          <a:bodyPr/>
          <a:lstStyle/>
          <a:p>
            <a:r>
              <a:rPr lang="en-GB" dirty="0" smtClean="0"/>
              <a:t>Deep Interactions</a:t>
            </a:r>
            <a:endParaRPr lang="en-GB" dirty="0"/>
          </a:p>
        </p:txBody>
      </p:sp>
      <mc:AlternateContent xmlns:mc="http://schemas.openxmlformats.org/markup-compatibility/2006" xmlns:a14="http://schemas.microsoft.com/office/drawing/2010/main">
        <mc:Choice Requires="a14">
          <p:sp>
            <p:nvSpPr>
              <p:cNvPr id="6" name="Text Box 2059"/>
              <p:cNvSpPr txBox="1">
                <a:spLocks noChangeArrowheads="1"/>
              </p:cNvSpPr>
              <p:nvPr/>
            </p:nvSpPr>
            <p:spPr bwMode="auto">
              <a:xfrm>
                <a:off x="35496" y="764704"/>
                <a:ext cx="9433048" cy="646331"/>
              </a:xfrm>
              <a:prstGeom prst="rect">
                <a:avLst/>
              </a:prstGeom>
              <a:noFill/>
              <a:ln w="9525">
                <a:noFill/>
                <a:miter lim="800000"/>
                <a:headEnd/>
                <a:tailEnd/>
              </a:ln>
            </p:spPr>
            <p:txBody>
              <a:bodyPr wrap="square">
                <a:spAutoFit/>
              </a:bodyPr>
              <a:lstStyle/>
              <a:p>
                <a:pPr>
                  <a:spcBef>
                    <a:spcPts val="0"/>
                  </a:spcBef>
                </a:pPr>
                <a:r>
                  <a:rPr lang="en-GB" dirty="0" smtClean="0">
                    <a:solidFill>
                      <a:srgbClr val="FF0000"/>
                    </a:solidFill>
                    <a:sym typeface="Symbol" pitchFamily="18" charset="2"/>
                  </a:rPr>
                  <a:t></a:t>
                </a:r>
                <a:r>
                  <a:rPr lang="en-GB" sz="3200" b="0" dirty="0" smtClean="0">
                    <a:solidFill>
                      <a:schemeClr val="tx1"/>
                    </a:solidFill>
                  </a:rPr>
                  <a:t> </a:t>
                </a:r>
                <a:r>
                  <a:rPr lang="en-GB" sz="2800" dirty="0" smtClean="0">
                    <a:solidFill>
                      <a:schemeClr val="tx1"/>
                    </a:solidFill>
                  </a:rPr>
                  <a:t>high energy “deep-elastic” scattering </a:t>
                </a:r>
                <a:r>
                  <a:rPr lang="en-GB" sz="2800" dirty="0" err="1" smtClean="0">
                    <a:solidFill>
                      <a:schemeClr val="tx1"/>
                    </a:solidFill>
                  </a:rPr>
                  <a:t>eg</a:t>
                </a:r>
                <a:r>
                  <a:rPr lang="en-GB" sz="2800" dirty="0" smtClean="0">
                    <a:solidFill>
                      <a:schemeClr val="tx1"/>
                    </a:solidFill>
                  </a:rPr>
                  <a:t> </a:t>
                </a:r>
                <a14:m>
                  <m:oMath xmlns:m="http://schemas.openxmlformats.org/officeDocument/2006/math">
                    <m:r>
                      <a:rPr lang="en-GB" sz="2800" i="1" smtClean="0">
                        <a:solidFill>
                          <a:schemeClr val="tx1"/>
                        </a:solidFill>
                        <a:latin typeface="Cambria Math" panose="02040503050406030204" pitchFamily="18" charset="0"/>
                      </a:rPr>
                      <m:t>𝑒</m:t>
                    </m:r>
                    <m:r>
                      <a:rPr lang="en-GB" sz="2800" b="0" i="1" smtClean="0">
                        <a:solidFill>
                          <a:schemeClr val="tx1"/>
                        </a:solidFill>
                        <a:latin typeface="Cambria Math" panose="02040503050406030204" pitchFamily="18" charset="0"/>
                      </a:rPr>
                      <m:t>𝑝</m:t>
                    </m:r>
                    <m:r>
                      <a:rPr lang="en-GB" sz="2800" b="0" i="1" smtClean="0">
                        <a:solidFill>
                          <a:schemeClr val="tx1"/>
                        </a:solidFill>
                        <a:latin typeface="Cambria Math" panose="02040503050406030204" pitchFamily="18" charset="0"/>
                        <a:ea typeface="Cambria Math" panose="02040503050406030204" pitchFamily="18" charset="0"/>
                      </a:rPr>
                      <m:t>→</m:t>
                    </m:r>
                    <m:r>
                      <m:rPr>
                        <m:brk m:alnAt="7"/>
                      </m:rPr>
                      <a:rPr lang="en-GB" sz="2800" i="1">
                        <a:solidFill>
                          <a:schemeClr val="tx1"/>
                        </a:solidFill>
                        <a:latin typeface="Cambria Math" panose="02040503050406030204" pitchFamily="18" charset="0"/>
                        <a:ea typeface="Cambria Math" panose="02040503050406030204" pitchFamily="18" charset="0"/>
                      </a:rPr>
                      <m:t>𝑒</m:t>
                    </m:r>
                    <m:r>
                      <a:rPr lang="en-GB" sz="2800" i="1">
                        <a:solidFill>
                          <a:schemeClr val="tx1"/>
                        </a:solidFill>
                        <a:latin typeface="Cambria Math" panose="02040503050406030204" pitchFamily="18" charset="0"/>
                        <a:ea typeface="Cambria Math" panose="02040503050406030204" pitchFamily="18" charset="0"/>
                      </a:rPr>
                      <m:t>𝑝</m:t>
                    </m:r>
                    <m:r>
                      <a:rPr lang="en-GB" sz="2800" i="1">
                        <a:solidFill>
                          <a:schemeClr val="tx1"/>
                        </a:solidFill>
                        <a:latin typeface="Cambria Math" panose="02040503050406030204" pitchFamily="18" charset="0"/>
                        <a:ea typeface="Cambria Math" panose="02040503050406030204" pitchFamily="18" charset="0"/>
                      </a:rPr>
                      <m:t>,</m:t>
                    </m:r>
                    <m:r>
                      <a:rPr lang="en-GB" sz="2800" i="1">
                        <a:solidFill>
                          <a:schemeClr val="tx1"/>
                        </a:solidFill>
                        <a:latin typeface="Cambria Math" panose="02040503050406030204" pitchFamily="18" charset="0"/>
                        <a:ea typeface="Cambria Math" panose="02040503050406030204" pitchFamily="18" charset="0"/>
                      </a:rPr>
                      <m:t>𝜈</m:t>
                    </m:r>
                    <m:r>
                      <a:rPr lang="en-GB" sz="2800" i="1">
                        <a:solidFill>
                          <a:schemeClr val="tx1"/>
                        </a:solidFill>
                        <a:latin typeface="Cambria Math" panose="02040503050406030204" pitchFamily="18" charset="0"/>
                        <a:ea typeface="Cambria Math" panose="02040503050406030204" pitchFamily="18" charset="0"/>
                      </a:rPr>
                      <m:t>𝑛</m:t>
                    </m:r>
                  </m:oMath>
                </a14:m>
                <a:endParaRPr lang="en-GB" sz="2800" dirty="0">
                  <a:solidFill>
                    <a:schemeClr val="tx1"/>
                  </a:solidFill>
                </a:endParaRPr>
              </a:p>
            </p:txBody>
          </p:sp>
        </mc:Choice>
        <mc:Fallback xmlns="">
          <p:sp>
            <p:nvSpPr>
              <p:cNvPr id="6" name="Text Box 2059"/>
              <p:cNvSpPr txBox="1">
                <a:spLocks noRot="1" noChangeAspect="1" noMove="1" noResize="1" noEditPoints="1" noAdjustHandles="1" noChangeArrowheads="1" noChangeShapeType="1" noTextEdit="1"/>
              </p:cNvSpPr>
              <p:nvPr/>
            </p:nvSpPr>
            <p:spPr bwMode="auto">
              <a:xfrm>
                <a:off x="35496" y="764704"/>
                <a:ext cx="9433048" cy="646331"/>
              </a:xfrm>
              <a:prstGeom prst="rect">
                <a:avLst/>
              </a:prstGeom>
              <a:blipFill>
                <a:blip r:embed="rId3"/>
                <a:stretch>
                  <a:fillRect l="-2004" t="-15094" b="-33962"/>
                </a:stretch>
              </a:blipFill>
              <a:ln w="9525">
                <a:noFill/>
                <a:miter lim="800000"/>
                <a:headEnd/>
                <a:tailEnd/>
              </a:ln>
            </p:spPr>
            <p:txBody>
              <a:bodyPr/>
              <a:lstStyle/>
              <a:p>
                <a:r>
                  <a:rPr lang="en-GB">
                    <a:noFill/>
                  </a:rPr>
                  <a:t> </a:t>
                </a:r>
              </a:p>
            </p:txBody>
          </p:sp>
        </mc:Fallback>
      </mc:AlternateContent>
      <p:pic>
        <p:nvPicPr>
          <p:cNvPr id="7" name="Picture 6"/>
          <p:cNvPicPr>
            <a:picLocks noChangeAspect="1"/>
          </p:cNvPicPr>
          <p:nvPr/>
        </p:nvPicPr>
        <p:blipFill rotWithShape="1">
          <a:blip r:embed="rId2"/>
          <a:srcRect l="10539" t="8000" r="8462" b="8000"/>
          <a:stretch/>
        </p:blipFill>
        <p:spPr>
          <a:xfrm>
            <a:off x="3010744" y="1412776"/>
            <a:ext cx="2808312" cy="2160241"/>
          </a:xfrm>
          <a:prstGeom prst="rect">
            <a:avLst/>
          </a:prstGeom>
        </p:spPr>
      </p:pic>
      <p:pic>
        <p:nvPicPr>
          <p:cNvPr id="8" name="Picture 76" descr="scale_of_structure_of_matter"/>
          <p:cNvPicPr>
            <a:picLocks noChangeAspect="1" noChangeArrowheads="1"/>
          </p:cNvPicPr>
          <p:nvPr/>
        </p:nvPicPr>
        <p:blipFill>
          <a:blip r:embed="rId4">
            <a:extLst>
              <a:ext uri="{28A0092B-C50C-407E-A947-70E740481C1C}">
                <a14:useLocalDpi xmlns:a14="http://schemas.microsoft.com/office/drawing/2010/main" val="0"/>
              </a:ext>
            </a:extLst>
          </a:blip>
          <a:srcRect l="20930" t="71980" r="18605" b="5957"/>
          <a:stretch>
            <a:fillRect/>
          </a:stretch>
        </p:blipFill>
        <p:spPr bwMode="auto">
          <a:xfrm>
            <a:off x="3973970" y="2564905"/>
            <a:ext cx="83697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TextBox 8"/>
              <p:cNvSpPr txBox="1"/>
              <p:nvPr/>
            </p:nvSpPr>
            <p:spPr>
              <a:xfrm>
                <a:off x="4539090" y="1998131"/>
                <a:ext cx="3544368" cy="528606"/>
              </a:xfrm>
              <a:prstGeom prst="rect">
                <a:avLst/>
              </a:prstGeom>
              <a:solidFill>
                <a:schemeClr val="bg1"/>
              </a:solidFill>
            </p:spPr>
            <p:txBody>
              <a:bodyPr wrap="none" rtlCol="0">
                <a:spAutoFit/>
              </a:bodyPr>
              <a:lstStyle/>
              <a:p>
                <a:r>
                  <a:rPr lang="en-GB" sz="2800" dirty="0" smtClean="0">
                    <a:solidFill>
                      <a:schemeClr val="tx1"/>
                    </a:solidFill>
                    <a:ea typeface="Cambria Math" panose="02040503050406030204" pitchFamily="18" charset="0"/>
                  </a:rPr>
                  <a:t>GSW boson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𝛾</m:t>
                    </m:r>
                    <m:r>
                      <a:rPr lang="en-GB" sz="2800" b="0" i="1" smtClean="0">
                        <a:solidFill>
                          <a:schemeClr val="tx1"/>
                        </a:solidFill>
                        <a:latin typeface="Cambria Math" panose="02040503050406030204" pitchFamily="18" charset="0"/>
                        <a:ea typeface="Cambria Math" panose="02040503050406030204" pitchFamily="18" charset="0"/>
                      </a:rPr>
                      <m:t> </m:t>
                    </m:r>
                    <m:sSup>
                      <m:sSupPr>
                        <m:ctrlPr>
                          <a:rPr lang="en-GB" sz="2800" b="0" i="1" smtClean="0">
                            <a:solidFill>
                              <a:schemeClr val="tx1"/>
                            </a:solidFill>
                            <a:latin typeface="Cambria Math" panose="02040503050406030204" pitchFamily="18" charset="0"/>
                            <a:ea typeface="Cambria Math" panose="02040503050406030204" pitchFamily="18" charset="0"/>
                          </a:rPr>
                        </m:ctrlPr>
                      </m:sSupPr>
                      <m:e>
                        <m:r>
                          <a:rPr lang="en-GB" sz="2800" b="0" i="1" smtClean="0">
                            <a:solidFill>
                              <a:schemeClr val="tx1"/>
                            </a:solidFill>
                            <a:latin typeface="Cambria Math" panose="02040503050406030204" pitchFamily="18" charset="0"/>
                            <a:ea typeface="Cambria Math" panose="02040503050406030204" pitchFamily="18" charset="0"/>
                          </a:rPr>
                          <m:t>𝑍</m:t>
                        </m:r>
                      </m:e>
                      <m:sup>
                        <m:r>
                          <a:rPr lang="en-GB" sz="2800" b="0" i="1" smtClean="0">
                            <a:solidFill>
                              <a:schemeClr val="tx1"/>
                            </a:solidFill>
                            <a:latin typeface="Cambria Math" panose="02040503050406030204" pitchFamily="18" charset="0"/>
                            <a:ea typeface="Cambria Math" panose="02040503050406030204" pitchFamily="18" charset="0"/>
                          </a:rPr>
                          <m:t>0</m:t>
                        </m:r>
                      </m:sup>
                    </m:sSup>
                    <m:r>
                      <a:rPr lang="en-GB" sz="2800" b="0" i="1" smtClean="0">
                        <a:solidFill>
                          <a:schemeClr val="tx1"/>
                        </a:solidFill>
                        <a:latin typeface="Cambria Math" panose="02040503050406030204" pitchFamily="18" charset="0"/>
                        <a:ea typeface="Cambria Math" panose="02040503050406030204" pitchFamily="18" charset="0"/>
                      </a:rPr>
                      <m:t> </m:t>
                    </m:r>
                    <m:sSup>
                      <m:sSupPr>
                        <m:ctrlPr>
                          <a:rPr lang="en-GB" sz="2800" i="1" dirty="0">
                            <a:solidFill>
                              <a:schemeClr val="tx1"/>
                            </a:solidFill>
                            <a:latin typeface="Cambria Math" panose="02040503050406030204" pitchFamily="18" charset="0"/>
                          </a:rPr>
                        </m:ctrlPr>
                      </m:sSupPr>
                      <m:e>
                        <m:r>
                          <a:rPr lang="en-GB" sz="2800" i="1" dirty="0">
                            <a:solidFill>
                              <a:schemeClr val="tx1"/>
                            </a:solidFill>
                            <a:latin typeface="Cambria Math" panose="02040503050406030204" pitchFamily="18" charset="0"/>
                          </a:rPr>
                          <m:t>𝑊</m:t>
                        </m:r>
                      </m:e>
                      <m:sup>
                        <m:r>
                          <a:rPr lang="en-GB" sz="2800" i="1" dirty="0">
                            <a:solidFill>
                              <a:schemeClr val="tx1"/>
                            </a:solidFill>
                            <a:latin typeface="Cambria Math" panose="02040503050406030204" pitchFamily="18" charset="0"/>
                            <a:ea typeface="Cambria Math" panose="02040503050406030204" pitchFamily="18" charset="0"/>
                          </a:rPr>
                          <m:t>±</m:t>
                        </m:r>
                      </m:sup>
                    </m:sSup>
                  </m:oMath>
                </a14:m>
                <a:endParaRPr lang="en-GB"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4539090" y="1998131"/>
                <a:ext cx="3544368" cy="528606"/>
              </a:xfrm>
              <a:prstGeom prst="rect">
                <a:avLst/>
              </a:prstGeom>
              <a:blipFill>
                <a:blip r:embed="rId5"/>
                <a:stretch>
                  <a:fillRect l="-3614" t="-10465" b="-337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896762" y="2905780"/>
                <a:ext cx="49680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800" i="1">
                          <a:solidFill>
                            <a:schemeClr val="tx1"/>
                          </a:solidFill>
                          <a:latin typeface="Cambria Math" panose="02040503050406030204" pitchFamily="18" charset="0"/>
                        </a:rPr>
                        <m:t>𝑝</m:t>
                      </m:r>
                    </m:oMath>
                  </m:oMathPara>
                </a14:m>
                <a:endParaRPr lang="en-GB" sz="2800" dirty="0"/>
              </a:p>
            </p:txBody>
          </p:sp>
        </mc:Choice>
        <mc:Fallback xmlns="">
          <p:sp>
            <p:nvSpPr>
              <p:cNvPr id="10" name="Rectangle 9"/>
              <p:cNvSpPr>
                <a:spLocks noRot="1" noChangeAspect="1" noMove="1" noResize="1" noEditPoints="1" noAdjustHandles="1" noChangeArrowheads="1" noChangeShapeType="1" noTextEdit="1"/>
              </p:cNvSpPr>
              <p:nvPr/>
            </p:nvSpPr>
            <p:spPr>
              <a:xfrm>
                <a:off x="2896762" y="2905780"/>
                <a:ext cx="496803" cy="52322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466269" y="2877451"/>
                <a:ext cx="78829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800" i="1" smtClean="0">
                          <a:solidFill>
                            <a:schemeClr val="tx1"/>
                          </a:solidFill>
                          <a:latin typeface="Cambria Math" panose="02040503050406030204" pitchFamily="18" charset="0"/>
                        </a:rPr>
                        <m:t>𝑝</m:t>
                      </m:r>
                      <m:r>
                        <a:rPr lang="en-GB" sz="2800" b="0" i="1" smtClean="0">
                          <a:solidFill>
                            <a:schemeClr val="tx1"/>
                          </a:solidFill>
                          <a:latin typeface="Cambria Math" panose="02040503050406030204" pitchFamily="18" charset="0"/>
                        </a:rPr>
                        <m:t> </m:t>
                      </m:r>
                      <m:r>
                        <a:rPr lang="en-GB" sz="2800" b="0" i="1" smtClean="0">
                          <a:solidFill>
                            <a:schemeClr val="tx1"/>
                          </a:solidFill>
                          <a:latin typeface="Cambria Math" panose="02040503050406030204" pitchFamily="18" charset="0"/>
                        </a:rPr>
                        <m:t>𝑛</m:t>
                      </m:r>
                    </m:oMath>
                  </m:oMathPara>
                </a14:m>
                <a:endParaRPr lang="en-GB" sz="2800" dirty="0"/>
              </a:p>
            </p:txBody>
          </p:sp>
        </mc:Choice>
        <mc:Fallback xmlns="">
          <p:sp>
            <p:nvSpPr>
              <p:cNvPr id="11" name="Rectangle 10"/>
              <p:cNvSpPr>
                <a:spLocks noRot="1" noChangeAspect="1" noMove="1" noResize="1" noEditPoints="1" noAdjustHandles="1" noChangeArrowheads="1" noChangeShapeType="1" noTextEdit="1"/>
              </p:cNvSpPr>
              <p:nvPr/>
            </p:nvSpPr>
            <p:spPr>
              <a:xfrm>
                <a:off x="5466269" y="2877451"/>
                <a:ext cx="788293" cy="52322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866728" y="1532242"/>
                <a:ext cx="699743" cy="528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𝑒</m:t>
                          </m:r>
                        </m:e>
                        <m:sup>
                          <m:r>
                            <a:rPr lang="en-GB" sz="2800" i="1">
                              <a:solidFill>
                                <a:schemeClr val="tx1"/>
                              </a:solidFill>
                              <a:latin typeface="Cambria Math" panose="02040503050406030204" pitchFamily="18" charset="0"/>
                              <a:ea typeface="Cambria Math" panose="02040503050406030204" pitchFamily="18" charset="0"/>
                            </a:rPr>
                            <m:t>±</m:t>
                          </m:r>
                        </m:sup>
                      </m:sSup>
                    </m:oMath>
                  </m:oMathPara>
                </a14:m>
                <a:endParaRPr lang="en-GB" sz="2800" dirty="0"/>
              </a:p>
            </p:txBody>
          </p:sp>
        </mc:Choice>
        <mc:Fallback xmlns="">
          <p:sp>
            <p:nvSpPr>
              <p:cNvPr id="12" name="Rectangle 11"/>
              <p:cNvSpPr>
                <a:spLocks noRot="1" noChangeAspect="1" noMove="1" noResize="1" noEditPoints="1" noAdjustHandles="1" noChangeArrowheads="1" noChangeShapeType="1" noTextEdit="1"/>
              </p:cNvSpPr>
              <p:nvPr/>
            </p:nvSpPr>
            <p:spPr>
              <a:xfrm>
                <a:off x="2866728" y="1532242"/>
                <a:ext cx="699743" cy="528606"/>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285095" y="1467784"/>
                <a:ext cx="979627" cy="9594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𝑒</m:t>
                          </m:r>
                        </m:e>
                        <m:sup>
                          <m:r>
                            <a:rPr lang="en-GB" sz="2800" i="1">
                              <a:solidFill>
                                <a:schemeClr val="tx1"/>
                              </a:solidFill>
                              <a:latin typeface="Cambria Math" panose="02040503050406030204" pitchFamily="18" charset="0"/>
                              <a:ea typeface="Cambria Math" panose="02040503050406030204" pitchFamily="18" charset="0"/>
                            </a:rPr>
                            <m:t>±</m:t>
                          </m:r>
                        </m:sup>
                      </m:sSup>
                      <m:r>
                        <a:rPr lang="en-GB" sz="2800" i="1" dirty="0">
                          <a:solidFill>
                            <a:schemeClr val="tx1"/>
                          </a:solidFill>
                          <a:latin typeface="Cambria Math" panose="02040503050406030204" pitchFamily="18" charset="0"/>
                          <a:ea typeface="Cambria Math" panose="02040503050406030204" pitchFamily="18" charset="0"/>
                        </a:rPr>
                        <m:t>𝜈</m:t>
                      </m:r>
                    </m:oMath>
                  </m:oMathPara>
                </a14:m>
                <a:endParaRPr lang="en-GB" sz="2800" dirty="0">
                  <a:solidFill>
                    <a:schemeClr val="tx1"/>
                  </a:solidFill>
                </a:endParaRPr>
              </a:p>
              <a:p>
                <a:endParaRPr lang="en-GB" sz="2800" dirty="0"/>
              </a:p>
            </p:txBody>
          </p:sp>
        </mc:Choice>
        <mc:Fallback xmlns="">
          <p:sp>
            <p:nvSpPr>
              <p:cNvPr id="13" name="Rectangle 12"/>
              <p:cNvSpPr>
                <a:spLocks noRot="1" noChangeAspect="1" noMove="1" noResize="1" noEditPoints="1" noAdjustHandles="1" noChangeArrowheads="1" noChangeShapeType="1" noTextEdit="1"/>
              </p:cNvSpPr>
              <p:nvPr/>
            </p:nvSpPr>
            <p:spPr>
              <a:xfrm>
                <a:off x="5285095" y="1467784"/>
                <a:ext cx="979627" cy="95949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 Box 2059"/>
              <p:cNvSpPr txBox="1">
                <a:spLocks noChangeArrowheads="1"/>
              </p:cNvSpPr>
              <p:nvPr/>
            </p:nvSpPr>
            <p:spPr bwMode="auto">
              <a:xfrm>
                <a:off x="35496" y="3429000"/>
                <a:ext cx="9324528" cy="945195"/>
              </a:xfrm>
              <a:prstGeom prst="rect">
                <a:avLst/>
              </a:prstGeom>
              <a:noFill/>
              <a:ln w="9525">
                <a:noFill/>
                <a:miter lim="800000"/>
                <a:headEnd/>
                <a:tailEnd/>
              </a:ln>
            </p:spPr>
            <p:txBody>
              <a:bodyPr wrap="square">
                <a:spAutoFit/>
              </a:bodyPr>
              <a:lstStyle/>
              <a:p>
                <a:pPr>
                  <a:spcBef>
                    <a:spcPts val="0"/>
                  </a:spcBef>
                </a:pPr>
                <a:r>
                  <a:rPr lang="en-GB" dirty="0" smtClean="0">
                    <a:solidFill>
                      <a:srgbClr val="FF0000"/>
                    </a:solidFill>
                    <a:sym typeface="Symbol" pitchFamily="18" charset="2"/>
                  </a:rPr>
                  <a:t></a:t>
                </a:r>
                <a:r>
                  <a:rPr lang="en-GB" sz="3200" b="0" dirty="0" smtClean="0">
                    <a:solidFill>
                      <a:schemeClr val="tx1"/>
                    </a:solidFill>
                  </a:rPr>
                  <a:t> </a:t>
                </a:r>
                <a:r>
                  <a:rPr lang="en-GB" sz="2800" dirty="0" smtClean="0">
                    <a:solidFill>
                      <a:schemeClr val="tx1"/>
                    </a:solidFill>
                  </a:rPr>
                  <a:t>high energy deep-inelastic scattering </a:t>
                </a:r>
                <a:r>
                  <a:rPr lang="en-GB" sz="2800" dirty="0" err="1" smtClean="0">
                    <a:solidFill>
                      <a:schemeClr val="tx1"/>
                    </a:solidFill>
                  </a:rPr>
                  <a:t>eg</a:t>
                </a:r>
                <a:r>
                  <a:rPr lang="en-GB" sz="2800" dirty="0" smtClean="0">
                    <a:solidFill>
                      <a:schemeClr val="tx1"/>
                    </a:solidFill>
                  </a:rPr>
                  <a:t> </a:t>
                </a:r>
                <a14:m>
                  <m:oMath xmlns:m="http://schemas.openxmlformats.org/officeDocument/2006/math">
                    <m:sSup>
                      <m:sSupPr>
                        <m:ctrlPr>
                          <a:rPr lang="en-GB" sz="2800" i="1" smtClean="0">
                            <a:solidFill>
                              <a:schemeClr val="tx1"/>
                            </a:solidFill>
                            <a:latin typeface="Cambria Math" panose="02040503050406030204" pitchFamily="18" charset="0"/>
                          </a:rPr>
                        </m:ctrlPr>
                      </m:sSupPr>
                      <m:e>
                        <m:r>
                          <a:rPr lang="en-GB" sz="2800" b="0" i="1" smtClean="0">
                            <a:solidFill>
                              <a:schemeClr val="tx1"/>
                            </a:solidFill>
                            <a:latin typeface="Cambria Math" panose="02040503050406030204" pitchFamily="18" charset="0"/>
                            <a:ea typeface="Cambria Math" panose="02040503050406030204" pitchFamily="18" charset="0"/>
                          </a:rPr>
                          <m:t>𝑒</m:t>
                        </m:r>
                      </m:e>
                      <m:sup>
                        <m:r>
                          <a:rPr lang="en-GB" sz="2800" i="1" smtClean="0">
                            <a:solidFill>
                              <a:schemeClr val="tx1"/>
                            </a:solidFill>
                            <a:latin typeface="Cambria Math" panose="02040503050406030204" pitchFamily="18" charset="0"/>
                            <a:ea typeface="Cambria Math" panose="02040503050406030204" pitchFamily="18" charset="0"/>
                          </a:rPr>
                          <m:t>±</m:t>
                        </m:r>
                      </m:sup>
                    </m:sSup>
                    <m:r>
                      <a:rPr lang="en-GB" sz="2800" b="0" i="1" smtClean="0">
                        <a:solidFill>
                          <a:schemeClr val="tx1"/>
                        </a:solidFill>
                        <a:latin typeface="Cambria Math" panose="02040503050406030204" pitchFamily="18" charset="0"/>
                      </a:rPr>
                      <m:t>𝑝</m:t>
                    </m:r>
                    <m:r>
                      <a:rPr lang="en-GB" sz="2800" b="0" i="1" smtClean="0">
                        <a:solidFill>
                          <a:schemeClr val="tx1"/>
                        </a:solidFill>
                        <a:latin typeface="Cambria Math" panose="02040503050406030204" pitchFamily="18" charset="0"/>
                        <a:ea typeface="Cambria Math" panose="02040503050406030204" pitchFamily="18" charset="0"/>
                      </a:rPr>
                      <m:t>→</m:t>
                    </m:r>
                    <m:m>
                      <m:mPr>
                        <m:mcs>
                          <m:mc>
                            <m:mcPr>
                              <m:count m:val="1"/>
                              <m:mcJc m:val="center"/>
                            </m:mcPr>
                          </m:mc>
                        </m:mcs>
                        <m:ctrlPr>
                          <a:rPr lang="en-GB" sz="2800" b="0" i="1" smtClean="0">
                            <a:solidFill>
                              <a:schemeClr val="tx1"/>
                            </a:solidFill>
                            <a:latin typeface="Cambria Math" panose="02040503050406030204" pitchFamily="18" charset="0"/>
                            <a:ea typeface="Cambria Math" panose="02040503050406030204" pitchFamily="18" charset="0"/>
                          </a:rPr>
                        </m:ctrlPr>
                      </m:mPr>
                      <m:mr>
                        <m:e>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𝑒</m:t>
                              </m:r>
                            </m:e>
                            <m:sup>
                              <m:r>
                                <a:rPr lang="en-GB" sz="2800" i="1">
                                  <a:solidFill>
                                    <a:schemeClr val="tx1"/>
                                  </a:solidFill>
                                  <a:latin typeface="Cambria Math" panose="02040503050406030204" pitchFamily="18" charset="0"/>
                                  <a:ea typeface="Cambria Math" panose="02040503050406030204" pitchFamily="18" charset="0"/>
                                </a:rPr>
                                <m:t>±</m:t>
                              </m:r>
                            </m:sup>
                          </m:sSup>
                        </m:e>
                      </m:mr>
                      <m:mr>
                        <m:e>
                          <m:acc>
                            <m:accPr>
                              <m:chr m:val="̅"/>
                              <m:ctrlPr>
                                <a:rPr lang="en-GB" sz="2800" b="0" i="1" smtClean="0">
                                  <a:solidFill>
                                    <a:schemeClr val="tx1"/>
                                  </a:solidFill>
                                  <a:latin typeface="Cambria Math" panose="02040503050406030204" pitchFamily="18" charset="0"/>
                                  <a:ea typeface="Cambria Math" panose="02040503050406030204" pitchFamily="18" charset="0"/>
                                </a:rPr>
                              </m:ctrlPr>
                            </m:accPr>
                            <m:e>
                              <m:r>
                                <a:rPr lang="en-GB" sz="2800" b="0" i="1" smtClean="0">
                                  <a:solidFill>
                                    <a:schemeClr val="tx1"/>
                                  </a:solidFill>
                                  <a:latin typeface="Cambria Math" panose="02040503050406030204" pitchFamily="18" charset="0"/>
                                  <a:ea typeface="Cambria Math" panose="02040503050406030204" pitchFamily="18" charset="0"/>
                                </a:rPr>
                                <m:t>𝜈</m:t>
                              </m:r>
                            </m:e>
                          </m:acc>
                          <m:r>
                            <a:rPr lang="en-GB" sz="2800" b="0" i="1" smtClean="0">
                              <a:solidFill>
                                <a:schemeClr val="tx1"/>
                              </a:solidFill>
                              <a:latin typeface="Cambria Math" panose="02040503050406030204" pitchFamily="18" charset="0"/>
                            </a:rPr>
                            <m:t>/</m:t>
                          </m:r>
                          <m:r>
                            <a:rPr lang="en-GB" sz="2800" b="0" i="1" smtClean="0">
                              <a:solidFill>
                                <a:schemeClr val="tx1"/>
                              </a:solidFill>
                              <a:latin typeface="Cambria Math" panose="02040503050406030204" pitchFamily="18" charset="0"/>
                              <a:ea typeface="Cambria Math" panose="02040503050406030204" pitchFamily="18" charset="0"/>
                            </a:rPr>
                            <m:t>𝜈</m:t>
                          </m:r>
                        </m:e>
                      </m:mr>
                    </m:m>
                    <m:r>
                      <a:rPr lang="en-GB" sz="2800" b="0" i="1" smtClean="0">
                        <a:solidFill>
                          <a:schemeClr val="tx1"/>
                        </a:solidFill>
                        <a:latin typeface="Cambria Math" panose="02040503050406030204" pitchFamily="18" charset="0"/>
                      </a:rPr>
                      <m:t>𝑋</m:t>
                    </m:r>
                  </m:oMath>
                </a14:m>
                <a:endParaRPr lang="en-GB" sz="2800" dirty="0">
                  <a:solidFill>
                    <a:schemeClr val="tx1"/>
                  </a:solidFill>
                </a:endParaRPr>
              </a:p>
            </p:txBody>
          </p:sp>
        </mc:Choice>
        <mc:Fallback xmlns="">
          <p:sp>
            <p:nvSpPr>
              <p:cNvPr id="14" name="Text Box 2059"/>
              <p:cNvSpPr txBox="1">
                <a:spLocks noRot="1" noChangeAspect="1" noMove="1" noResize="1" noEditPoints="1" noAdjustHandles="1" noChangeArrowheads="1" noChangeShapeType="1" noTextEdit="1"/>
              </p:cNvSpPr>
              <p:nvPr/>
            </p:nvSpPr>
            <p:spPr bwMode="auto">
              <a:xfrm>
                <a:off x="35496" y="3429000"/>
                <a:ext cx="9324528" cy="945195"/>
              </a:xfrm>
              <a:prstGeom prst="rect">
                <a:avLst/>
              </a:prstGeom>
              <a:blipFill>
                <a:blip r:embed="rId10"/>
                <a:stretch>
                  <a:fillRect l="-2027" b="-1935"/>
                </a:stretch>
              </a:blipFill>
              <a:ln w="9525">
                <a:noFill/>
                <a:miter lim="800000"/>
                <a:headEnd/>
                <a:tailEnd/>
              </a:ln>
            </p:spPr>
            <p:txBody>
              <a:bodyPr/>
              <a:lstStyle/>
              <a:p>
                <a:r>
                  <a:rPr lang="en-GB">
                    <a:noFill/>
                  </a:rPr>
                  <a:t> </a:t>
                </a:r>
              </a:p>
            </p:txBody>
          </p:sp>
        </mc:Fallback>
      </mc:AlternateContent>
      <p:pic>
        <p:nvPicPr>
          <p:cNvPr id="16" name="Picture 76" descr="scale_of_structure_of_matter"/>
          <p:cNvPicPr>
            <a:picLocks noChangeAspect="1" noChangeArrowheads="1"/>
          </p:cNvPicPr>
          <p:nvPr/>
        </p:nvPicPr>
        <p:blipFill>
          <a:blip r:embed="rId4">
            <a:extLst>
              <a:ext uri="{28A0092B-C50C-407E-A947-70E740481C1C}">
                <a14:useLocalDpi xmlns:a14="http://schemas.microsoft.com/office/drawing/2010/main" val="0"/>
              </a:ext>
            </a:extLst>
          </a:blip>
          <a:srcRect l="20930" t="71980" r="18605" b="5957"/>
          <a:stretch>
            <a:fillRect/>
          </a:stretch>
        </p:blipFill>
        <p:spPr bwMode="auto">
          <a:xfrm>
            <a:off x="4023058" y="5229201"/>
            <a:ext cx="83697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TextBox 16"/>
              <p:cNvSpPr txBox="1"/>
              <p:nvPr/>
            </p:nvSpPr>
            <p:spPr>
              <a:xfrm>
                <a:off x="4588178" y="4662427"/>
                <a:ext cx="3573222" cy="528606"/>
              </a:xfrm>
              <a:prstGeom prst="rect">
                <a:avLst/>
              </a:prstGeom>
              <a:solidFill>
                <a:schemeClr val="bg1"/>
              </a:solidFill>
            </p:spPr>
            <p:txBody>
              <a:bodyPr wrap="none" rtlCol="0">
                <a:spAutoFit/>
              </a:bodyPr>
              <a:lstStyle/>
              <a:p>
                <a:r>
                  <a:rPr lang="en-GB" sz="2800" dirty="0" smtClean="0">
                    <a:solidFill>
                      <a:schemeClr val="tx1"/>
                    </a:solidFill>
                    <a:ea typeface="Cambria Math" panose="02040503050406030204" pitchFamily="18" charset="0"/>
                  </a:rPr>
                  <a:t>GSW boson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𝛾</m:t>
                    </m:r>
                    <m:r>
                      <a:rPr lang="en-GB" sz="2800" b="0" i="1" smtClean="0">
                        <a:solidFill>
                          <a:schemeClr val="tx1"/>
                        </a:solidFill>
                        <a:latin typeface="Cambria Math" panose="02040503050406030204" pitchFamily="18" charset="0"/>
                        <a:ea typeface="Cambria Math" panose="02040503050406030204" pitchFamily="18" charset="0"/>
                      </a:rPr>
                      <m:t> </m:t>
                    </m:r>
                    <m:sSup>
                      <m:sSupPr>
                        <m:ctrlPr>
                          <a:rPr lang="en-GB" sz="2800" b="0" i="1" smtClean="0">
                            <a:solidFill>
                              <a:schemeClr val="tx1"/>
                            </a:solidFill>
                            <a:latin typeface="Cambria Math" panose="02040503050406030204" pitchFamily="18" charset="0"/>
                            <a:ea typeface="Cambria Math" panose="02040503050406030204" pitchFamily="18" charset="0"/>
                          </a:rPr>
                        </m:ctrlPr>
                      </m:sSupPr>
                      <m:e>
                        <m:r>
                          <a:rPr lang="en-GB" sz="2800" b="0" i="1" smtClean="0">
                            <a:solidFill>
                              <a:schemeClr val="tx1"/>
                            </a:solidFill>
                            <a:latin typeface="Cambria Math" panose="02040503050406030204" pitchFamily="18" charset="0"/>
                            <a:ea typeface="Cambria Math" panose="02040503050406030204" pitchFamily="18" charset="0"/>
                          </a:rPr>
                          <m:t>𝑍</m:t>
                        </m:r>
                      </m:e>
                      <m:sup>
                        <m:r>
                          <a:rPr lang="en-GB" sz="2800" b="0" i="1" smtClean="0">
                            <a:solidFill>
                              <a:schemeClr val="tx1"/>
                            </a:solidFill>
                            <a:latin typeface="Cambria Math" panose="02040503050406030204" pitchFamily="18" charset="0"/>
                            <a:ea typeface="Cambria Math" panose="02040503050406030204" pitchFamily="18" charset="0"/>
                          </a:rPr>
                          <m:t>0</m:t>
                        </m:r>
                      </m:sup>
                    </m:sSup>
                  </m:oMath>
                </a14:m>
                <a:r>
                  <a:rPr lang="en-GB" sz="2800" dirty="0" smtClean="0"/>
                  <a:t> </a:t>
                </a:r>
                <a14:m>
                  <m:oMath xmlns:m="http://schemas.openxmlformats.org/officeDocument/2006/math">
                    <m:sSup>
                      <m:sSupPr>
                        <m:ctrlPr>
                          <a:rPr lang="en-GB" sz="2800" i="1" dirty="0" smtClean="0">
                            <a:solidFill>
                              <a:schemeClr val="tx1"/>
                            </a:solidFill>
                            <a:latin typeface="Cambria Math" panose="02040503050406030204" pitchFamily="18" charset="0"/>
                          </a:rPr>
                        </m:ctrlPr>
                      </m:sSupPr>
                      <m:e>
                        <m:r>
                          <a:rPr lang="en-GB" sz="2800" b="0" i="1" dirty="0" smtClean="0">
                            <a:solidFill>
                              <a:schemeClr val="tx1"/>
                            </a:solidFill>
                            <a:latin typeface="Cambria Math" panose="02040503050406030204" pitchFamily="18" charset="0"/>
                          </a:rPr>
                          <m:t>𝑊</m:t>
                        </m:r>
                      </m:e>
                      <m:sup>
                        <m:r>
                          <a:rPr lang="en-GB" sz="2800" i="1" dirty="0" smtClean="0">
                            <a:solidFill>
                              <a:schemeClr val="tx1"/>
                            </a:solidFill>
                            <a:latin typeface="Cambria Math" panose="02040503050406030204" pitchFamily="18" charset="0"/>
                            <a:ea typeface="Cambria Math" panose="02040503050406030204" pitchFamily="18" charset="0"/>
                          </a:rPr>
                          <m:t>±</m:t>
                        </m:r>
                      </m:sup>
                    </m:sSup>
                  </m:oMath>
                </a14:m>
                <a:endParaRPr lang="en-GB"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4588178" y="4662427"/>
                <a:ext cx="3573222" cy="528606"/>
              </a:xfrm>
              <a:prstGeom prst="rect">
                <a:avLst/>
              </a:prstGeom>
              <a:blipFill>
                <a:blip r:embed="rId11"/>
                <a:stretch>
                  <a:fillRect l="-3584" t="-10345" b="-3218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945850" y="5570076"/>
                <a:ext cx="49680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800" i="1">
                          <a:solidFill>
                            <a:schemeClr val="tx1"/>
                          </a:solidFill>
                          <a:latin typeface="Cambria Math" panose="02040503050406030204" pitchFamily="18" charset="0"/>
                        </a:rPr>
                        <m:t>𝑝</m:t>
                      </m:r>
                    </m:oMath>
                  </m:oMathPara>
                </a14:m>
                <a:endParaRPr lang="en-GB" sz="2800" dirty="0"/>
              </a:p>
            </p:txBody>
          </p:sp>
        </mc:Choice>
        <mc:Fallback xmlns="">
          <p:sp>
            <p:nvSpPr>
              <p:cNvPr id="18" name="Rectangle 17"/>
              <p:cNvSpPr>
                <a:spLocks noRot="1" noChangeAspect="1" noMove="1" noResize="1" noEditPoints="1" noAdjustHandles="1" noChangeArrowheads="1" noChangeShapeType="1" noTextEdit="1"/>
              </p:cNvSpPr>
              <p:nvPr/>
            </p:nvSpPr>
            <p:spPr>
              <a:xfrm>
                <a:off x="2945850" y="5570076"/>
                <a:ext cx="496803" cy="523220"/>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868144" y="5452563"/>
                <a:ext cx="639086" cy="523220"/>
              </a:xfrm>
              <a:prstGeom prst="rect">
                <a:avLst/>
              </a:prstGeom>
              <a:solidFill>
                <a:schemeClr val="bg1"/>
              </a:solidFill>
              <a:ln>
                <a:noFill/>
              </a:ln>
            </p:spPr>
            <p:txBody>
              <a:bodyPr wrap="none">
                <a:spAutoFit/>
              </a:bodyPr>
              <a:lstStyle/>
              <a:p>
                <a:r>
                  <a:rPr lang="en-GB" sz="2800" b="0" dirty="0" smtClean="0">
                    <a:solidFill>
                      <a:schemeClr val="tx1"/>
                    </a:solidFill>
                  </a:rPr>
                  <a:t>  </a:t>
                </a:r>
                <a14:m>
                  <m:oMath xmlns:m="http://schemas.openxmlformats.org/officeDocument/2006/math">
                    <m:r>
                      <a:rPr lang="en-GB" sz="2800" b="0" i="1" smtClean="0">
                        <a:solidFill>
                          <a:schemeClr val="tx1"/>
                        </a:solidFill>
                        <a:latin typeface="Cambria Math" panose="02040503050406030204" pitchFamily="18" charset="0"/>
                      </a:rPr>
                      <m:t>𝑋</m:t>
                    </m:r>
                  </m:oMath>
                </a14:m>
                <a:endParaRPr lang="en-GB" sz="2800" dirty="0"/>
              </a:p>
            </p:txBody>
          </p:sp>
        </mc:Choice>
        <mc:Fallback xmlns="">
          <p:sp>
            <p:nvSpPr>
              <p:cNvPr id="19" name="Rectangle 18"/>
              <p:cNvSpPr>
                <a:spLocks noRot="1" noChangeAspect="1" noMove="1" noResize="1" noEditPoints="1" noAdjustHandles="1" noChangeArrowheads="1" noChangeShapeType="1" noTextEdit="1"/>
              </p:cNvSpPr>
              <p:nvPr/>
            </p:nvSpPr>
            <p:spPr>
              <a:xfrm>
                <a:off x="5868144" y="5452563"/>
                <a:ext cx="639086" cy="523220"/>
              </a:xfrm>
              <a:prstGeom prst="rect">
                <a:avLst/>
              </a:prstGeom>
              <a:blipFill>
                <a:blip r:embed="rId13"/>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2915816" y="4196538"/>
                <a:ext cx="699743" cy="528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𝑒</m:t>
                          </m:r>
                        </m:e>
                        <m:sup>
                          <m:r>
                            <a:rPr lang="en-GB" sz="2800" i="1">
                              <a:solidFill>
                                <a:schemeClr val="tx1"/>
                              </a:solidFill>
                              <a:latin typeface="Cambria Math" panose="02040503050406030204" pitchFamily="18" charset="0"/>
                              <a:ea typeface="Cambria Math" panose="02040503050406030204" pitchFamily="18" charset="0"/>
                            </a:rPr>
                            <m:t>±</m:t>
                          </m:r>
                        </m:sup>
                      </m:sSup>
                    </m:oMath>
                  </m:oMathPara>
                </a14:m>
                <a:endParaRPr lang="en-GB" sz="2800" dirty="0"/>
              </a:p>
            </p:txBody>
          </p:sp>
        </mc:Choice>
        <mc:Fallback xmlns="">
          <p:sp>
            <p:nvSpPr>
              <p:cNvPr id="20" name="Rectangle 19"/>
              <p:cNvSpPr>
                <a:spLocks noRot="1" noChangeAspect="1" noMove="1" noResize="1" noEditPoints="1" noAdjustHandles="1" noChangeArrowheads="1" noChangeShapeType="1" noTextEdit="1"/>
              </p:cNvSpPr>
              <p:nvPr/>
            </p:nvSpPr>
            <p:spPr>
              <a:xfrm>
                <a:off x="2915816" y="4196538"/>
                <a:ext cx="699743" cy="528606"/>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5334183" y="4132080"/>
                <a:ext cx="893001" cy="528606"/>
              </a:xfrm>
              <a:prstGeom prst="rect">
                <a:avLst/>
              </a:prstGeom>
            </p:spPr>
            <p:txBody>
              <a:bodyPr wrap="none">
                <a:spAutoFit/>
              </a:bodyPr>
              <a:lstStyle/>
              <a:p>
                <a14:m>
                  <m:oMath xmlns:m="http://schemas.openxmlformats.org/officeDocument/2006/math">
                    <m:sSup>
                      <m:sSupPr>
                        <m:ctrlPr>
                          <a:rPr lang="en-GB" sz="2800" i="1">
                            <a:solidFill>
                              <a:schemeClr val="tx1"/>
                            </a:solidFill>
                            <a:latin typeface="Cambria Math" panose="02040503050406030204" pitchFamily="18" charset="0"/>
                          </a:rPr>
                        </m:ctrlPr>
                      </m:sSupPr>
                      <m:e>
                        <m:r>
                          <a:rPr lang="en-GB" sz="2800" i="1">
                            <a:solidFill>
                              <a:schemeClr val="tx1"/>
                            </a:solidFill>
                            <a:latin typeface="Cambria Math" panose="02040503050406030204" pitchFamily="18" charset="0"/>
                            <a:ea typeface="Cambria Math" panose="02040503050406030204" pitchFamily="18" charset="0"/>
                          </a:rPr>
                          <m:t>𝑒</m:t>
                        </m:r>
                      </m:e>
                      <m:sup>
                        <m:r>
                          <a:rPr lang="en-GB" sz="2800" i="1">
                            <a:solidFill>
                              <a:schemeClr val="tx1"/>
                            </a:solidFill>
                            <a:latin typeface="Cambria Math" panose="02040503050406030204" pitchFamily="18" charset="0"/>
                            <a:ea typeface="Cambria Math" panose="02040503050406030204" pitchFamily="18" charset="0"/>
                          </a:rPr>
                          <m:t>±</m:t>
                        </m:r>
                      </m:sup>
                    </m:sSup>
                  </m:oMath>
                </a14:m>
                <a:r>
                  <a:rPr lang="en-GB" sz="2800" dirty="0" smtClean="0"/>
                  <a:t> </a:t>
                </a:r>
                <a14:m>
                  <m:oMath xmlns:m="http://schemas.openxmlformats.org/officeDocument/2006/math">
                    <m:r>
                      <a:rPr lang="en-GB" sz="2800" i="1" dirty="0" smtClean="0">
                        <a:solidFill>
                          <a:schemeClr val="tx1"/>
                        </a:solidFill>
                        <a:latin typeface="Cambria Math" panose="02040503050406030204" pitchFamily="18" charset="0"/>
                        <a:ea typeface="Cambria Math" panose="02040503050406030204" pitchFamily="18" charset="0"/>
                      </a:rPr>
                      <m:t>𝜈</m:t>
                    </m:r>
                  </m:oMath>
                </a14:m>
                <a:endParaRPr lang="en-GB" sz="2800" dirty="0">
                  <a:solidFill>
                    <a:schemeClr val="tx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5334183" y="4132080"/>
                <a:ext cx="893001" cy="528606"/>
              </a:xfrm>
              <a:prstGeom prst="rect">
                <a:avLst/>
              </a:prstGeom>
              <a:blipFill>
                <a:blip r:embed="rId15"/>
                <a:stretch>
                  <a:fillRect/>
                </a:stretch>
              </a:blipFill>
            </p:spPr>
            <p:txBody>
              <a:bodyPr/>
              <a:lstStyle/>
              <a:p>
                <a:r>
                  <a:rPr lang="en-GB">
                    <a:noFill/>
                  </a:rPr>
                  <a:t> </a:t>
                </a:r>
              </a:p>
            </p:txBody>
          </p:sp>
        </mc:Fallback>
      </mc:AlternateContent>
      <p:pic>
        <p:nvPicPr>
          <p:cNvPr id="22" name="Picture 21"/>
          <p:cNvPicPr>
            <a:picLocks noChangeAspect="1"/>
          </p:cNvPicPr>
          <p:nvPr/>
        </p:nvPicPr>
        <p:blipFill rotWithShape="1">
          <a:blip r:embed="rId16"/>
          <a:srcRect l="50019" t="75179" r="12047" b="7737"/>
          <a:stretch/>
        </p:blipFill>
        <p:spPr>
          <a:xfrm rot="20545956">
            <a:off x="4779265" y="5251769"/>
            <a:ext cx="1374009" cy="381455"/>
          </a:xfrm>
          <a:prstGeom prst="rect">
            <a:avLst/>
          </a:prstGeom>
        </p:spPr>
      </p:pic>
      <p:cxnSp>
        <p:nvCxnSpPr>
          <p:cNvPr id="25" name="Straight Arrow Connector 24"/>
          <p:cNvCxnSpPr>
            <a:stCxn id="22" idx="1"/>
          </p:cNvCxnSpPr>
          <p:nvPr/>
        </p:nvCxnSpPr>
        <p:spPr bwMode="auto">
          <a:xfrm>
            <a:off x="4811305" y="5649854"/>
            <a:ext cx="1200855" cy="6423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6" name="TextBox 25"/>
              <p:cNvSpPr txBox="1"/>
              <p:nvPr/>
            </p:nvSpPr>
            <p:spPr>
              <a:xfrm>
                <a:off x="3713985" y="1984936"/>
                <a:ext cx="71179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800" i="1" smtClean="0">
                              <a:solidFill>
                                <a:schemeClr val="tx1"/>
                              </a:solidFill>
                              <a:latin typeface="Cambria Math" panose="02040503050406030204" pitchFamily="18" charset="0"/>
                            </a:rPr>
                          </m:ctrlPr>
                        </m:sSupPr>
                        <m:e>
                          <m:r>
                            <a:rPr lang="en-GB" sz="2800" b="0" i="1" smtClean="0">
                              <a:solidFill>
                                <a:schemeClr val="tx1"/>
                              </a:solidFill>
                              <a:latin typeface="Cambria Math" panose="02040503050406030204" pitchFamily="18" charset="0"/>
                            </a:rPr>
                            <m:t>𝑄</m:t>
                          </m:r>
                        </m:e>
                        <m:sup>
                          <m:r>
                            <a:rPr lang="en-GB" sz="2800" b="0" i="1" smtClean="0">
                              <a:solidFill>
                                <a:schemeClr val="tx1"/>
                              </a:solidFill>
                              <a:latin typeface="Cambria Math" panose="02040503050406030204" pitchFamily="18" charset="0"/>
                            </a:rPr>
                            <m:t>2</m:t>
                          </m:r>
                        </m:sup>
                      </m:sSup>
                    </m:oMath>
                  </m:oMathPara>
                </a14:m>
                <a:endParaRPr lang="en-GB" sz="2800" dirty="0"/>
              </a:p>
            </p:txBody>
          </p:sp>
        </mc:Choice>
        <mc:Fallback xmlns="">
          <p:sp>
            <p:nvSpPr>
              <p:cNvPr id="26" name="TextBox 25"/>
              <p:cNvSpPr txBox="1">
                <a:spLocks noRot="1" noChangeAspect="1" noMove="1" noResize="1" noEditPoints="1" noAdjustHandles="1" noChangeArrowheads="1" noChangeShapeType="1" noTextEdit="1"/>
              </p:cNvSpPr>
              <p:nvPr/>
            </p:nvSpPr>
            <p:spPr>
              <a:xfrm>
                <a:off x="3713985" y="1984936"/>
                <a:ext cx="711797" cy="523220"/>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3781399" y="4651177"/>
                <a:ext cx="71179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GB" sz="2800" i="1" smtClean="0">
                              <a:solidFill>
                                <a:schemeClr val="tx1"/>
                              </a:solidFill>
                              <a:latin typeface="Cambria Math" panose="02040503050406030204" pitchFamily="18" charset="0"/>
                            </a:rPr>
                          </m:ctrlPr>
                        </m:sSupPr>
                        <m:e>
                          <m:r>
                            <a:rPr lang="en-GB" sz="2800" b="0" i="1" smtClean="0">
                              <a:solidFill>
                                <a:schemeClr val="tx1"/>
                              </a:solidFill>
                              <a:latin typeface="Cambria Math" panose="02040503050406030204" pitchFamily="18" charset="0"/>
                            </a:rPr>
                            <m:t>𝑄</m:t>
                          </m:r>
                        </m:e>
                        <m:sup>
                          <m:r>
                            <a:rPr lang="en-GB" sz="2800" b="0" i="1" smtClean="0">
                              <a:solidFill>
                                <a:schemeClr val="tx1"/>
                              </a:solidFill>
                              <a:latin typeface="Cambria Math" panose="02040503050406030204" pitchFamily="18" charset="0"/>
                            </a:rPr>
                            <m:t>2</m:t>
                          </m:r>
                        </m:sup>
                      </m:sSup>
                    </m:oMath>
                  </m:oMathPara>
                </a14:m>
                <a:endParaRPr lang="en-GB" sz="2800" dirty="0"/>
              </a:p>
            </p:txBody>
          </p:sp>
        </mc:Choice>
        <mc:Fallback xmlns="">
          <p:sp>
            <p:nvSpPr>
              <p:cNvPr id="27" name="TextBox 26"/>
              <p:cNvSpPr txBox="1">
                <a:spLocks noRot="1" noChangeAspect="1" noMove="1" noResize="1" noEditPoints="1" noAdjustHandles="1" noChangeArrowheads="1" noChangeShapeType="1" noTextEdit="1"/>
              </p:cNvSpPr>
              <p:nvPr/>
            </p:nvSpPr>
            <p:spPr>
              <a:xfrm>
                <a:off x="3781399" y="4651177"/>
                <a:ext cx="711797" cy="523220"/>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 Box 2059"/>
              <p:cNvSpPr txBox="1">
                <a:spLocks noChangeArrowheads="1"/>
              </p:cNvSpPr>
              <p:nvPr/>
            </p:nvSpPr>
            <p:spPr bwMode="auto">
              <a:xfrm>
                <a:off x="179512" y="6165304"/>
                <a:ext cx="9059416" cy="646331"/>
              </a:xfrm>
              <a:prstGeom prst="rect">
                <a:avLst/>
              </a:prstGeom>
              <a:noFill/>
              <a:ln w="9525">
                <a:noFill/>
                <a:miter lim="800000"/>
                <a:headEnd/>
                <a:tailEnd/>
              </a:ln>
            </p:spPr>
            <p:txBody>
              <a:bodyPr wrap="square">
                <a:spAutoFit/>
              </a:bodyPr>
              <a:lstStyle/>
              <a:p>
                <a:pPr>
                  <a:spcBef>
                    <a:spcPts val="0"/>
                  </a:spcBef>
                </a:pPr>
                <a:r>
                  <a:rPr lang="en-GB" dirty="0" smtClean="0">
                    <a:solidFill>
                      <a:srgbClr val="FF0000"/>
                    </a:solidFill>
                    <a:sym typeface="Symbol" pitchFamily="18" charset="2"/>
                  </a:rPr>
                  <a:t></a:t>
                </a:r>
                <a:r>
                  <a:rPr lang="en-GB" sz="3200" b="0" dirty="0" smtClean="0">
                    <a:solidFill>
                      <a:schemeClr val="tx1"/>
                    </a:solidFill>
                  </a:rPr>
                  <a:t> </a:t>
                </a:r>
                <a14:m>
                  <m:oMath xmlns:m="http://schemas.openxmlformats.org/officeDocument/2006/math">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oMath>
                </a14:m>
                <a:r>
                  <a:rPr lang="en-GB" sz="2800" dirty="0" smtClean="0">
                    <a:solidFill>
                      <a:schemeClr val="tx1"/>
                    </a:solidFill>
                  </a:rPr>
                  <a:t> resolves space-time structure of proton</a:t>
                </a:r>
                <a:endParaRPr lang="en-GB" sz="2800" dirty="0">
                  <a:solidFill>
                    <a:schemeClr val="tx1"/>
                  </a:solidFill>
                </a:endParaRPr>
              </a:p>
            </p:txBody>
          </p:sp>
        </mc:Choice>
        <mc:Fallback xmlns="">
          <p:sp>
            <p:nvSpPr>
              <p:cNvPr id="28" name="Text Box 2059"/>
              <p:cNvSpPr txBox="1">
                <a:spLocks noRot="1" noChangeAspect="1" noMove="1" noResize="1" noEditPoints="1" noAdjustHandles="1" noChangeArrowheads="1" noChangeShapeType="1" noTextEdit="1"/>
              </p:cNvSpPr>
              <p:nvPr/>
            </p:nvSpPr>
            <p:spPr bwMode="auto">
              <a:xfrm>
                <a:off x="179512" y="6165304"/>
                <a:ext cx="9059416" cy="646331"/>
              </a:xfrm>
              <a:prstGeom prst="rect">
                <a:avLst/>
              </a:prstGeom>
              <a:blipFill>
                <a:blip r:embed="rId19"/>
                <a:stretch>
                  <a:fillRect l="-2017" t="-15094" b="-33962"/>
                </a:stretch>
              </a:blipFill>
              <a:ln w="9525">
                <a:noFill/>
                <a:miter lim="800000"/>
                <a:headEnd/>
                <a:tailEnd/>
              </a:ln>
            </p:spPr>
            <p:txBody>
              <a:bodyPr/>
              <a:lstStyle/>
              <a:p>
                <a:r>
                  <a:rPr lang="en-GB">
                    <a:noFill/>
                  </a:rPr>
                  <a:t> </a:t>
                </a:r>
              </a:p>
            </p:txBody>
          </p:sp>
        </mc:Fallback>
      </mc:AlternateContent>
    </p:spTree>
    <p:extLst>
      <p:ext uri="{BB962C8B-B14F-4D97-AF65-F5344CB8AC3E}">
        <p14:creationId xmlns:p14="http://schemas.microsoft.com/office/powerpoint/2010/main" val="16318910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07704" y="116633"/>
            <a:ext cx="5544616" cy="648071"/>
          </a:xfrm>
        </p:spPr>
        <p:txBody>
          <a:bodyPr/>
          <a:lstStyle/>
          <a:p>
            <a:r>
              <a:rPr lang="en-GB" dirty="0" smtClean="0"/>
              <a:t>Higher Order Form Factors</a:t>
            </a:r>
            <a:endParaRPr lang="en-GB" dirty="0"/>
          </a:p>
        </p:txBody>
      </p:sp>
      <mc:AlternateContent xmlns:mc="http://schemas.openxmlformats.org/markup-compatibility/2006" xmlns:a14="http://schemas.microsoft.com/office/drawing/2010/main">
        <mc:Choice Requires="a14">
          <p:sp>
            <p:nvSpPr>
              <p:cNvPr id="5" name="Text Box 6"/>
              <p:cNvSpPr txBox="1">
                <a:spLocks noChangeArrowheads="1"/>
              </p:cNvSpPr>
              <p:nvPr/>
            </p:nvSpPr>
            <p:spPr bwMode="auto">
              <a:xfrm>
                <a:off x="35496" y="982176"/>
                <a:ext cx="8784976" cy="2446824"/>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r>
                  <a:rPr lang="en-GB" sz="2800" dirty="0" smtClean="0">
                    <a:solidFill>
                      <a:schemeClr val="tx1"/>
                    </a:solidFill>
                  </a:rPr>
                  <a:t>PDG SM parameters </a:t>
                </a:r>
                <a14:m>
                  <m:oMath xmlns:m="http://schemas.openxmlformats.org/officeDocument/2006/math">
                    <m:r>
                      <a:rPr lang="en-GB" sz="2800" b="1" i="1" smtClean="0">
                        <a:solidFill>
                          <a:schemeClr val="tx1"/>
                        </a:solidFill>
                        <a:latin typeface="Cambria Math" panose="02040503050406030204" pitchFamily="18" charset="0"/>
                        <a:ea typeface="Cambria Math" panose="02040503050406030204" pitchFamily="18" charset="0"/>
                      </a:rPr>
                      <m:t>→</m:t>
                    </m:r>
                  </m:oMath>
                </a14:m>
                <a:r>
                  <a:rPr lang="en-GB" sz="2800" b="1" dirty="0" smtClean="0">
                    <a:solidFill>
                      <a:schemeClr val="tx1"/>
                    </a:solidFill>
                    <a:sym typeface="Symbol" pitchFamily="18" charset="2"/>
                  </a:rPr>
                  <a:t> </a:t>
                </a:r>
                <a:r>
                  <a:rPr lang="en-GB" sz="2800" dirty="0" smtClean="0">
                    <a:solidFill>
                      <a:schemeClr val="tx1"/>
                    </a:solidFill>
                    <a:sym typeface="Symbol" pitchFamily="18" charset="2"/>
                  </a:rPr>
                  <a:t>HO form factors</a:t>
                </a:r>
              </a:p>
              <a:p>
                <a:pPr>
                  <a:spcAft>
                    <a:spcPts val="0"/>
                  </a:spcAft>
                </a:pPr>
                <a:r>
                  <a:rPr lang="en-GB" sz="2800" dirty="0" smtClean="0">
                    <a:solidFill>
                      <a:schemeClr val="tx1"/>
                    </a:solidFill>
                    <a:sym typeface="Symbol" pitchFamily="18" charset="2"/>
                  </a:rPr>
                  <a:t>  - define </a:t>
                </a:r>
                <a14:m>
                  <m:oMath xmlns:m="http://schemas.openxmlformats.org/officeDocument/2006/math">
                    <m:sSub>
                      <m:sSubPr>
                        <m:ctrlPr>
                          <a:rPr lang="en-GB" sz="2800" i="1">
                            <a:solidFill>
                              <a:schemeClr val="tx1"/>
                            </a:solidFill>
                            <a:latin typeface="Cambria Math" panose="02040503050406030204" pitchFamily="18" charset="0"/>
                          </a:rPr>
                        </m:ctrlPr>
                      </m:sSubPr>
                      <m:e>
                        <m:sSubSup>
                          <m:sSubSupPr>
                            <m:ctrlPr>
                              <a:rPr lang="en-GB" sz="2800" i="1">
                                <a:solidFill>
                                  <a:schemeClr val="tx1"/>
                                </a:solidFill>
                                <a:latin typeface="Cambria Math" panose="02040503050406030204" pitchFamily="18" charset="0"/>
                              </a:rPr>
                            </m:ctrlPr>
                          </m:sSubSupPr>
                          <m:e>
                            <m:sSub>
                              <m:sSubPr>
                                <m:ctrlPr>
                                  <a:rPr lang="en-GB" sz="2800" i="1">
                                    <a:solidFill>
                                      <a:schemeClr val="tx1"/>
                                    </a:solidFill>
                                    <a:latin typeface="Cambria Math" panose="02040503050406030204" pitchFamily="18" charset="0"/>
                                  </a:rPr>
                                </m:ctrlPr>
                              </m:sSubPr>
                              <m:e>
                                <m:r>
                                  <a:rPr lang="en-GB" sz="2800" i="1">
                                    <a:solidFill>
                                      <a:schemeClr val="tx1"/>
                                    </a:solidFill>
                                    <a:latin typeface="Cambria Math" panose="02040503050406030204" pitchFamily="18" charset="0"/>
                                    <a:ea typeface="Cambria Math" panose="02040503050406030204" pitchFamily="18" charset="0"/>
                                  </a:rPr>
                                  <m:t>𝜌</m:t>
                                </m:r>
                              </m:e>
                              <m:sub>
                                <m:r>
                                  <a:rPr lang="en-GB" sz="2800" i="1">
                                    <a:solidFill>
                                      <a:schemeClr val="tx1"/>
                                    </a:solidFill>
                                    <a:latin typeface="Cambria Math" panose="02040503050406030204" pitchFamily="18" charset="0"/>
                                  </a:rPr>
                                  <m:t>𝑁𝐶</m:t>
                                </m:r>
                              </m:sub>
                            </m:sSub>
                            <m:r>
                              <a:rPr lang="en-GB" sz="2800" i="1">
                                <a:solidFill>
                                  <a:schemeClr val="tx1"/>
                                </a:solidFill>
                                <a:latin typeface="Cambria Math" panose="02040503050406030204" pitchFamily="18" charset="0"/>
                                <a:ea typeface="Cambria Math" panose="02040503050406030204" pitchFamily="18" charset="0"/>
                              </a:rPr>
                              <m:t>→</m:t>
                            </m:r>
                            <m:r>
                              <a:rPr lang="en-GB" sz="2800" i="1">
                                <a:solidFill>
                                  <a:schemeClr val="tx1"/>
                                </a:solidFill>
                                <a:latin typeface="Cambria Math" panose="02040503050406030204" pitchFamily="18" charset="0"/>
                                <a:ea typeface="Cambria Math" panose="02040503050406030204" pitchFamily="18" charset="0"/>
                              </a:rPr>
                              <m:t>𝜌</m:t>
                            </m:r>
                          </m:e>
                          <m:sub>
                            <m:r>
                              <a:rPr lang="en-GB" sz="2800" i="1">
                                <a:solidFill>
                                  <a:schemeClr val="tx1"/>
                                </a:solidFill>
                                <a:latin typeface="Cambria Math" panose="02040503050406030204" pitchFamily="18" charset="0"/>
                              </a:rPr>
                              <m:t>𝑁𝐶</m:t>
                            </m:r>
                          </m:sub>
                          <m:sup>
                            <m:r>
                              <a:rPr lang="en-GB" sz="2800" i="1">
                                <a:solidFill>
                                  <a:schemeClr val="tx1"/>
                                </a:solidFill>
                                <a:latin typeface="Cambria Math" panose="02040503050406030204" pitchFamily="18" charset="0"/>
                              </a:rPr>
                              <m:t>′</m:t>
                            </m:r>
                          </m:sup>
                        </m:sSubSup>
                        <m:r>
                          <a:rPr lang="en-GB" sz="2800" b="0" i="1" smtClean="0">
                            <a:solidFill>
                              <a:schemeClr val="tx1"/>
                            </a:solidFill>
                            <a:latin typeface="Cambria Math" panose="02040503050406030204" pitchFamily="18" charset="0"/>
                            <a:ea typeface="Cambria Math" panose="02040503050406030204" pitchFamily="18" charset="0"/>
                          </a:rPr>
                          <m:t>𝜌</m:t>
                        </m:r>
                      </m:e>
                      <m:sub>
                        <m:r>
                          <a:rPr lang="en-GB" sz="2800" b="0" i="1">
                            <a:solidFill>
                              <a:schemeClr val="tx1"/>
                            </a:solidFill>
                            <a:latin typeface="Cambria Math" panose="02040503050406030204" pitchFamily="18" charset="0"/>
                          </a:rPr>
                          <m:t>𝑁𝐶</m:t>
                        </m:r>
                      </m:sub>
                    </m:sSub>
                  </m:oMath>
                </a14:m>
                <a:r>
                  <a:rPr lang="en-GB" sz="2800" dirty="0" smtClean="0">
                    <a:solidFill>
                      <a:schemeClr val="tx1"/>
                    </a:solidFill>
                    <a:sym typeface="Symbol" pitchFamily="18" charset="2"/>
                  </a:rPr>
                  <a:t> </a:t>
                </a:r>
              </a:p>
              <a:p>
                <a:pPr>
                  <a:spcAft>
                    <a:spcPts val="0"/>
                  </a:spcAft>
                </a:pPr>
                <a:r>
                  <a:rPr lang="en-GB" sz="2800" dirty="0" smtClean="0">
                    <a:solidFill>
                      <a:schemeClr val="tx1"/>
                    </a:solidFill>
                  </a:rPr>
                  <a:t>           </a:t>
                </a:r>
                <a14:m>
                  <m:oMath xmlns:m="http://schemas.openxmlformats.org/officeDocument/2006/math">
                    <m:r>
                      <a:rPr lang="en-GB" sz="2800" b="0" i="0" smtClean="0">
                        <a:solidFill>
                          <a:schemeClr val="tx1"/>
                        </a:solidFill>
                        <a:latin typeface="Cambria Math" panose="02040503050406030204" pitchFamily="18" charset="0"/>
                      </a:rPr>
                      <m:t>      </m:t>
                    </m:r>
                    <m:sSubSup>
                      <m:sSubSupPr>
                        <m:ctrlPr>
                          <a:rPr lang="en-GB" sz="2800" i="1" smtClean="0">
                            <a:solidFill>
                              <a:schemeClr val="tx1"/>
                            </a:solidFill>
                            <a:latin typeface="Cambria Math" panose="02040503050406030204" pitchFamily="18" charset="0"/>
                          </a:rPr>
                        </m:ctrlPr>
                      </m:sSubSupPr>
                      <m:e>
                        <m:sSub>
                          <m:sSubPr>
                            <m:ctrlPr>
                              <a:rPr lang="en-GB" sz="2800" i="1">
                                <a:solidFill>
                                  <a:schemeClr val="tx1"/>
                                </a:solidFill>
                                <a:latin typeface="Cambria Math" panose="02040503050406030204" pitchFamily="18" charset="0"/>
                              </a:rPr>
                            </m:ctrlPr>
                          </m:sSubPr>
                          <m:e>
                            <m:r>
                              <a:rPr lang="en-GB" sz="2800" b="0" i="1">
                                <a:solidFill>
                                  <a:schemeClr val="tx1"/>
                                </a:solidFill>
                                <a:latin typeface="Cambria Math" panose="02040503050406030204" pitchFamily="18" charset="0"/>
                                <a:ea typeface="Cambria Math" panose="02040503050406030204" pitchFamily="18" charset="0"/>
                              </a:rPr>
                              <m:t>𝜘</m:t>
                            </m:r>
                          </m:e>
                          <m:sub>
                            <m:r>
                              <a:rPr lang="en-GB" sz="2800" b="0" i="1">
                                <a:solidFill>
                                  <a:schemeClr val="tx1"/>
                                </a:solidFill>
                                <a:latin typeface="Cambria Math" panose="02040503050406030204" pitchFamily="18" charset="0"/>
                              </a:rPr>
                              <m:t>𝑁𝐶</m:t>
                            </m:r>
                          </m:sub>
                        </m:sSub>
                        <m:r>
                          <a:rPr lang="en-GB" sz="2800" b="0" i="1" smtClean="0">
                            <a:solidFill>
                              <a:schemeClr val="tx1"/>
                            </a:solidFill>
                            <a:latin typeface="Cambria Math" panose="02040503050406030204" pitchFamily="18" charset="0"/>
                            <a:ea typeface="Cambria Math" panose="02040503050406030204" pitchFamily="18" charset="0"/>
                          </a:rPr>
                          <m:t>→</m:t>
                        </m:r>
                        <m:r>
                          <a:rPr lang="en-GB" sz="2800" b="0" i="1">
                            <a:solidFill>
                              <a:schemeClr val="tx1"/>
                            </a:solidFill>
                            <a:latin typeface="Cambria Math" panose="02040503050406030204" pitchFamily="18" charset="0"/>
                            <a:ea typeface="Cambria Math" panose="02040503050406030204" pitchFamily="18" charset="0"/>
                          </a:rPr>
                          <m:t>𝜘</m:t>
                        </m:r>
                      </m:e>
                      <m:sub>
                        <m:r>
                          <m:rPr>
                            <m:sty m:val="p"/>
                          </m:rPr>
                          <a:rPr lang="en-GB" sz="2800" b="0" i="0" smtClean="0">
                            <a:solidFill>
                              <a:schemeClr val="tx1"/>
                            </a:solidFill>
                            <a:latin typeface="Cambria Math" panose="02040503050406030204" pitchFamily="18" charset="0"/>
                          </a:rPr>
                          <m:t>NC</m:t>
                        </m:r>
                      </m:sub>
                      <m:sup>
                        <m:r>
                          <a:rPr lang="en-GB" sz="2800" b="0" i="1" smtClean="0">
                            <a:solidFill>
                              <a:schemeClr val="tx1"/>
                            </a:solidFill>
                            <a:latin typeface="Cambria Math" panose="02040503050406030204" pitchFamily="18" charset="0"/>
                          </a:rPr>
                          <m:t>′</m:t>
                        </m:r>
                      </m:sup>
                    </m:sSubSup>
                    <m:sSub>
                      <m:sSubPr>
                        <m:ctrlPr>
                          <a:rPr lang="en-GB" sz="2800" i="1">
                            <a:solidFill>
                              <a:schemeClr val="tx1"/>
                            </a:solidFill>
                            <a:latin typeface="Cambria Math" panose="02040503050406030204" pitchFamily="18" charset="0"/>
                          </a:rPr>
                        </m:ctrlPr>
                      </m:sSubPr>
                      <m:e>
                        <m:r>
                          <a:rPr lang="en-GB" sz="2800" b="0" i="1">
                            <a:solidFill>
                              <a:schemeClr val="tx1"/>
                            </a:solidFill>
                            <a:latin typeface="Cambria Math" panose="02040503050406030204" pitchFamily="18" charset="0"/>
                            <a:ea typeface="Cambria Math" panose="02040503050406030204" pitchFamily="18" charset="0"/>
                          </a:rPr>
                          <m:t>𝜘</m:t>
                        </m:r>
                      </m:e>
                      <m:sub>
                        <m:r>
                          <a:rPr lang="en-GB" sz="2800" b="0" i="1">
                            <a:solidFill>
                              <a:schemeClr val="tx1"/>
                            </a:solidFill>
                            <a:latin typeface="Cambria Math" panose="02040503050406030204" pitchFamily="18" charset="0"/>
                          </a:rPr>
                          <m:t>𝑁𝐶</m:t>
                        </m:r>
                      </m:sub>
                    </m:sSub>
                  </m:oMath>
                </a14:m>
                <a:r>
                  <a:rPr lang="en-GB" sz="2800" dirty="0" smtClean="0">
                    <a:solidFill>
                      <a:schemeClr val="tx1"/>
                    </a:solidFill>
                    <a:sym typeface="Symbol" pitchFamily="18" charset="2"/>
                  </a:rPr>
                  <a:t> </a:t>
                </a:r>
              </a:p>
              <a:p>
                <a:pPr>
                  <a:spcAft>
                    <a:spcPts val="600"/>
                  </a:spcAft>
                </a:pPr>
                <a:r>
                  <a:rPr lang="en-GB" sz="2800" dirty="0">
                    <a:solidFill>
                      <a:schemeClr val="tx1"/>
                    </a:solidFill>
                    <a:sym typeface="Symbol" pitchFamily="18" charset="2"/>
                  </a:rPr>
                  <a:t> </a:t>
                </a:r>
                <a:r>
                  <a:rPr lang="en-GB" sz="2800" dirty="0" smtClean="0">
                    <a:solidFill>
                      <a:schemeClr val="tx1"/>
                    </a:solidFill>
                    <a:sym typeface="Symbol" pitchFamily="18" charset="2"/>
                  </a:rPr>
                  <a:t>              </a:t>
                </a:r>
                <a14:m>
                  <m:oMath xmlns:m="http://schemas.openxmlformats.org/officeDocument/2006/math">
                    <m:sSubSup>
                      <m:sSubSupPr>
                        <m:ctrlPr>
                          <a:rPr lang="en-GB" sz="2800" i="1">
                            <a:solidFill>
                              <a:schemeClr val="tx1"/>
                            </a:solidFill>
                            <a:latin typeface="Cambria Math" panose="02040503050406030204" pitchFamily="18" charset="0"/>
                          </a:rPr>
                        </m:ctrlPr>
                      </m:sSubSupPr>
                      <m:e>
                        <m:sSub>
                          <m:sSubPr>
                            <m:ctrlPr>
                              <a:rPr lang="en-GB" sz="2800" i="1">
                                <a:solidFill>
                                  <a:schemeClr val="tx1"/>
                                </a:solidFill>
                                <a:latin typeface="Cambria Math" panose="02040503050406030204" pitchFamily="18" charset="0"/>
                              </a:rPr>
                            </m:ctrlPr>
                          </m:sSubPr>
                          <m:e>
                            <m:r>
                              <a:rPr lang="en-GB" sz="2800" b="0" i="1">
                                <a:solidFill>
                                  <a:schemeClr val="tx1"/>
                                </a:solidFill>
                                <a:latin typeface="Cambria Math" panose="02040503050406030204" pitchFamily="18" charset="0"/>
                                <a:ea typeface="Cambria Math" panose="02040503050406030204" pitchFamily="18" charset="0"/>
                              </a:rPr>
                              <m:t>𝜌</m:t>
                            </m:r>
                          </m:e>
                          <m:sub>
                            <m:r>
                              <m:rPr>
                                <m:sty m:val="p"/>
                              </m:rPr>
                              <a:rPr lang="en-GB" sz="2800" b="0" i="0" smtClean="0">
                                <a:solidFill>
                                  <a:schemeClr val="tx1"/>
                                </a:solidFill>
                                <a:latin typeface="Cambria Math" panose="02040503050406030204" pitchFamily="18" charset="0"/>
                                <a:ea typeface="Cambria Math" panose="02040503050406030204" pitchFamily="18" charset="0"/>
                              </a:rPr>
                              <m:t>C</m:t>
                            </m:r>
                            <m:r>
                              <a:rPr lang="en-GB" sz="2800" b="0" i="1">
                                <a:solidFill>
                                  <a:schemeClr val="tx1"/>
                                </a:solidFill>
                                <a:latin typeface="Cambria Math" panose="02040503050406030204" pitchFamily="18" charset="0"/>
                              </a:rPr>
                              <m:t>𝐶</m:t>
                            </m:r>
                          </m:sub>
                        </m:sSub>
                        <m:r>
                          <a:rPr lang="en-GB" sz="2800" b="0" i="1">
                            <a:solidFill>
                              <a:schemeClr val="tx1"/>
                            </a:solidFill>
                            <a:latin typeface="Cambria Math" panose="02040503050406030204" pitchFamily="18" charset="0"/>
                            <a:ea typeface="Cambria Math" panose="02040503050406030204" pitchFamily="18" charset="0"/>
                          </a:rPr>
                          <m:t>→</m:t>
                        </m:r>
                        <m:r>
                          <a:rPr lang="en-GB" sz="2800" b="0" i="1">
                            <a:solidFill>
                              <a:schemeClr val="tx1"/>
                            </a:solidFill>
                            <a:latin typeface="Cambria Math" panose="02040503050406030204" pitchFamily="18" charset="0"/>
                            <a:ea typeface="Cambria Math" panose="02040503050406030204" pitchFamily="18" charset="0"/>
                          </a:rPr>
                          <m:t>𝜌</m:t>
                        </m:r>
                      </m:e>
                      <m:sub>
                        <m:r>
                          <m:rPr>
                            <m:sty m:val="p"/>
                          </m:rPr>
                          <a:rPr lang="en-GB" sz="2800" b="0" i="0" smtClean="0">
                            <a:solidFill>
                              <a:schemeClr val="tx1"/>
                            </a:solidFill>
                            <a:latin typeface="Cambria Math" panose="02040503050406030204" pitchFamily="18" charset="0"/>
                            <a:ea typeface="Cambria Math" panose="02040503050406030204" pitchFamily="18" charset="0"/>
                          </a:rPr>
                          <m:t>C</m:t>
                        </m:r>
                        <m:r>
                          <a:rPr lang="en-GB" sz="2800" b="0" i="1">
                            <a:solidFill>
                              <a:schemeClr val="tx1"/>
                            </a:solidFill>
                            <a:latin typeface="Cambria Math" panose="02040503050406030204" pitchFamily="18" charset="0"/>
                          </a:rPr>
                          <m:t>𝐶</m:t>
                        </m:r>
                      </m:sub>
                      <m:sup>
                        <m:r>
                          <a:rPr lang="en-GB" sz="2800" b="0" i="1">
                            <a:solidFill>
                              <a:schemeClr val="tx1"/>
                            </a:solidFill>
                            <a:latin typeface="Cambria Math" panose="02040503050406030204" pitchFamily="18" charset="0"/>
                          </a:rPr>
                          <m:t>′</m:t>
                        </m:r>
                      </m:sup>
                    </m:sSubSup>
                    <m:sSub>
                      <m:sSubPr>
                        <m:ctrlPr>
                          <a:rPr lang="en-GB" sz="2800" i="1">
                            <a:solidFill>
                              <a:schemeClr val="tx1"/>
                            </a:solidFill>
                            <a:latin typeface="Cambria Math" panose="02040503050406030204" pitchFamily="18" charset="0"/>
                          </a:rPr>
                        </m:ctrlPr>
                      </m:sSubPr>
                      <m:e>
                        <m:r>
                          <a:rPr lang="en-GB" sz="2800" b="0" i="1">
                            <a:solidFill>
                              <a:schemeClr val="tx1"/>
                            </a:solidFill>
                            <a:latin typeface="Cambria Math" panose="02040503050406030204" pitchFamily="18" charset="0"/>
                            <a:ea typeface="Cambria Math" panose="02040503050406030204" pitchFamily="18" charset="0"/>
                          </a:rPr>
                          <m:t>𝜌</m:t>
                        </m:r>
                      </m:e>
                      <m:sub>
                        <m:r>
                          <a:rPr lang="en-GB" sz="2800" b="0" i="1">
                            <a:solidFill>
                              <a:schemeClr val="tx1"/>
                            </a:solidFill>
                            <a:latin typeface="Cambria Math" panose="02040503050406030204" pitchFamily="18" charset="0"/>
                          </a:rPr>
                          <m:t>𝑁𝐶</m:t>
                        </m:r>
                      </m:sub>
                    </m:sSub>
                  </m:oMath>
                </a14:m>
                <a:r>
                  <a:rPr lang="en-GB" sz="2800" dirty="0" smtClean="0">
                    <a:solidFill>
                      <a:schemeClr val="tx1"/>
                    </a:solidFill>
                    <a:sym typeface="Symbol" pitchFamily="18" charset="2"/>
                  </a:rPr>
                  <a:t> </a:t>
                </a:r>
              </a:p>
              <a:p>
                <a:pPr>
                  <a:spcAft>
                    <a:spcPts val="600"/>
                  </a:spcAft>
                </a:pPr>
                <a:r>
                  <a:rPr lang="en-GB" sz="2800" dirty="0" smtClean="0">
                    <a:solidFill>
                      <a:schemeClr val="tx1"/>
                    </a:solidFill>
                  </a:rPr>
                  <a:t>     </a:t>
                </a:r>
                <a14:m>
                  <m:oMath xmlns:m="http://schemas.openxmlformats.org/officeDocument/2006/math">
                    <m:sSubSup>
                      <m:sSubSupPr>
                        <m:ctrlPr>
                          <a:rPr lang="en-GB" sz="2800" i="1">
                            <a:solidFill>
                              <a:schemeClr val="tx1"/>
                            </a:solidFill>
                            <a:latin typeface="Cambria Math" panose="02040503050406030204" pitchFamily="18" charset="0"/>
                          </a:rPr>
                        </m:ctrlPr>
                      </m:sSubSupPr>
                      <m:e>
                        <m:r>
                          <a:rPr lang="en-GB" sz="2800" i="1">
                            <a:solidFill>
                              <a:schemeClr val="tx1"/>
                            </a:solidFill>
                            <a:latin typeface="Cambria Math" panose="02040503050406030204" pitchFamily="18" charset="0"/>
                            <a:ea typeface="Cambria Math" panose="02040503050406030204" pitchFamily="18" charset="0"/>
                          </a:rPr>
                          <m:t>𝜌</m:t>
                        </m:r>
                      </m:e>
                      <m:sub>
                        <m:r>
                          <a:rPr lang="en-GB" sz="2800" i="1">
                            <a:solidFill>
                              <a:schemeClr val="tx1"/>
                            </a:solidFill>
                            <a:latin typeface="Cambria Math" panose="02040503050406030204" pitchFamily="18" charset="0"/>
                          </a:rPr>
                          <m:t>𝑁𝐶</m:t>
                        </m:r>
                      </m:sub>
                      <m:sup>
                        <m:r>
                          <a:rPr lang="en-GB" sz="2800" i="1">
                            <a:solidFill>
                              <a:schemeClr val="tx1"/>
                            </a:solidFill>
                            <a:latin typeface="Cambria Math" panose="02040503050406030204" pitchFamily="18" charset="0"/>
                          </a:rPr>
                          <m:t>′</m:t>
                        </m:r>
                      </m:sup>
                    </m:sSubSup>
                    <m:r>
                      <a:rPr lang="en-GB" sz="2800" b="0" i="1" smtClean="0">
                        <a:solidFill>
                          <a:schemeClr val="tx1"/>
                        </a:solidFill>
                        <a:latin typeface="Cambria Math" panose="02040503050406030204" pitchFamily="18" charset="0"/>
                      </a:rPr>
                      <m:t>~</m:t>
                    </m:r>
                    <m:sSubSup>
                      <m:sSubSupPr>
                        <m:ctrlPr>
                          <a:rPr lang="en-GB" sz="2800" i="1">
                            <a:solidFill>
                              <a:schemeClr val="tx1"/>
                            </a:solidFill>
                            <a:latin typeface="Cambria Math" panose="02040503050406030204" pitchFamily="18" charset="0"/>
                          </a:rPr>
                        </m:ctrlPr>
                      </m:sSubSupPr>
                      <m:e>
                        <m:r>
                          <a:rPr lang="en-GB" sz="2800" i="1">
                            <a:solidFill>
                              <a:schemeClr val="tx1"/>
                            </a:solidFill>
                            <a:latin typeface="Cambria Math" panose="02040503050406030204" pitchFamily="18" charset="0"/>
                            <a:ea typeface="Cambria Math" panose="02040503050406030204" pitchFamily="18" charset="0"/>
                          </a:rPr>
                          <m:t>𝜌</m:t>
                        </m:r>
                      </m:e>
                      <m:sub>
                        <m:r>
                          <m:rPr>
                            <m:sty m:val="p"/>
                          </m:rPr>
                          <a:rPr lang="en-GB" sz="2800">
                            <a:solidFill>
                              <a:schemeClr val="tx1"/>
                            </a:solidFill>
                            <a:latin typeface="Cambria Math" panose="02040503050406030204" pitchFamily="18" charset="0"/>
                            <a:ea typeface="Cambria Math" panose="02040503050406030204" pitchFamily="18" charset="0"/>
                          </a:rPr>
                          <m:t>C</m:t>
                        </m:r>
                        <m:r>
                          <a:rPr lang="en-GB" sz="2800" i="1">
                            <a:solidFill>
                              <a:schemeClr val="tx1"/>
                            </a:solidFill>
                            <a:latin typeface="Cambria Math" panose="02040503050406030204" pitchFamily="18" charset="0"/>
                          </a:rPr>
                          <m:t>𝐶</m:t>
                        </m:r>
                      </m:sub>
                      <m:sup>
                        <m:r>
                          <a:rPr lang="en-GB" sz="2800" i="1">
                            <a:solidFill>
                              <a:schemeClr val="tx1"/>
                            </a:solidFill>
                            <a:latin typeface="Cambria Math" panose="02040503050406030204" pitchFamily="18" charset="0"/>
                          </a:rPr>
                          <m:t>′</m:t>
                        </m:r>
                      </m:sup>
                    </m:sSubSup>
                    <m:r>
                      <a:rPr lang="en-GB" sz="2800" b="0" i="1" dirty="0" smtClean="0">
                        <a:solidFill>
                          <a:schemeClr val="tx1"/>
                        </a:solidFill>
                        <a:latin typeface="Cambria Math" panose="02040503050406030204" pitchFamily="18" charset="0"/>
                        <a:sym typeface="Symbol" pitchFamily="18" charset="2"/>
                      </a:rPr>
                      <m:t>~</m:t>
                    </m:r>
                    <m:sSubSup>
                      <m:sSubSupPr>
                        <m:ctrlPr>
                          <a:rPr lang="en-GB" sz="2800" i="1">
                            <a:solidFill>
                              <a:schemeClr val="tx1"/>
                            </a:solidFill>
                            <a:latin typeface="Cambria Math" panose="02040503050406030204" pitchFamily="18" charset="0"/>
                          </a:rPr>
                        </m:ctrlPr>
                      </m:sSubSupPr>
                      <m:e>
                        <m:r>
                          <a:rPr lang="en-GB" sz="2800" i="1">
                            <a:solidFill>
                              <a:schemeClr val="tx1"/>
                            </a:solidFill>
                            <a:latin typeface="Cambria Math" panose="02040503050406030204" pitchFamily="18" charset="0"/>
                            <a:ea typeface="Cambria Math" panose="02040503050406030204" pitchFamily="18" charset="0"/>
                          </a:rPr>
                          <m:t>𝜘</m:t>
                        </m:r>
                      </m:e>
                      <m:sub>
                        <m:r>
                          <m:rPr>
                            <m:sty m:val="p"/>
                          </m:rPr>
                          <a:rPr lang="en-GB" sz="2800">
                            <a:solidFill>
                              <a:schemeClr val="tx1"/>
                            </a:solidFill>
                            <a:latin typeface="Cambria Math" panose="02040503050406030204" pitchFamily="18" charset="0"/>
                          </a:rPr>
                          <m:t>NC</m:t>
                        </m:r>
                      </m:sub>
                      <m:sup>
                        <m:r>
                          <a:rPr lang="en-GB" sz="2800" i="1">
                            <a:solidFill>
                              <a:schemeClr val="tx1"/>
                            </a:solidFill>
                            <a:latin typeface="Cambria Math" panose="02040503050406030204" pitchFamily="18" charset="0"/>
                          </a:rPr>
                          <m:t>′</m:t>
                        </m:r>
                      </m:sup>
                    </m:sSubSup>
                    <m:r>
                      <a:rPr lang="en-GB" sz="2800" b="0" i="1" smtClean="0">
                        <a:solidFill>
                          <a:schemeClr val="tx1"/>
                        </a:solidFill>
                        <a:latin typeface="Cambria Math" panose="02040503050406030204" pitchFamily="18" charset="0"/>
                      </a:rPr>
                      <m:t>~1</m:t>
                    </m:r>
                    <m:r>
                      <a:rPr lang="en-GB" sz="2800" b="0" i="1" smtClean="0">
                        <a:solidFill>
                          <a:schemeClr val="tx1"/>
                        </a:solidFill>
                        <a:latin typeface="Cambria Math" panose="02040503050406030204" pitchFamily="18" charset="0"/>
                        <a:sym typeface="Symbol" pitchFamily="18" charset="2"/>
                      </a:rPr>
                      <m:t>= </m:t>
                    </m:r>
                  </m:oMath>
                </a14:m>
                <a:r>
                  <a:rPr lang="en-GB" sz="2800" dirty="0" smtClean="0">
                    <a:solidFill>
                      <a:schemeClr val="tx1"/>
                    </a:solidFill>
                    <a:sym typeface="Symbol" pitchFamily="18" charset="2"/>
                  </a:rPr>
                  <a:t>SM @ NLO </a:t>
                </a:r>
                <a:endParaRPr lang="en-GB" sz="2800" dirty="0">
                  <a:solidFill>
                    <a:schemeClr val="tx1"/>
                  </a:solidFill>
                  <a:sym typeface="Symbol" pitchFamily="18" charset="2"/>
                </a:endParaRPr>
              </a:p>
            </p:txBody>
          </p:sp>
        </mc:Choice>
        <mc:Fallback xmlns="">
          <p:sp>
            <p:nvSpPr>
              <p:cNvPr id="5" name="Text Box 6"/>
              <p:cNvSpPr txBox="1">
                <a:spLocks noRot="1" noChangeAspect="1" noMove="1" noResize="1" noEditPoints="1" noAdjustHandles="1" noChangeArrowheads="1" noChangeShapeType="1" noTextEdit="1"/>
              </p:cNvSpPr>
              <p:nvPr/>
            </p:nvSpPr>
            <p:spPr bwMode="auto">
              <a:xfrm>
                <a:off x="35496" y="982176"/>
                <a:ext cx="8784976" cy="2446824"/>
              </a:xfrm>
              <a:prstGeom prst="rect">
                <a:avLst/>
              </a:prstGeom>
              <a:blipFill>
                <a:blip r:embed="rId2"/>
                <a:stretch>
                  <a:fillRect l="-2151" t="-4229" b="-5970"/>
                </a:stretch>
              </a:blipFill>
              <a:ln w="9525">
                <a:noFill/>
                <a:miter lim="800000"/>
                <a:headEnd/>
                <a:tailEnd/>
              </a:ln>
            </p:spPr>
            <p:txBody>
              <a:bodyPr/>
              <a:lstStyle/>
              <a:p>
                <a:r>
                  <a:rPr lang="en-GB">
                    <a:noFill/>
                  </a:rPr>
                  <a:t> </a:t>
                </a:r>
              </a:p>
            </p:txBody>
          </p:sp>
        </mc:Fallback>
      </mc:AlternateContent>
      <p:pic>
        <p:nvPicPr>
          <p:cNvPr id="6" name="Picture 5"/>
          <p:cNvPicPr>
            <a:picLocks noChangeAspect="1"/>
          </p:cNvPicPr>
          <p:nvPr/>
        </p:nvPicPr>
        <p:blipFill>
          <a:blip r:embed="rId3"/>
          <a:stretch>
            <a:fillRect/>
          </a:stretch>
        </p:blipFill>
        <p:spPr>
          <a:xfrm>
            <a:off x="5940152" y="1606150"/>
            <a:ext cx="3312368" cy="3118994"/>
          </a:xfrm>
          <a:prstGeom prst="rect">
            <a:avLst/>
          </a:prstGeom>
        </p:spPr>
      </p:pic>
      <p:pic>
        <p:nvPicPr>
          <p:cNvPr id="8" name="Picture 7"/>
          <p:cNvPicPr>
            <a:picLocks noChangeAspect="1"/>
          </p:cNvPicPr>
          <p:nvPr/>
        </p:nvPicPr>
        <p:blipFill>
          <a:blip r:embed="rId4"/>
          <a:stretch>
            <a:fillRect/>
          </a:stretch>
        </p:blipFill>
        <p:spPr>
          <a:xfrm>
            <a:off x="-36512" y="3846662"/>
            <a:ext cx="5904656" cy="279880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rot="16200000">
                <a:off x="3064195" y="4732849"/>
                <a:ext cx="679417" cy="40011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i="1">
                              <a:solidFill>
                                <a:schemeClr val="tx1"/>
                              </a:solidFill>
                              <a:latin typeface="Cambria Math" panose="02040503050406030204" pitchFamily="18" charset="0"/>
                            </a:rPr>
                          </m:ctrlPr>
                        </m:sSubSupPr>
                        <m:e>
                          <m:r>
                            <a:rPr lang="en-GB" sz="2000" i="1">
                              <a:solidFill>
                                <a:schemeClr val="tx1"/>
                              </a:solidFill>
                              <a:latin typeface="Cambria Math" panose="02040503050406030204" pitchFamily="18" charset="0"/>
                              <a:ea typeface="Cambria Math" panose="02040503050406030204" pitchFamily="18" charset="0"/>
                            </a:rPr>
                            <m:t>𝜘</m:t>
                          </m:r>
                        </m:e>
                        <m:sub>
                          <m:r>
                            <m:rPr>
                              <m:sty m:val="p"/>
                            </m:rPr>
                            <a:rPr lang="en-GB" sz="2000">
                              <a:solidFill>
                                <a:schemeClr val="tx1"/>
                              </a:solidFill>
                              <a:latin typeface="Cambria Math" panose="02040503050406030204" pitchFamily="18" charset="0"/>
                            </a:rPr>
                            <m:t>NC</m:t>
                          </m:r>
                        </m:sub>
                        <m:sup>
                          <m:r>
                            <a:rPr lang="en-GB" sz="2000" i="1">
                              <a:solidFill>
                                <a:schemeClr val="tx1"/>
                              </a:solidFill>
                              <a:latin typeface="Cambria Math" panose="02040503050406030204" pitchFamily="18" charset="0"/>
                            </a:rPr>
                            <m:t>′</m:t>
                          </m:r>
                        </m:sup>
                      </m:sSubSup>
                    </m:oMath>
                  </m:oMathPara>
                </a14:m>
                <a:endParaRPr lang="en-GB" sz="2000" dirty="0"/>
              </a:p>
            </p:txBody>
          </p:sp>
        </mc:Choice>
        <mc:Fallback xmlns="">
          <p:sp>
            <p:nvSpPr>
              <p:cNvPr id="9" name="Rectangle 8"/>
              <p:cNvSpPr>
                <a:spLocks noRot="1" noChangeAspect="1" noMove="1" noResize="1" noEditPoints="1" noAdjustHandles="1" noChangeArrowheads="1" noChangeShapeType="1" noTextEdit="1"/>
              </p:cNvSpPr>
              <p:nvPr/>
            </p:nvSpPr>
            <p:spPr>
              <a:xfrm rot="16200000">
                <a:off x="3064195" y="4732849"/>
                <a:ext cx="679417" cy="400110"/>
              </a:xfrm>
              <a:prstGeom prst="rect">
                <a:avLst/>
              </a:prstGeom>
              <a:blipFill>
                <a:blip r:embed="rId5"/>
                <a:stretch>
                  <a:fillRect r="-61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rot="16200000">
                <a:off x="-88189" y="4729772"/>
                <a:ext cx="679417" cy="40011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2000" i="1">
                              <a:solidFill>
                                <a:schemeClr val="tx1"/>
                              </a:solidFill>
                              <a:latin typeface="Cambria Math" panose="02040503050406030204" pitchFamily="18" charset="0"/>
                            </a:rPr>
                          </m:ctrlPr>
                        </m:sSubSupPr>
                        <m:e>
                          <m:r>
                            <a:rPr lang="en-GB" sz="2000" i="1" smtClean="0">
                              <a:solidFill>
                                <a:schemeClr val="tx1"/>
                              </a:solidFill>
                              <a:latin typeface="Cambria Math" panose="02040503050406030204" pitchFamily="18" charset="0"/>
                              <a:ea typeface="Cambria Math" panose="02040503050406030204" pitchFamily="18" charset="0"/>
                            </a:rPr>
                            <m:t>𝜌</m:t>
                          </m:r>
                        </m:e>
                        <m:sub>
                          <m:r>
                            <m:rPr>
                              <m:sty m:val="p"/>
                            </m:rPr>
                            <a:rPr lang="en-GB" sz="2000">
                              <a:solidFill>
                                <a:schemeClr val="tx1"/>
                              </a:solidFill>
                              <a:latin typeface="Cambria Math" panose="02040503050406030204" pitchFamily="18" charset="0"/>
                            </a:rPr>
                            <m:t>NC</m:t>
                          </m:r>
                        </m:sub>
                        <m:sup>
                          <m:r>
                            <a:rPr lang="en-GB" sz="2000" i="1">
                              <a:solidFill>
                                <a:schemeClr val="tx1"/>
                              </a:solidFill>
                              <a:latin typeface="Cambria Math" panose="02040503050406030204" pitchFamily="18" charset="0"/>
                            </a:rPr>
                            <m:t>′</m:t>
                          </m:r>
                        </m:sup>
                      </m:sSubSup>
                    </m:oMath>
                  </m:oMathPara>
                </a14:m>
                <a:endParaRPr lang="en-GB" sz="2000" dirty="0"/>
              </a:p>
            </p:txBody>
          </p:sp>
        </mc:Choice>
        <mc:Fallback xmlns="">
          <p:sp>
            <p:nvSpPr>
              <p:cNvPr id="10" name="Rectangle 9"/>
              <p:cNvSpPr>
                <a:spLocks noRot="1" noChangeAspect="1" noMove="1" noResize="1" noEditPoints="1" noAdjustHandles="1" noChangeArrowheads="1" noChangeShapeType="1" noTextEdit="1"/>
              </p:cNvSpPr>
              <p:nvPr/>
            </p:nvSpPr>
            <p:spPr>
              <a:xfrm rot="16200000">
                <a:off x="-88189" y="4729772"/>
                <a:ext cx="679417" cy="400110"/>
              </a:xfrm>
              <a:prstGeom prst="rect">
                <a:avLst/>
              </a:prstGeom>
              <a:blipFill>
                <a:blip r:embed="rId6"/>
                <a:stretch>
                  <a:fillRect r="-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012160" y="4932904"/>
                <a:ext cx="3241528" cy="954107"/>
              </a:xfrm>
              <a:prstGeom prst="rect">
                <a:avLst/>
              </a:prstGeom>
              <a:noFill/>
            </p:spPr>
            <p:txBody>
              <a:bodyPr wrap="none" rtlCol="0">
                <a:spAutoFit/>
              </a:bodyPr>
              <a:lstStyle/>
              <a:p>
                <a:r>
                  <a:rPr lang="en-GB" sz="2800" dirty="0" smtClean="0">
                    <a:solidFill>
                      <a:schemeClr val="tx1"/>
                    </a:solidFill>
                  </a:rPr>
                  <a:t>SM sufficient </a:t>
                </a:r>
                <a:endParaRPr lang="en-GB" sz="2800" b="1" i="1" dirty="0" smtClean="0">
                  <a:solidFill>
                    <a:schemeClr val="tx1"/>
                  </a:solidFill>
                  <a:latin typeface="Cambria Math" panose="02040503050406030204" pitchFamily="18" charset="0"/>
                </a:endParaRPr>
              </a:p>
              <a:p>
                <a14:m>
                  <m:oMath xmlns:m="http://schemas.openxmlformats.org/officeDocument/2006/math">
                    <m:r>
                      <a:rPr lang="en-GB" sz="2800" b="1" i="1" smtClean="0">
                        <a:solidFill>
                          <a:schemeClr val="tx1"/>
                        </a:solidFill>
                        <a:latin typeface="Cambria Math" panose="02040503050406030204" pitchFamily="18" charset="0"/>
                      </a:rPr>
                      <m:t>𝟑𝟎</m:t>
                    </m:r>
                    <m:r>
                      <a:rPr lang="en-GB" sz="2800" b="1" i="1">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𝑸</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𝟐𝟎𝟎</m:t>
                    </m:r>
                  </m:oMath>
                </a14:m>
                <a:r>
                  <a:rPr lang="en-GB" sz="2800" dirty="0" smtClean="0">
                    <a:solidFill>
                      <a:schemeClr val="tx1"/>
                    </a:solidFill>
                  </a:rPr>
                  <a:t> GeV</a:t>
                </a:r>
                <a:endParaRPr lang="en-GB" sz="28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012160" y="4932904"/>
                <a:ext cx="3241528" cy="954107"/>
              </a:xfrm>
              <a:prstGeom prst="rect">
                <a:avLst/>
              </a:prstGeom>
              <a:blipFill>
                <a:blip r:embed="rId7"/>
                <a:stretch>
                  <a:fillRect l="-3759" t="-5732" r="-2820" b="-16561"/>
                </a:stretch>
              </a:blipFill>
            </p:spPr>
            <p:txBody>
              <a:bodyPr/>
              <a:lstStyle/>
              <a:p>
                <a:r>
                  <a:rPr lang="en-GB">
                    <a:noFill/>
                  </a:rPr>
                  <a:t> </a:t>
                </a:r>
              </a:p>
            </p:txBody>
          </p:sp>
        </mc:Fallback>
      </mc:AlternateContent>
      <p:sp>
        <p:nvSpPr>
          <p:cNvPr id="12" name="Right Arrow 11"/>
          <p:cNvSpPr/>
          <p:nvPr/>
        </p:nvSpPr>
        <p:spPr bwMode="auto">
          <a:xfrm>
            <a:off x="5724128" y="5102049"/>
            <a:ext cx="360040" cy="28803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13" name="Right Arrow 12"/>
          <p:cNvSpPr/>
          <p:nvPr/>
        </p:nvSpPr>
        <p:spPr bwMode="auto">
          <a:xfrm flipH="1">
            <a:off x="5724128" y="2996952"/>
            <a:ext cx="360040" cy="28803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Tree>
    <p:extLst>
      <p:ext uri="{BB962C8B-B14F-4D97-AF65-F5344CB8AC3E}">
        <p14:creationId xmlns:p14="http://schemas.microsoft.com/office/powerpoint/2010/main" val="41737960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6"/>
              <p:cNvSpPr txBox="1">
                <a:spLocks noChangeArrowheads="1"/>
              </p:cNvSpPr>
              <p:nvPr/>
            </p:nvSpPr>
            <p:spPr bwMode="auto">
              <a:xfrm>
                <a:off x="261492" y="801412"/>
                <a:ext cx="9721080" cy="7282763"/>
              </a:xfrm>
              <a:prstGeom prst="rect">
                <a:avLst/>
              </a:prstGeom>
              <a:noFill/>
              <a:ln w="9525">
                <a:noFill/>
                <a:miter lim="800000"/>
                <a:headEnd/>
                <a:tailEnd/>
              </a:ln>
            </p:spPr>
            <p:txBody>
              <a:bodyPr wrap="square">
                <a:spAutoFit/>
              </a:bodyPr>
              <a:lstStyle/>
              <a:p>
                <a:pPr>
                  <a:spcAft>
                    <a:spcPts val="600"/>
                  </a:spcAft>
                </a:pPr>
                <a:r>
                  <a:rPr lang="en-GB" b="1" dirty="0" smtClean="0">
                    <a:solidFill>
                      <a:srgbClr val="FF0000"/>
                    </a:solidFill>
                    <a:sym typeface="Symbol" pitchFamily="18" charset="2"/>
                  </a:rPr>
                  <a:t></a:t>
                </a:r>
                <a:r>
                  <a:rPr lang="en-GB" dirty="0" smtClean="0">
                    <a:solidFill>
                      <a:schemeClr val="tx1"/>
                    </a:solidFill>
                  </a:rPr>
                  <a:t> </a:t>
                </a:r>
                <a14:m>
                  <m:oMath xmlns:m="http://schemas.openxmlformats.org/officeDocument/2006/math">
                    <m:r>
                      <a:rPr lang="en-GB" b="1" i="1" smtClean="0">
                        <a:solidFill>
                          <a:schemeClr val="tx1"/>
                        </a:solidFill>
                        <a:latin typeface="Cambria Math" panose="02040503050406030204" pitchFamily="18" charset="0"/>
                      </a:rPr>
                      <m:t>𝒆𝒑</m:t>
                    </m:r>
                    <m:r>
                      <a:rPr lang="en-GB" b="1" i="1" smtClean="0">
                        <a:solidFill>
                          <a:schemeClr val="tx1"/>
                        </a:solidFill>
                        <a:latin typeface="Cambria Math" panose="02040503050406030204" pitchFamily="18" charset="0"/>
                        <a:ea typeface="Cambria Math" panose="02040503050406030204" pitchFamily="18" charset="0"/>
                      </a:rPr>
                      <m:t>→</m:t>
                    </m:r>
                    <m:r>
                      <a:rPr lang="en-GB" b="1" i="1" smtClean="0">
                        <a:solidFill>
                          <a:schemeClr val="tx1"/>
                        </a:solidFill>
                        <a:latin typeface="Cambria Math" panose="02040503050406030204" pitchFamily="18" charset="0"/>
                        <a:ea typeface="Cambria Math" panose="02040503050406030204" pitchFamily="18" charset="0"/>
                      </a:rPr>
                      <m:t>𝒆𝑿</m:t>
                    </m:r>
                    <m:r>
                      <a:rPr lang="en-GB" b="1" i="1" smtClean="0">
                        <a:solidFill>
                          <a:schemeClr val="tx1"/>
                        </a:solidFill>
                        <a:latin typeface="Cambria Math" panose="02040503050406030204" pitchFamily="18" charset="0"/>
                        <a:ea typeface="Cambria Math" panose="02040503050406030204" pitchFamily="18" charset="0"/>
                      </a:rPr>
                      <m:t> </m:t>
                    </m:r>
                  </m:oMath>
                </a14:m>
                <a:r>
                  <a:rPr lang="en-GB" sz="2800" dirty="0" smtClean="0">
                    <a:solidFill>
                      <a:schemeClr val="tx1"/>
                    </a:solidFill>
                  </a:rPr>
                  <a:t>GSW+QCD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oMath>
                </a14:m>
                <a:r>
                  <a:rPr lang="en-GB" sz="2800" dirty="0">
                    <a:solidFill>
                      <a:schemeClr val="tx1"/>
                    </a:solidFill>
                  </a:rPr>
                  <a:t> time-like </a:t>
                </a:r>
                <a:r>
                  <a:rPr lang="en-GB" sz="2800" dirty="0" smtClean="0">
                    <a:solidFill>
                      <a:schemeClr val="tx1"/>
                    </a:solidFill>
                  </a:rPr>
                  <a:t>dynamics</a:t>
                </a:r>
              </a:p>
              <a:p>
                <a:pPr>
                  <a:spcAft>
                    <a:spcPts val="600"/>
                  </a:spcAft>
                </a:pPr>
                <a:r>
                  <a:rPr lang="en-GB" sz="2800" dirty="0">
                    <a:solidFill>
                      <a:schemeClr val="tx1"/>
                    </a:solidFill>
                    <a:sym typeface="Symbol" pitchFamily="18" charset="2"/>
                  </a:rPr>
                  <a:t> </a:t>
                </a:r>
                <a:r>
                  <a:rPr lang="en-GB" sz="2800" dirty="0" smtClean="0">
                    <a:solidFill>
                      <a:schemeClr val="tx1"/>
                    </a:solidFill>
                    <a:sym typeface="Symbol" pitchFamily="18" charset="2"/>
                  </a:rPr>
                  <a:t>  </a:t>
                </a:r>
                <a:r>
                  <a:rPr lang="en-GB" sz="2800" b="1" dirty="0" smtClean="0">
                    <a:solidFill>
                      <a:srgbClr val="FF0000"/>
                    </a:solidFill>
                    <a:sym typeface="Symbol" pitchFamily="18" charset="2"/>
                  </a:rPr>
                  <a:t>-</a:t>
                </a:r>
                <a:r>
                  <a:rPr lang="en-GB" sz="2800" dirty="0" smtClean="0">
                    <a:solidFill>
                      <a:schemeClr val="tx1"/>
                    </a:solidFill>
                    <a:sym typeface="Symbol" pitchFamily="18" charset="2"/>
                  </a:rPr>
                  <a:t> dynamics </a:t>
                </a:r>
                <a14:m>
                  <m:oMath xmlns:m="http://schemas.openxmlformats.org/officeDocument/2006/math">
                    <m:r>
                      <a:rPr lang="en-GB" sz="2800" b="1" i="1" smtClean="0">
                        <a:solidFill>
                          <a:schemeClr val="tx1"/>
                        </a:solidFill>
                        <a:latin typeface="Cambria Math" panose="02040503050406030204" pitchFamily="18" charset="0"/>
                        <a:sym typeface="Symbol" pitchFamily="18" charset="2"/>
                      </a:rPr>
                      <m:t>=</m:t>
                    </m:r>
                  </m:oMath>
                </a14:m>
                <a:r>
                  <a:rPr lang="en-GB" sz="2800" dirty="0" smtClean="0">
                    <a:solidFill>
                      <a:schemeClr val="tx1"/>
                    </a:solidFill>
                  </a:rPr>
                  <a:t> NLO </a:t>
                </a:r>
                <a14:m>
                  <m:oMath xmlns:m="http://schemas.openxmlformats.org/officeDocument/2006/math">
                    <m:sSub>
                      <m:sSubPr>
                        <m:ctrlPr>
                          <a:rPr lang="en-GB" sz="2800" b="1" i="1">
                            <a:solidFill>
                              <a:schemeClr val="tx1"/>
                            </a:solidFill>
                            <a:latin typeface="Cambria Math" panose="02040503050406030204" pitchFamily="18" charset="0"/>
                            <a:sym typeface="Symbol" pitchFamily="18" charset="2"/>
                          </a:rPr>
                        </m:ctrlPr>
                      </m:sSubPr>
                      <m:e>
                        <m:r>
                          <a:rPr lang="en-GB" sz="2800" b="1">
                            <a:solidFill>
                              <a:schemeClr val="tx1"/>
                            </a:solidFill>
                            <a:latin typeface="Cambria Math" panose="02040503050406030204" pitchFamily="18" charset="0"/>
                            <a:sym typeface="Symbol" pitchFamily="18" charset="2"/>
                          </a:rPr>
                          <m:t>𝐒𝐔</m:t>
                        </m:r>
                        <m:d>
                          <m:dPr>
                            <m:ctrlPr>
                              <a:rPr lang="en-GB" sz="2800" b="1" i="1">
                                <a:solidFill>
                                  <a:schemeClr val="tx1"/>
                                </a:solidFill>
                                <a:latin typeface="Cambria Math" panose="02040503050406030204" pitchFamily="18" charset="0"/>
                                <a:sym typeface="Symbol" pitchFamily="18" charset="2"/>
                              </a:rPr>
                            </m:ctrlPr>
                          </m:dPr>
                          <m:e>
                            <m:r>
                              <a:rPr lang="en-GB" sz="2800" b="1" i="1" smtClean="0">
                                <a:solidFill>
                                  <a:schemeClr val="tx1"/>
                                </a:solidFill>
                                <a:latin typeface="Cambria Math" panose="02040503050406030204" pitchFamily="18" charset="0"/>
                                <a:sym typeface="Symbol" pitchFamily="18" charset="2"/>
                              </a:rPr>
                              <m:t>𝟐</m:t>
                            </m:r>
                          </m:e>
                        </m:d>
                      </m:e>
                      <m:sub>
                        <m:r>
                          <a:rPr lang="en-GB" sz="2800" b="1" i="0" smtClean="0">
                            <a:solidFill>
                              <a:schemeClr val="tx1"/>
                            </a:solidFill>
                            <a:latin typeface="Cambria Math" panose="02040503050406030204" pitchFamily="18" charset="0"/>
                            <a:sym typeface="Symbol" pitchFamily="18" charset="2"/>
                          </a:rPr>
                          <m:t>𝐆𝐒𝐖</m:t>
                        </m:r>
                      </m:sub>
                    </m:sSub>
                    <m:r>
                      <a:rPr lang="en-GB" sz="2800" i="1" dirty="0" smtClean="0">
                        <a:solidFill>
                          <a:schemeClr val="tx1"/>
                        </a:solidFill>
                        <a:latin typeface="Cambria Math" panose="02040503050406030204" pitchFamily="18" charset="0"/>
                        <a:ea typeface="Cambria Math" panose="02040503050406030204" pitchFamily="18" charset="0"/>
                      </a:rPr>
                      <m:t>⊗</m:t>
                    </m:r>
                  </m:oMath>
                </a14:m>
                <a:r>
                  <a:rPr lang="en-GB" sz="2800" dirty="0" smtClean="0">
                    <a:solidFill>
                      <a:schemeClr val="tx1"/>
                    </a:solidFill>
                  </a:rPr>
                  <a:t> </a:t>
                </a:r>
                <a:r>
                  <a:rPr lang="en-GB" sz="2800" dirty="0">
                    <a:solidFill>
                      <a:schemeClr val="tx1"/>
                    </a:solidFill>
                    <a:sym typeface="Symbol" pitchFamily="18" charset="2"/>
                  </a:rPr>
                  <a:t>NNLO </a:t>
                </a:r>
                <a14:m>
                  <m:oMath xmlns:m="http://schemas.openxmlformats.org/officeDocument/2006/math">
                    <m:sSub>
                      <m:sSubPr>
                        <m:ctrlPr>
                          <a:rPr lang="en-GB" sz="2800" b="1" i="1">
                            <a:solidFill>
                              <a:schemeClr val="tx1"/>
                            </a:solidFill>
                            <a:latin typeface="Cambria Math" panose="02040503050406030204" pitchFamily="18" charset="0"/>
                            <a:sym typeface="Symbol" pitchFamily="18" charset="2"/>
                          </a:rPr>
                        </m:ctrlPr>
                      </m:sSubPr>
                      <m:e>
                        <m:r>
                          <a:rPr lang="en-GB" sz="2800" b="1">
                            <a:solidFill>
                              <a:schemeClr val="tx1"/>
                            </a:solidFill>
                            <a:latin typeface="Cambria Math" panose="02040503050406030204" pitchFamily="18" charset="0"/>
                            <a:sym typeface="Symbol" pitchFamily="18" charset="2"/>
                          </a:rPr>
                          <m:t>𝐒𝐔</m:t>
                        </m:r>
                        <m:d>
                          <m:dPr>
                            <m:ctrlPr>
                              <a:rPr lang="en-GB" sz="2800" b="1" i="1">
                                <a:solidFill>
                                  <a:schemeClr val="tx1"/>
                                </a:solidFill>
                                <a:latin typeface="Cambria Math" panose="02040503050406030204" pitchFamily="18" charset="0"/>
                                <a:sym typeface="Symbol" pitchFamily="18" charset="2"/>
                              </a:rPr>
                            </m:ctrlPr>
                          </m:dPr>
                          <m:e>
                            <m:r>
                              <a:rPr lang="en-GB" sz="2800" b="1" i="1">
                                <a:solidFill>
                                  <a:schemeClr val="tx1"/>
                                </a:solidFill>
                                <a:latin typeface="Cambria Math" panose="02040503050406030204" pitchFamily="18" charset="0"/>
                                <a:sym typeface="Symbol" pitchFamily="18" charset="2"/>
                              </a:rPr>
                              <m:t>𝟑</m:t>
                            </m:r>
                          </m:e>
                        </m:d>
                      </m:e>
                      <m:sub>
                        <m:r>
                          <a:rPr lang="en-GB" sz="2800" b="1">
                            <a:solidFill>
                              <a:schemeClr val="tx1"/>
                            </a:solidFill>
                            <a:latin typeface="Cambria Math" panose="02040503050406030204" pitchFamily="18" charset="0"/>
                            <a:sym typeface="Symbol" pitchFamily="18" charset="2"/>
                          </a:rPr>
                          <m:t>𝐜𝐨𝐥𝐨𝐮𝐫</m:t>
                        </m:r>
                      </m:sub>
                    </m:sSub>
                  </m:oMath>
                </a14:m>
                <a:r>
                  <a:rPr lang="en-GB" sz="2800" dirty="0" smtClean="0">
                    <a:solidFill>
                      <a:schemeClr val="tx1"/>
                    </a:solidFill>
                  </a:rPr>
                  <a:t> </a:t>
                </a:r>
              </a:p>
              <a:p>
                <a:pPr>
                  <a:spcAft>
                    <a:spcPts val="600"/>
                  </a:spcAft>
                </a:pPr>
                <a:r>
                  <a:rPr lang="en-GB" sz="2800" dirty="0" smtClean="0">
                    <a:solidFill>
                      <a:schemeClr val="tx1"/>
                    </a:solidFill>
                    <a:sym typeface="Symbol" pitchFamily="18" charset="2"/>
                  </a:rPr>
                  <a:t>   </a:t>
                </a:r>
                <a:r>
                  <a:rPr lang="en-GB" sz="2800" b="1" dirty="0" smtClean="0">
                    <a:solidFill>
                      <a:srgbClr val="FF0000"/>
                    </a:solidFill>
                    <a:sym typeface="Symbol" pitchFamily="18" charset="2"/>
                  </a:rPr>
                  <a:t>-</a:t>
                </a:r>
                <a:r>
                  <a:rPr lang="en-GB" sz="2800" dirty="0" smtClean="0">
                    <a:solidFill>
                      <a:schemeClr val="tx1"/>
                    </a:solidFill>
                    <a:sym typeface="Symbol" pitchFamily="18" charset="2"/>
                  </a:rPr>
                  <a:t> </a:t>
                </a:r>
                <a:r>
                  <a:rPr lang="en-GB" sz="2800" dirty="0" smtClean="0">
                    <a:solidFill>
                      <a:schemeClr val="tx1"/>
                    </a:solidFill>
                  </a:rPr>
                  <a:t>electroweak </a:t>
                </a:r>
                <a:r>
                  <a:rPr lang="en-GB" sz="2800" dirty="0">
                    <a:solidFill>
                      <a:schemeClr val="tx1"/>
                    </a:solidFill>
                  </a:rPr>
                  <a:t>gauge boson </a:t>
                </a:r>
                <a:r>
                  <a:rPr lang="en-GB" sz="2800" dirty="0" smtClean="0">
                    <a:solidFill>
                      <a:schemeClr val="tx1"/>
                    </a:solidFill>
                  </a:rPr>
                  <a:t>propagators identified </a:t>
                </a:r>
              </a:p>
              <a:p>
                <a:pPr>
                  <a:spcAft>
                    <a:spcPts val="600"/>
                  </a:spcAft>
                </a:pPr>
                <a:r>
                  <a:rPr lang="en-GB" sz="2800" dirty="0" smtClean="0">
                    <a:solidFill>
                      <a:schemeClr val="tx1"/>
                    </a:solidFill>
                  </a:rPr>
                  <a:t>      NC </a:t>
                </a:r>
                <a14:m>
                  <m:oMath xmlns:m="http://schemas.openxmlformats.org/officeDocument/2006/math">
                    <m:r>
                      <a:rPr lang="en-GB" sz="2800" i="1">
                        <a:solidFill>
                          <a:schemeClr val="tx1"/>
                        </a:solidFill>
                        <a:latin typeface="Cambria Math" panose="02040503050406030204" pitchFamily="18" charset="0"/>
                        <a:ea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ea typeface="Cambria Math" panose="02040503050406030204" pitchFamily="18" charset="0"/>
                          </a:rPr>
                          <m:t>𝜸</m:t>
                        </m:r>
                        <m:r>
                          <a:rPr lang="en-GB" sz="2800" b="1" i="1">
                            <a:solidFill>
                              <a:schemeClr val="tx1"/>
                            </a:solidFill>
                            <a:latin typeface="Cambria Math" panose="02040503050406030204" pitchFamily="18" charset="0"/>
                            <a:ea typeface="Cambria Math" panose="02040503050406030204" pitchFamily="18" charset="0"/>
                          </a:rPr>
                          <m:t>+</m:t>
                        </m:r>
                        <m:r>
                          <a:rPr lang="en-GB" sz="2800" b="1" i="1">
                            <a:solidFill>
                              <a:schemeClr val="tx1"/>
                            </a:solidFill>
                            <a:latin typeface="Cambria Math" panose="02040503050406030204" pitchFamily="18" charset="0"/>
                          </a:rPr>
                          <m:t>𝒁</m:t>
                        </m:r>
                      </m:e>
                      <m:sup>
                        <m:r>
                          <a:rPr lang="en-GB" sz="2800" b="1" i="1">
                            <a:solidFill>
                              <a:schemeClr val="tx1"/>
                            </a:solidFill>
                            <a:latin typeface="Cambria Math" panose="02040503050406030204" pitchFamily="18" charset="0"/>
                          </a:rPr>
                          <m:t>𝟎</m:t>
                        </m:r>
                      </m:sup>
                    </m:sSup>
                  </m:oMath>
                </a14:m>
                <a:r>
                  <a:rPr lang="en-GB" sz="2800" dirty="0" smtClean="0">
                    <a:solidFill>
                      <a:schemeClr val="tx1"/>
                    </a:solidFill>
                    <a:sym typeface="Symbol" pitchFamily="18" charset="2"/>
                  </a:rPr>
                  <a:t> and CC </a:t>
                </a:r>
                <a14:m>
                  <m:oMath xmlns:m="http://schemas.openxmlformats.org/officeDocument/2006/math">
                    <m:r>
                      <a:rPr lang="en-GB" sz="2800" i="1">
                        <a:solidFill>
                          <a:schemeClr val="tx1"/>
                        </a:solidFill>
                        <a:latin typeface="Cambria Math" panose="02040503050406030204" pitchFamily="18" charset="0"/>
                        <a:ea typeface="Cambria Math" panose="02040503050406030204" pitchFamily="18" charset="0"/>
                      </a:rPr>
                      <m:t>↔</m:t>
                    </m:r>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𝑾</m:t>
                        </m:r>
                      </m:e>
                      <m:sup>
                        <m:r>
                          <a:rPr lang="en-GB" sz="2800" b="1" i="1">
                            <a:solidFill>
                              <a:schemeClr val="tx1"/>
                            </a:solidFill>
                            <a:latin typeface="Cambria Math" panose="02040503050406030204" pitchFamily="18" charset="0"/>
                            <a:ea typeface="Cambria Math" panose="02040503050406030204" pitchFamily="18" charset="0"/>
                          </a:rPr>
                          <m:t>±</m:t>
                        </m:r>
                      </m:sup>
                    </m:sSup>
                  </m:oMath>
                </a14:m>
                <a:endParaRPr lang="en-GB" sz="2800" dirty="0" smtClean="0">
                  <a:solidFill>
                    <a:schemeClr val="tx1"/>
                  </a:solidFill>
                  <a:sym typeface="Symbol" pitchFamily="18" charset="2"/>
                </a:endParaRPr>
              </a:p>
              <a:p>
                <a:pPr>
                  <a:spcAft>
                    <a:spcPts val="600"/>
                  </a:spcAft>
                </a:pPr>
                <a:r>
                  <a:rPr lang="en-GB" sz="2800" b="1" dirty="0" smtClean="0">
                    <a:solidFill>
                      <a:srgbClr val="FF0000"/>
                    </a:solidFill>
                    <a:sym typeface="Symbol" pitchFamily="18" charset="2"/>
                  </a:rPr>
                  <a:t>  -</a:t>
                </a:r>
                <a:r>
                  <a:rPr lang="en-GB" sz="2800" dirty="0" smtClean="0">
                    <a:solidFill>
                      <a:schemeClr val="tx1"/>
                    </a:solidFill>
                    <a:sym typeface="Symbol" pitchFamily="18" charset="2"/>
                  </a:rPr>
                  <a:t> electroweak lepton and quark </a:t>
                </a:r>
                <a:r>
                  <a:rPr lang="en-GB" sz="2800" dirty="0" smtClean="0">
                    <a:solidFill>
                      <a:schemeClr val="tx1"/>
                    </a:solidFill>
                  </a:rPr>
                  <a:t>gauge couplings:</a:t>
                </a:r>
              </a:p>
              <a:p>
                <a:pPr>
                  <a:spcAft>
                    <a:spcPts val="600"/>
                  </a:spcAft>
                </a:pPr>
                <a:r>
                  <a:rPr lang="en-GB" sz="2800" dirty="0" smtClean="0">
                    <a:solidFill>
                      <a:schemeClr val="tx1"/>
                    </a:solidFill>
                  </a:rPr>
                  <a:t>      vector/axial-vector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rPr>
                      <m:t>←</m:t>
                    </m:r>
                    <m:r>
                      <a:rPr lang="en-GB" sz="2800" i="1">
                        <a:solidFill>
                          <a:schemeClr val="tx1"/>
                        </a:solidFill>
                        <a:latin typeface="Cambria Math" panose="02040503050406030204" pitchFamily="18" charset="0"/>
                        <a:ea typeface="Cambria Math" panose="02040503050406030204" pitchFamily="18" charset="0"/>
                      </a:rPr>
                      <m:t> </m:t>
                    </m:r>
                  </m:oMath>
                </a14:m>
                <a:r>
                  <a:rPr lang="en-GB" sz="2800" dirty="0" smtClean="0">
                    <a:solidFill>
                      <a:schemeClr val="tx1"/>
                    </a:solidFill>
                  </a:rPr>
                  <a:t>time-like </a:t>
                </a:r>
                <a14:m>
                  <m:oMath xmlns:m="http://schemas.openxmlformats.org/officeDocument/2006/math">
                    <m:sSup>
                      <m:sSupPr>
                        <m:ctrlPr>
                          <a:rPr lang="en-GB" sz="2800" b="1" i="1" smtClean="0">
                            <a:solidFill>
                              <a:schemeClr val="tx1"/>
                            </a:solidFill>
                            <a:latin typeface="Cambria Math" panose="02040503050406030204" pitchFamily="18" charset="0"/>
                          </a:rPr>
                        </m:ctrlPr>
                      </m:sSupPr>
                      <m:e>
                        <m:r>
                          <a:rPr lang="en-GB" sz="2800" b="1" i="1" smtClean="0">
                            <a:solidFill>
                              <a:schemeClr val="tx1"/>
                            </a:solidFill>
                            <a:latin typeface="Cambria Math" panose="02040503050406030204" pitchFamily="18" charset="0"/>
                          </a:rPr>
                          <m:t>𝒆</m:t>
                        </m:r>
                      </m:e>
                      <m:sup>
                        <m:r>
                          <a:rPr lang="en-GB" sz="2800" b="1" i="1" smtClean="0">
                            <a:solidFill>
                              <a:schemeClr val="tx1"/>
                            </a:solidFill>
                            <a:latin typeface="Cambria Math" panose="02040503050406030204" pitchFamily="18" charset="0"/>
                            <a:ea typeface="Cambria Math" panose="02040503050406030204" pitchFamily="18" charset="0"/>
                          </a:rPr>
                          <m:t>±</m:t>
                        </m:r>
                      </m:sup>
                    </m:sSup>
                  </m:oMath>
                </a14:m>
                <a:r>
                  <a:rPr lang="en-GB" sz="2800" dirty="0" smtClean="0">
                    <a:solidFill>
                      <a:schemeClr val="tx1"/>
                    </a:solidFill>
                  </a:rPr>
                  <a:t>, </a:t>
                </a:r>
                <a14:m>
                  <m:oMath xmlns:m="http://schemas.openxmlformats.org/officeDocument/2006/math">
                    <m:r>
                      <a:rPr lang="en-GB" sz="2800" b="1" i="1">
                        <a:solidFill>
                          <a:schemeClr val="tx1"/>
                        </a:solidFill>
                        <a:latin typeface="Cambria Math" panose="02040503050406030204" pitchFamily="18" charset="0"/>
                        <a:ea typeface="Cambria Math" panose="02040503050406030204" pitchFamily="18" charset="0"/>
                      </a:rPr>
                      <m:t>𝒖</m:t>
                    </m:r>
                  </m:oMath>
                </a14:m>
                <a:r>
                  <a:rPr lang="en-GB" sz="2800" b="1" dirty="0">
                    <a:solidFill>
                      <a:schemeClr val="tx1"/>
                    </a:solidFill>
                    <a:sym typeface="Symbol" pitchFamily="18" charset="2"/>
                  </a:rPr>
                  <a:t> </a:t>
                </a:r>
                <a:r>
                  <a:rPr lang="en-GB" sz="2800" dirty="0">
                    <a:solidFill>
                      <a:schemeClr val="tx1"/>
                    </a:solidFill>
                    <a:sym typeface="Symbol" pitchFamily="18" charset="2"/>
                  </a:rPr>
                  <a:t>and </a:t>
                </a:r>
                <a14:m>
                  <m:oMath xmlns:m="http://schemas.openxmlformats.org/officeDocument/2006/math">
                    <m:r>
                      <a:rPr lang="en-GB" sz="2800" b="1" i="1">
                        <a:solidFill>
                          <a:schemeClr val="tx1"/>
                        </a:solidFill>
                        <a:latin typeface="Cambria Math" panose="02040503050406030204" pitchFamily="18" charset="0"/>
                        <a:sym typeface="Symbol" pitchFamily="18" charset="2"/>
                      </a:rPr>
                      <m:t>𝒅</m:t>
                    </m:r>
                  </m:oMath>
                </a14:m>
                <a:r>
                  <a:rPr lang="en-GB" sz="2800" b="1" dirty="0" smtClean="0">
                    <a:solidFill>
                      <a:schemeClr val="tx1"/>
                    </a:solidFill>
                    <a:sym typeface="Symbol" pitchFamily="18" charset="2"/>
                  </a:rPr>
                  <a:t> </a:t>
                </a:r>
                <a:endParaRPr lang="en-GB" sz="2800" dirty="0">
                  <a:solidFill>
                    <a:schemeClr val="tx1"/>
                  </a:solidFill>
                  <a:sym typeface="Symbol" pitchFamily="18" charset="2"/>
                </a:endParaRPr>
              </a:p>
              <a:p>
                <a:pPr>
                  <a:spcAft>
                    <a:spcPts val="600"/>
                  </a:spcAft>
                </a:pPr>
                <a:r>
                  <a:rPr lang="en-GB" sz="2800" b="1" dirty="0">
                    <a:solidFill>
                      <a:srgbClr val="FF0000"/>
                    </a:solidFill>
                    <a:sym typeface="Symbol" pitchFamily="18" charset="2"/>
                  </a:rPr>
                  <a:t>  -</a:t>
                </a:r>
                <a:r>
                  <a:rPr lang="en-GB" sz="2800" dirty="0">
                    <a:solidFill>
                      <a:schemeClr val="tx1"/>
                    </a:solidFill>
                    <a:sym typeface="Symbol" pitchFamily="18" charset="2"/>
                  </a:rPr>
                  <a:t> </a:t>
                </a:r>
                <a:r>
                  <a:rPr lang="en-GB" sz="2800" dirty="0" smtClean="0">
                    <a:solidFill>
                      <a:schemeClr val="tx1"/>
                    </a:solidFill>
                    <a:sym typeface="Symbol" pitchFamily="18" charset="2"/>
                  </a:rPr>
                  <a:t>higher order GSW form factors measured</a:t>
                </a:r>
              </a:p>
              <a:p>
                <a:pPr>
                  <a:spcAft>
                    <a:spcPts val="600"/>
                  </a:spcAft>
                </a:pPr>
                <a:r>
                  <a:rPr lang="en-GB" sz="2800" dirty="0" smtClean="0">
                    <a:solidFill>
                      <a:schemeClr val="tx1"/>
                    </a:solidFill>
                    <a:sym typeface="Symbol" pitchFamily="18" charset="2"/>
                  </a:rPr>
                  <a:t>      assuming SM-2018</a:t>
                </a:r>
                <a:r>
                  <a:rPr lang="en-GB" sz="2800" dirty="0">
                    <a:solidFill>
                      <a:schemeClr val="tx1"/>
                    </a:solidFill>
                    <a:sym typeface="Symbol" pitchFamily="18" charset="2"/>
                  </a:rPr>
                  <a:t> </a:t>
                </a:r>
                <a:endParaRPr lang="en-GB" sz="2800" dirty="0" smtClean="0">
                  <a:solidFill>
                    <a:schemeClr val="tx1"/>
                  </a:solidFill>
                  <a:sym typeface="Symbol" pitchFamily="18" charset="2"/>
                </a:endParaRPr>
              </a:p>
              <a:p>
                <a:pPr>
                  <a:spcAft>
                    <a:spcPts val="600"/>
                  </a:spcAft>
                </a:pPr>
                <a:r>
                  <a:rPr lang="en-GB" sz="2800" dirty="0">
                    <a:solidFill>
                      <a:schemeClr val="tx1"/>
                    </a:solidFill>
                    <a:ea typeface="Cambria Math" panose="02040503050406030204" pitchFamily="18" charset="0"/>
                    <a:sym typeface="Symbol" pitchFamily="18" charset="2"/>
                  </a:rPr>
                  <a:t> </a:t>
                </a:r>
                <a:r>
                  <a:rPr lang="en-GB" sz="2800" dirty="0" smtClean="0">
                    <a:solidFill>
                      <a:schemeClr val="tx1"/>
                    </a:solidFill>
                    <a:ea typeface="Cambria Math" panose="02040503050406030204" pitchFamily="18" charset="0"/>
                    <a:sym typeface="Symbol" pitchFamily="18" charset="2"/>
                  </a:rPr>
                  <a:t>      </a:t>
                </a:r>
                <a14:m>
                  <m:oMath xmlns:m="http://schemas.openxmlformats.org/officeDocument/2006/math">
                    <m:r>
                      <a:rPr lang="en-GB" sz="2800" i="1" smtClean="0">
                        <a:solidFill>
                          <a:schemeClr val="tx1"/>
                        </a:solidFill>
                        <a:latin typeface="Cambria Math" panose="02040503050406030204" pitchFamily="18" charset="0"/>
                        <a:ea typeface="Cambria Math" panose="02040503050406030204" pitchFamily="18" charset="0"/>
                        <a:sym typeface="Symbol" pitchFamily="18" charset="2"/>
                      </a:rPr>
                      <m:t>→</m:t>
                    </m:r>
                  </m:oMath>
                </a14:m>
                <a:r>
                  <a:rPr lang="en-GB" sz="2800" dirty="0" smtClean="0">
                    <a:solidFill>
                      <a:schemeClr val="tx1"/>
                    </a:solidFill>
                    <a:sym typeface="Symbol" pitchFamily="18" charset="2"/>
                  </a:rPr>
                  <a:t> consistent with NLO </a:t>
                </a:r>
                <a14:m>
                  <m:oMath xmlns:m="http://schemas.openxmlformats.org/officeDocument/2006/math">
                    <m:sSub>
                      <m:sSubPr>
                        <m:ctrlPr>
                          <a:rPr lang="en-GB" sz="2800" b="1" i="1">
                            <a:solidFill>
                              <a:schemeClr val="tx1"/>
                            </a:solidFill>
                            <a:latin typeface="Cambria Math" panose="02040503050406030204" pitchFamily="18" charset="0"/>
                            <a:sym typeface="Symbol" pitchFamily="18" charset="2"/>
                          </a:rPr>
                        </m:ctrlPr>
                      </m:sSubPr>
                      <m:e>
                        <m:r>
                          <a:rPr lang="en-GB" sz="2800" b="1">
                            <a:solidFill>
                              <a:schemeClr val="tx1"/>
                            </a:solidFill>
                            <a:latin typeface="Cambria Math" panose="02040503050406030204" pitchFamily="18" charset="0"/>
                            <a:sym typeface="Symbol" pitchFamily="18" charset="2"/>
                          </a:rPr>
                          <m:t>𝐒𝐔</m:t>
                        </m:r>
                        <m:d>
                          <m:dPr>
                            <m:ctrlPr>
                              <a:rPr lang="en-GB" sz="2800" b="1" i="1">
                                <a:solidFill>
                                  <a:schemeClr val="tx1"/>
                                </a:solidFill>
                                <a:latin typeface="Cambria Math" panose="02040503050406030204" pitchFamily="18" charset="0"/>
                                <a:sym typeface="Symbol" pitchFamily="18" charset="2"/>
                              </a:rPr>
                            </m:ctrlPr>
                          </m:dPr>
                          <m:e>
                            <m:r>
                              <a:rPr lang="en-GB" sz="2800" b="1" i="1">
                                <a:solidFill>
                                  <a:schemeClr val="tx1"/>
                                </a:solidFill>
                                <a:latin typeface="Cambria Math" panose="02040503050406030204" pitchFamily="18" charset="0"/>
                                <a:sym typeface="Symbol" pitchFamily="18" charset="2"/>
                              </a:rPr>
                              <m:t>𝟐</m:t>
                            </m:r>
                          </m:e>
                        </m:d>
                      </m:e>
                      <m:sub>
                        <m:r>
                          <a:rPr lang="en-GB" sz="2800" b="1">
                            <a:solidFill>
                              <a:schemeClr val="tx1"/>
                            </a:solidFill>
                            <a:latin typeface="Cambria Math" panose="02040503050406030204" pitchFamily="18" charset="0"/>
                            <a:sym typeface="Symbol" pitchFamily="18" charset="2"/>
                          </a:rPr>
                          <m:t>𝐆𝐒𝐖</m:t>
                        </m:r>
                      </m:sub>
                    </m:sSub>
                  </m:oMath>
                </a14:m>
                <a:r>
                  <a:rPr lang="en-GB" sz="2800" dirty="0" smtClean="0">
                    <a:solidFill>
                      <a:schemeClr val="tx1"/>
                    </a:solidFill>
                    <a:sym typeface="Symbol" pitchFamily="18" charset="2"/>
                  </a:rPr>
                  <a:t> expectation</a:t>
                </a:r>
              </a:p>
              <a:p>
                <a:pPr>
                  <a:spcAft>
                    <a:spcPts val="600"/>
                  </a:spcAft>
                </a:pPr>
                <a:r>
                  <a:rPr lang="en-GB" sz="2800" dirty="0">
                    <a:solidFill>
                      <a:schemeClr val="tx1"/>
                    </a:solidFill>
                    <a:sym typeface="Symbol" pitchFamily="18" charset="2"/>
                  </a:rPr>
                  <a:t> </a:t>
                </a:r>
                <a:r>
                  <a:rPr lang="en-GB" sz="2800" dirty="0" smtClean="0">
                    <a:solidFill>
                      <a:schemeClr val="tx1"/>
                    </a:solidFill>
                    <a:sym typeface="Symbol" pitchFamily="18" charset="2"/>
                  </a:rPr>
                  <a:t>      </a:t>
                </a:r>
                <a14:m>
                  <m:oMath xmlns:m="http://schemas.openxmlformats.org/officeDocument/2006/math">
                    <m:r>
                      <a:rPr lang="en-GB" sz="2800" i="1">
                        <a:solidFill>
                          <a:schemeClr val="tx1"/>
                        </a:solidFill>
                        <a:latin typeface="Cambria Math" panose="02040503050406030204" pitchFamily="18" charset="0"/>
                        <a:ea typeface="Cambria Math" panose="02040503050406030204" pitchFamily="18" charset="0"/>
                        <a:sym typeface="Symbol" pitchFamily="18" charset="2"/>
                      </a:rPr>
                      <m:t>→</m:t>
                    </m:r>
                  </m:oMath>
                </a14:m>
                <a:r>
                  <a:rPr lang="en-GB" sz="2800" dirty="0">
                    <a:solidFill>
                      <a:schemeClr val="tx1"/>
                    </a:solidFill>
                    <a:sym typeface="Symbol" pitchFamily="18" charset="2"/>
                  </a:rPr>
                  <a:t> </a:t>
                </a:r>
                <a:r>
                  <a:rPr lang="en-GB" sz="2800" dirty="0" smtClean="0">
                    <a:solidFill>
                      <a:schemeClr val="tx1"/>
                    </a:solidFill>
                    <a:sym typeface="Symbol" pitchFamily="18" charset="2"/>
                  </a:rPr>
                  <a:t>no evidence for any dependence on </a:t>
                </a:r>
                <a14:m>
                  <m:oMath xmlns:m="http://schemas.openxmlformats.org/officeDocument/2006/math">
                    <m:sSup>
                      <m:sSupPr>
                        <m:ctrlPr>
                          <a:rPr lang="en-GB" sz="2800" b="1" i="1">
                            <a:solidFill>
                              <a:schemeClr val="tx1"/>
                            </a:solidFill>
                            <a:latin typeface="Cambria Math" panose="02040503050406030204" pitchFamily="18" charset="0"/>
                          </a:rPr>
                        </m:ctrlPr>
                      </m:sSupPr>
                      <m:e>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oMath>
                </a14:m>
                <a:r>
                  <a:rPr lang="en-GB" sz="2800" dirty="0" smtClean="0">
                    <a:solidFill>
                      <a:schemeClr val="tx1"/>
                    </a:solidFill>
                    <a:sym typeface="Symbol" pitchFamily="18" charset="2"/>
                  </a:rPr>
                  <a:t> for</a:t>
                </a:r>
              </a:p>
              <a:p>
                <a:pPr>
                  <a:spcAft>
                    <a:spcPts val="600"/>
                  </a:spcAft>
                </a:pPr>
                <a:r>
                  <a:rPr lang="en-GB" sz="2800" dirty="0">
                    <a:solidFill>
                      <a:schemeClr val="tx1"/>
                    </a:solidFill>
                    <a:sym typeface="Symbol" pitchFamily="18" charset="2"/>
                  </a:rPr>
                  <a:t> </a:t>
                </a:r>
                <a:r>
                  <a:rPr lang="en-GB" sz="2800" dirty="0" smtClean="0">
                    <a:solidFill>
                      <a:schemeClr val="tx1"/>
                    </a:solidFill>
                    <a:sym typeface="Symbol" pitchFamily="18" charset="2"/>
                  </a:rPr>
                  <a:t>          </a:t>
                </a:r>
                <a14:m>
                  <m:oMath xmlns:m="http://schemas.openxmlformats.org/officeDocument/2006/math">
                    <m:sSup>
                      <m:sSupPr>
                        <m:ctrlPr>
                          <a:rPr lang="en-GB" sz="2800" b="1" i="1">
                            <a:solidFill>
                              <a:schemeClr val="tx1"/>
                            </a:solidFill>
                            <a:latin typeface="Cambria Math" panose="02040503050406030204" pitchFamily="18" charset="0"/>
                          </a:rPr>
                        </m:ctrlPr>
                      </m:sSupPr>
                      <m:e>
                        <m:r>
                          <a:rPr lang="en-GB" sz="2800" b="1" i="1" smtClean="0">
                            <a:solidFill>
                              <a:schemeClr val="tx1"/>
                            </a:solidFill>
                            <a:latin typeface="Cambria Math" panose="02040503050406030204" pitchFamily="18" charset="0"/>
                          </a:rPr>
                          <m:t>𝟏𝟎𝟎𝟎</m:t>
                        </m:r>
                        <m:r>
                          <a:rPr lang="en-GB" sz="2800" b="1" i="1" smtClean="0">
                            <a:solidFill>
                              <a:schemeClr val="tx1"/>
                            </a:solidFill>
                            <a:latin typeface="Cambria Math" panose="02040503050406030204" pitchFamily="18" charset="0"/>
                            <a:ea typeface="Cambria Math" panose="02040503050406030204" pitchFamily="18" charset="0"/>
                          </a:rPr>
                          <m:t>≤</m:t>
                        </m:r>
                        <m:r>
                          <a:rPr lang="en-GB" sz="2800" b="1" i="1">
                            <a:solidFill>
                              <a:schemeClr val="tx1"/>
                            </a:solidFill>
                            <a:latin typeface="Cambria Math" panose="02040503050406030204" pitchFamily="18" charset="0"/>
                          </a:rPr>
                          <m:t>𝑸</m:t>
                        </m:r>
                      </m:e>
                      <m:sup>
                        <m:r>
                          <a:rPr lang="en-GB" sz="2800" b="1" i="1">
                            <a:solidFill>
                              <a:schemeClr val="tx1"/>
                            </a:solidFill>
                            <a:latin typeface="Cambria Math" panose="02040503050406030204" pitchFamily="18" charset="0"/>
                          </a:rPr>
                          <m:t>𝟐</m:t>
                        </m:r>
                      </m:sup>
                    </m:sSup>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𝟒𝟎𝟎𝟎𝟎</m:t>
                    </m:r>
                    <m:r>
                      <a:rPr lang="en-GB" sz="2800" b="1" i="1" smtClean="0">
                        <a:solidFill>
                          <a:schemeClr val="tx1"/>
                        </a:solidFill>
                        <a:latin typeface="Cambria Math" panose="02040503050406030204" pitchFamily="18" charset="0"/>
                        <a:ea typeface="Cambria Math" panose="02040503050406030204" pitchFamily="18" charset="0"/>
                      </a:rPr>
                      <m:t> </m:t>
                    </m:r>
                    <m:sSup>
                      <m:sSupPr>
                        <m:ctrlPr>
                          <a:rPr lang="en-GB" sz="2800" b="1" i="1" smtClean="0">
                            <a:solidFill>
                              <a:schemeClr val="tx1"/>
                            </a:solidFill>
                            <a:latin typeface="Cambria Math" panose="02040503050406030204" pitchFamily="18" charset="0"/>
                            <a:ea typeface="Cambria Math" panose="02040503050406030204" pitchFamily="18" charset="0"/>
                          </a:rPr>
                        </m:ctrlPr>
                      </m:sSupPr>
                      <m:e>
                        <m:r>
                          <a:rPr lang="en-GB" sz="2800" b="1" i="0" smtClean="0">
                            <a:solidFill>
                              <a:schemeClr val="tx1"/>
                            </a:solidFill>
                            <a:latin typeface="Cambria Math" panose="02040503050406030204" pitchFamily="18" charset="0"/>
                            <a:ea typeface="Cambria Math" panose="02040503050406030204" pitchFamily="18" charset="0"/>
                          </a:rPr>
                          <m:t>𝐆𝐞𝐕</m:t>
                        </m:r>
                      </m:e>
                      <m:sup>
                        <m:r>
                          <a:rPr lang="en-GB" sz="2800" b="1" i="1" smtClean="0">
                            <a:solidFill>
                              <a:schemeClr val="tx1"/>
                            </a:solidFill>
                            <a:latin typeface="Cambria Math" panose="02040503050406030204" pitchFamily="18" charset="0"/>
                            <a:ea typeface="Cambria Math" panose="02040503050406030204" pitchFamily="18" charset="0"/>
                          </a:rPr>
                          <m:t>𝟐</m:t>
                        </m:r>
                      </m:sup>
                    </m:sSup>
                  </m:oMath>
                </a14:m>
                <a:endParaRPr lang="en-GB" sz="2800" dirty="0" smtClean="0">
                  <a:solidFill>
                    <a:schemeClr val="tx1"/>
                  </a:solidFill>
                  <a:sym typeface="Symbol" pitchFamily="18" charset="2"/>
                </a:endParaRPr>
              </a:p>
              <a:p>
                <a:pPr>
                  <a:spcAft>
                    <a:spcPts val="600"/>
                  </a:spcAft>
                </a:pPr>
                <a:r>
                  <a:rPr lang="en-GB" sz="2800" dirty="0">
                    <a:solidFill>
                      <a:schemeClr val="tx1"/>
                    </a:solidFill>
                    <a:sym typeface="Symbol" pitchFamily="18" charset="2"/>
                  </a:rPr>
                  <a:t> </a:t>
                </a:r>
                <a:r>
                  <a:rPr lang="en-GB" sz="2800" dirty="0" smtClean="0">
                    <a:solidFill>
                      <a:schemeClr val="tx1"/>
                    </a:solidFill>
                    <a:sym typeface="Symbol" pitchFamily="18" charset="2"/>
                  </a:rPr>
                  <a:t>     </a:t>
                </a:r>
              </a:p>
              <a:p>
                <a:pPr>
                  <a:spcAft>
                    <a:spcPts val="600"/>
                  </a:spcAft>
                </a:pPr>
                <a:r>
                  <a:rPr lang="en-GB" sz="2800" b="1" dirty="0" smtClean="0">
                    <a:solidFill>
                      <a:schemeClr val="tx1"/>
                    </a:solidFill>
                    <a:sym typeface="Symbol" pitchFamily="18" charset="2"/>
                  </a:rPr>
                  <a:t>    </a:t>
                </a:r>
              </a:p>
              <a:p>
                <a:pPr>
                  <a:spcAft>
                    <a:spcPts val="600"/>
                  </a:spcAft>
                </a:pPr>
                <a:r>
                  <a:rPr lang="en-GB" sz="2800" b="1" dirty="0">
                    <a:solidFill>
                      <a:schemeClr val="tx1"/>
                    </a:solidFill>
                    <a:sym typeface="Symbol" pitchFamily="18" charset="2"/>
                  </a:rPr>
                  <a:t> </a:t>
                </a:r>
                <a:r>
                  <a:rPr lang="en-GB" sz="2800" b="1" dirty="0" smtClean="0">
                    <a:solidFill>
                      <a:schemeClr val="tx1"/>
                    </a:solidFill>
                    <a:sym typeface="Symbol" pitchFamily="18" charset="2"/>
                  </a:rPr>
                  <a:t>   </a:t>
                </a:r>
                <a:endParaRPr lang="en-GB" sz="2800" b="1" dirty="0">
                  <a:solidFill>
                    <a:schemeClr val="tx1"/>
                  </a:solidFill>
                  <a:sym typeface="Symbol" pitchFamily="18" charset="2"/>
                </a:endParaRPr>
              </a:p>
            </p:txBody>
          </p:sp>
        </mc:Choice>
        <mc:Fallback xmlns="">
          <p:sp>
            <p:nvSpPr>
              <p:cNvPr id="4" name="Text Box 6"/>
              <p:cNvSpPr txBox="1">
                <a:spLocks noRot="1" noChangeAspect="1" noMove="1" noResize="1" noEditPoints="1" noAdjustHandles="1" noChangeArrowheads="1" noChangeShapeType="1" noTextEdit="1"/>
              </p:cNvSpPr>
              <p:nvPr/>
            </p:nvSpPr>
            <p:spPr bwMode="auto">
              <a:xfrm>
                <a:off x="261492" y="801412"/>
                <a:ext cx="9721080" cy="7282763"/>
              </a:xfrm>
              <a:prstGeom prst="rect">
                <a:avLst/>
              </a:prstGeom>
              <a:blipFill>
                <a:blip r:embed="rId2"/>
                <a:stretch>
                  <a:fillRect l="-1944" t="-1423"/>
                </a:stretch>
              </a:blipFill>
              <a:ln w="9525">
                <a:noFill/>
                <a:miter lim="800000"/>
                <a:headEnd/>
                <a:tailEnd/>
              </a:ln>
            </p:spPr>
            <p:txBody>
              <a:bodyPr/>
              <a:lstStyle/>
              <a:p>
                <a:r>
                  <a:rPr lang="en-GB">
                    <a:noFill/>
                  </a:rPr>
                  <a:t> </a:t>
                </a:r>
              </a:p>
            </p:txBody>
          </p:sp>
        </mc:Fallback>
      </mc:AlternateContent>
      <p:sp>
        <p:nvSpPr>
          <p:cNvPr id="5" name="Title 1"/>
          <p:cNvSpPr>
            <a:spLocks noGrp="1"/>
          </p:cNvSpPr>
          <p:nvPr>
            <p:ph type="title"/>
          </p:nvPr>
        </p:nvSpPr>
        <p:spPr>
          <a:xfrm>
            <a:off x="1907704" y="116633"/>
            <a:ext cx="5328592" cy="504055"/>
          </a:xfrm>
        </p:spPr>
        <p:txBody>
          <a:bodyPr/>
          <a:lstStyle/>
          <a:p>
            <a:r>
              <a:rPr lang="en-GB" dirty="0" smtClean="0"/>
              <a:t>Space-like SM Dynamics</a:t>
            </a:r>
            <a:endParaRPr lang="en-GB" dirty="0"/>
          </a:p>
        </p:txBody>
      </p:sp>
      <p:sp>
        <p:nvSpPr>
          <p:cNvPr id="6" name="TextBox 5"/>
          <p:cNvSpPr txBox="1"/>
          <p:nvPr/>
        </p:nvSpPr>
        <p:spPr>
          <a:xfrm>
            <a:off x="323528" y="3068960"/>
            <a:ext cx="340158" cy="523220"/>
          </a:xfrm>
          <a:prstGeom prst="rect">
            <a:avLst/>
          </a:prstGeom>
          <a:noFill/>
        </p:spPr>
        <p:txBody>
          <a:bodyPr wrap="none" rtlCol="0">
            <a:spAutoFit/>
          </a:bodyPr>
          <a:lstStyle/>
          <a:p>
            <a:r>
              <a:rPr lang="en-GB" sz="2800" b="1" dirty="0" smtClean="0">
                <a:solidFill>
                  <a:srgbClr val="FF0000"/>
                </a:solidFill>
                <a:sym typeface="Symbol" pitchFamily="18" charset="2"/>
              </a:rPr>
              <a:t> </a:t>
            </a:r>
            <a:endParaRPr lang="en-GB" sz="2800" dirty="0"/>
          </a:p>
        </p:txBody>
      </p:sp>
    </p:spTree>
    <p:extLst>
      <p:ext uri="{BB962C8B-B14F-4D97-AF65-F5344CB8AC3E}">
        <p14:creationId xmlns:p14="http://schemas.microsoft.com/office/powerpoint/2010/main" val="35394859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636912"/>
            <a:ext cx="6552728" cy="2160240"/>
          </a:xfrm>
        </p:spPr>
        <p:txBody>
          <a:bodyPr/>
          <a:lstStyle/>
          <a:p>
            <a:r>
              <a:rPr lang="en-GB" sz="4000" dirty="0" smtClean="0"/>
              <a:t>Unfortunately no time for some more Highlights …</a:t>
            </a:r>
            <a:br>
              <a:rPr lang="en-GB" sz="4000" dirty="0" smtClean="0"/>
            </a:br>
            <a:r>
              <a:rPr lang="en-GB" sz="4000" dirty="0" smtClean="0"/>
              <a:t>… so some …</a:t>
            </a:r>
            <a:endParaRPr lang="en-GB" sz="4000" dirty="0"/>
          </a:p>
        </p:txBody>
      </p:sp>
    </p:spTree>
    <p:extLst>
      <p:ext uri="{BB962C8B-B14F-4D97-AF65-F5344CB8AC3E}">
        <p14:creationId xmlns:p14="http://schemas.microsoft.com/office/powerpoint/2010/main" val="4695668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996952"/>
            <a:ext cx="6624736" cy="927100"/>
          </a:xfrm>
        </p:spPr>
        <p:txBody>
          <a:bodyPr/>
          <a:lstStyle/>
          <a:p>
            <a:r>
              <a:rPr lang="en-GB" sz="4000" dirty="0"/>
              <a:t>4</a:t>
            </a:r>
            <a:r>
              <a:rPr lang="en-GB" sz="4000" dirty="0" smtClean="0"/>
              <a:t>. Hindsight and Foresight</a:t>
            </a:r>
            <a:endParaRPr lang="en-GB" sz="4000" dirty="0"/>
          </a:p>
        </p:txBody>
      </p:sp>
    </p:spTree>
    <p:extLst>
      <p:ext uri="{BB962C8B-B14F-4D97-AF65-F5344CB8AC3E}">
        <p14:creationId xmlns:p14="http://schemas.microsoft.com/office/powerpoint/2010/main" val="28743511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513" y="125413"/>
            <a:ext cx="4464050" cy="567283"/>
          </a:xfrm>
        </p:spPr>
        <p:txBody>
          <a:bodyPr/>
          <a:lstStyle/>
          <a:p>
            <a:r>
              <a:rPr lang="en-GB" dirty="0" smtClean="0"/>
              <a:t>Hindsight 2022</a:t>
            </a:r>
            <a:endParaRPr lang="en-GB" dirty="0"/>
          </a:p>
        </p:txBody>
      </p:sp>
      <mc:AlternateContent xmlns:mc="http://schemas.openxmlformats.org/markup-compatibility/2006">
        <mc:Choice xmlns:a14="http://schemas.microsoft.com/office/drawing/2010/main" Requires="a14">
          <p:sp>
            <p:nvSpPr>
              <p:cNvPr id="4" name="Rectangle 37"/>
              <p:cNvSpPr>
                <a:spLocks noChangeArrowheads="1"/>
              </p:cNvSpPr>
              <p:nvPr/>
            </p:nvSpPr>
            <p:spPr bwMode="auto">
              <a:xfrm>
                <a:off x="-36512" y="3914886"/>
                <a:ext cx="9067098" cy="261045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nchor="ctr">
                <a:spAutoFit/>
              </a:bodyPr>
              <a:lstStyle/>
              <a:p>
                <a:r>
                  <a:rPr lang="en-GB" b="1" dirty="0" smtClean="0">
                    <a:solidFill>
                      <a:srgbClr val="FF0000"/>
                    </a:solidFill>
                    <a:sym typeface="Symbol" pitchFamily="18" charset="2"/>
                  </a:rPr>
                  <a:t></a:t>
                </a:r>
                <a:r>
                  <a:rPr lang="en-GB" dirty="0" smtClean="0">
                    <a:solidFill>
                      <a:schemeClr val="tx1"/>
                    </a:solidFill>
                  </a:rPr>
                  <a:t> </a:t>
                </a:r>
                <a:r>
                  <a:rPr lang="en-GB" altLang="ja-JP" sz="2800" dirty="0" smtClean="0">
                    <a:solidFill>
                      <a:schemeClr val="tx1"/>
                    </a:solidFill>
                    <a:ea typeface="ＭＳ Ｐゴシック" panose="020B0600070205080204" pitchFamily="34" charset="-128"/>
                  </a:rPr>
                  <a:t>H1 </a:t>
                </a:r>
                <a14:m>
                  <m:oMath xmlns:m="http://schemas.openxmlformats.org/officeDocument/2006/math">
                    <m:r>
                      <a:rPr lang="en-GB" altLang="ja-JP" sz="2800" i="1" smtClean="0">
                        <a:solidFill>
                          <a:schemeClr val="tx1"/>
                        </a:solidFill>
                        <a:latin typeface="Cambria Math" panose="02040503050406030204" pitchFamily="18" charset="0"/>
                        <a:ea typeface="Cambria Math" panose="02040503050406030204" pitchFamily="18" charset="0"/>
                      </a:rPr>
                      <m:t>→</m:t>
                    </m:r>
                  </m:oMath>
                </a14:m>
                <a:r>
                  <a:rPr lang="en-US" altLang="ja-JP" sz="2800" dirty="0" smtClean="0">
                    <a:ea typeface="ＭＳ Ｐゴシック" panose="020B0600070205080204" pitchFamily="34" charset="-128"/>
                  </a:rPr>
                  <a:t> </a:t>
                </a:r>
                <a:r>
                  <a:rPr lang="en-US" altLang="ja-JP" sz="2800" dirty="0" smtClean="0">
                    <a:solidFill>
                      <a:schemeClr val="tx1"/>
                    </a:solidFill>
                    <a:ea typeface="ＭＳ Ｐゴシック" panose="020B0600070205080204" pitchFamily="34" charset="-128"/>
                  </a:rPr>
                  <a:t>comprehensive experiment for </a:t>
                </a:r>
                <a14:m>
                  <m:oMath xmlns:m="http://schemas.openxmlformats.org/officeDocument/2006/math">
                    <m:r>
                      <a:rPr lang="en-GB" altLang="ja-JP" sz="2800" b="1" i="1" smtClean="0">
                        <a:solidFill>
                          <a:schemeClr val="tx1"/>
                        </a:solidFill>
                        <a:latin typeface="Cambria Math" panose="02040503050406030204" pitchFamily="18" charset="0"/>
                        <a:ea typeface="ＭＳ Ｐゴシック" panose="020B0600070205080204" pitchFamily="34" charset="-128"/>
                      </a:rPr>
                      <m:t>𝒆𝒑</m:t>
                    </m:r>
                  </m:oMath>
                </a14:m>
                <a:r>
                  <a:rPr lang="en-US" altLang="ja-JP" sz="2800" dirty="0" smtClean="0">
                    <a:solidFill>
                      <a:schemeClr val="tx1"/>
                    </a:solidFill>
                    <a:ea typeface="ＭＳ Ｐゴシック" panose="020B0600070205080204" pitchFamily="34" charset="-128"/>
                  </a:rPr>
                  <a:t> physics</a:t>
                </a:r>
              </a:p>
              <a:p>
                <a:pPr>
                  <a:spcAft>
                    <a:spcPts val="600"/>
                  </a:spcAft>
                </a:pPr>
                <a:r>
                  <a:rPr lang="en-US" altLang="ja-JP" sz="2800" dirty="0" smtClean="0">
                    <a:solidFill>
                      <a:schemeClr val="tx1"/>
                    </a:solidFill>
                    <a:ea typeface="ＭＳ Ｐゴシック" panose="020B0600070205080204" pitchFamily="34" charset="-128"/>
                  </a:rPr>
                  <a:t>   at </a:t>
                </a:r>
                <a14:m>
                  <m:oMath xmlns:m="http://schemas.openxmlformats.org/officeDocument/2006/math">
                    <m:r>
                      <a:rPr lang="en-US" altLang="ja-JP" sz="2800" b="1" i="1" smtClean="0">
                        <a:solidFill>
                          <a:schemeClr val="tx1"/>
                        </a:solidFill>
                        <a:latin typeface="Cambria Math" panose="02040503050406030204" pitchFamily="18" charset="0"/>
                        <a:ea typeface="Cambria Math" panose="02040503050406030204" pitchFamily="18" charset="0"/>
                      </a:rPr>
                      <m:t>≲</m:t>
                    </m:r>
                    <m:r>
                      <a:rPr lang="en-GB" altLang="ja-JP" sz="2800" b="1" i="1" smtClean="0">
                        <a:solidFill>
                          <a:schemeClr val="tx1"/>
                        </a:solidFill>
                        <a:latin typeface="Cambria Math" panose="02040503050406030204" pitchFamily="18" charset="0"/>
                        <a:ea typeface="Cambria Math" panose="02040503050406030204" pitchFamily="18" charset="0"/>
                      </a:rPr>
                      <m:t>𝟏𝟎𝟎</m:t>
                    </m:r>
                    <m:r>
                      <a:rPr lang="ja-JP" altLang="en-GB" sz="2800" b="1" i="1" smtClean="0">
                        <a:solidFill>
                          <a:schemeClr val="tx1"/>
                        </a:solidFill>
                        <a:latin typeface="Cambria Math" panose="02040503050406030204" pitchFamily="18" charset="0"/>
                        <a:ea typeface="Cambria Math" panose="02040503050406030204" pitchFamily="18" charset="0"/>
                      </a:rPr>
                      <m:t>𝝅</m:t>
                    </m:r>
                  </m:oMath>
                </a14:m>
                <a:r>
                  <a:rPr lang="en-US" altLang="ja-JP" sz="2800" b="1" dirty="0" smtClean="0">
                    <a:solidFill>
                      <a:schemeClr val="tx1"/>
                    </a:solidFill>
                    <a:ea typeface="ＭＳ Ｐゴシック" panose="020B0600070205080204" pitchFamily="34" charset="-128"/>
                  </a:rPr>
                  <a:t> </a:t>
                </a:r>
                <a:r>
                  <a:rPr lang="en-US" altLang="ja-JP" sz="2800" dirty="0" smtClean="0">
                    <a:solidFill>
                      <a:schemeClr val="tx1"/>
                    </a:solidFill>
                    <a:ea typeface="ＭＳ Ｐゴシック" panose="020B0600070205080204" pitchFamily="34" charset="-128"/>
                  </a:rPr>
                  <a:t>GeV CM interaction energy</a:t>
                </a:r>
              </a:p>
              <a:p>
                <a:pPr>
                  <a:spcAft>
                    <a:spcPts val="600"/>
                  </a:spcAft>
                </a:pPr>
                <a:r>
                  <a:rPr lang="en-US" altLang="ja-JP" sz="2800" b="1" dirty="0" smtClean="0">
                    <a:solidFill>
                      <a:srgbClr val="FF0000"/>
                    </a:solidFill>
                    <a:ea typeface="ＭＳ Ｐゴシック" panose="020B0600070205080204" pitchFamily="34" charset="-128"/>
                  </a:rPr>
                  <a:t> -</a:t>
                </a:r>
                <a:r>
                  <a:rPr lang="en-US" altLang="ja-JP" sz="2800" dirty="0" smtClean="0">
                    <a:ea typeface="ＭＳ Ｐゴシック" panose="020B0600070205080204" pitchFamily="34" charset="-128"/>
                  </a:rPr>
                  <a:t> </a:t>
                </a:r>
                <a:r>
                  <a:rPr lang="en-US" altLang="ja-JP" sz="2800" dirty="0">
                    <a:solidFill>
                      <a:schemeClr val="tx1"/>
                    </a:solidFill>
                    <a:ea typeface="ＭＳ Ｐゴシック" panose="020B0600070205080204" pitchFamily="34" charset="-128"/>
                  </a:rPr>
                  <a:t>unprecedented </a:t>
                </a:r>
                <a:r>
                  <a:rPr lang="en-US" altLang="ja-JP" sz="2800" dirty="0" smtClean="0">
                    <a:solidFill>
                      <a:schemeClr val="tx1"/>
                    </a:solidFill>
                    <a:ea typeface="ＭＳ Ｐゴシック" panose="020B0600070205080204" pitchFamily="34" charset="-128"/>
                  </a:rPr>
                  <a:t>kinematic reach </a:t>
                </a:r>
                <a14:m>
                  <m:oMath xmlns:m="http://schemas.openxmlformats.org/officeDocument/2006/math">
                    <m:sSup>
                      <m:sSupPr>
                        <m:ctrlPr>
                          <a:rPr lang="en-GB" altLang="ja-JP" sz="2800" b="1" i="1" smtClean="0">
                            <a:solidFill>
                              <a:schemeClr val="tx1"/>
                            </a:solidFill>
                            <a:latin typeface="Cambria Math" panose="02040503050406030204" pitchFamily="18" charset="0"/>
                            <a:ea typeface="Cambria Math" panose="02040503050406030204" pitchFamily="18" charset="0"/>
                          </a:rPr>
                        </m:ctrlPr>
                      </m:sSupPr>
                      <m:e>
                        <m:r>
                          <a:rPr lang="en-GB" altLang="ja-JP" sz="2800" b="1" i="1" smtClean="0">
                            <a:solidFill>
                              <a:schemeClr val="tx1"/>
                            </a:solidFill>
                            <a:latin typeface="Cambria Math" panose="02040503050406030204" pitchFamily="18" charset="0"/>
                            <a:ea typeface="Cambria Math" panose="02040503050406030204" pitchFamily="18" charset="0"/>
                          </a:rPr>
                          <m:t>𝑸</m:t>
                        </m:r>
                      </m:e>
                      <m:sup>
                        <m:r>
                          <a:rPr lang="en-GB" altLang="ja-JP" sz="2800" b="1" i="1" smtClean="0">
                            <a:solidFill>
                              <a:schemeClr val="tx1"/>
                            </a:solidFill>
                            <a:latin typeface="Cambria Math" panose="02040503050406030204" pitchFamily="18" charset="0"/>
                            <a:ea typeface="Cambria Math" panose="02040503050406030204" pitchFamily="18" charset="0"/>
                          </a:rPr>
                          <m:t>𝟐</m:t>
                        </m:r>
                      </m:sup>
                    </m:sSup>
                    <m:r>
                      <a:rPr lang="en-GB" altLang="ja-JP" sz="2800" b="1" i="1" smtClean="0">
                        <a:solidFill>
                          <a:schemeClr val="tx1"/>
                        </a:solidFill>
                        <a:latin typeface="Cambria Math" panose="02040503050406030204" pitchFamily="18" charset="0"/>
                        <a:ea typeface="Cambria Math" panose="02040503050406030204" pitchFamily="18" charset="0"/>
                      </a:rPr>
                      <m:t>≤</m:t>
                    </m:r>
                    <m:r>
                      <a:rPr lang="en-GB" altLang="ja-JP" sz="2800" b="1" i="1" smtClean="0">
                        <a:solidFill>
                          <a:schemeClr val="tx1"/>
                        </a:solidFill>
                        <a:latin typeface="Cambria Math" panose="02040503050406030204" pitchFamily="18" charset="0"/>
                        <a:ea typeface="Cambria Math" panose="02040503050406030204" pitchFamily="18" charset="0"/>
                      </a:rPr>
                      <m:t>𝟐𝟎</m:t>
                    </m:r>
                    <m:r>
                      <a:rPr lang="en-GB" altLang="ja-JP" sz="2800" b="1" i="1" smtClean="0">
                        <a:solidFill>
                          <a:schemeClr val="tx1"/>
                        </a:solidFill>
                        <a:latin typeface="Cambria Math" panose="02040503050406030204" pitchFamily="18" charset="0"/>
                        <a:ea typeface="Cambria Math" panose="02040503050406030204" pitchFamily="18" charset="0"/>
                      </a:rPr>
                      <m:t>,</m:t>
                    </m:r>
                    <m:r>
                      <a:rPr lang="en-GB" altLang="ja-JP" sz="2800" b="1" i="1" smtClean="0">
                        <a:solidFill>
                          <a:schemeClr val="tx1"/>
                        </a:solidFill>
                        <a:latin typeface="Cambria Math" panose="02040503050406030204" pitchFamily="18" charset="0"/>
                        <a:ea typeface="Cambria Math" panose="02040503050406030204" pitchFamily="18" charset="0"/>
                      </a:rPr>
                      <m:t>𝟎𝟎𝟎</m:t>
                    </m:r>
                    <m:r>
                      <a:rPr lang="en-GB" altLang="ja-JP" sz="2800" b="1" i="1" smtClean="0">
                        <a:solidFill>
                          <a:schemeClr val="tx1"/>
                        </a:solidFill>
                        <a:latin typeface="Cambria Math" panose="02040503050406030204" pitchFamily="18" charset="0"/>
                        <a:ea typeface="Cambria Math" panose="02040503050406030204" pitchFamily="18" charset="0"/>
                      </a:rPr>
                      <m:t> </m:t>
                    </m:r>
                    <m:sSup>
                      <m:sSupPr>
                        <m:ctrlPr>
                          <a:rPr lang="en-GB" altLang="ja-JP" sz="2800" b="1" i="1" smtClean="0">
                            <a:solidFill>
                              <a:schemeClr val="tx1"/>
                            </a:solidFill>
                            <a:latin typeface="Cambria Math" panose="02040503050406030204" pitchFamily="18" charset="0"/>
                            <a:ea typeface="Cambria Math" panose="02040503050406030204" pitchFamily="18" charset="0"/>
                          </a:rPr>
                        </m:ctrlPr>
                      </m:sSupPr>
                      <m:e>
                        <m:r>
                          <a:rPr lang="en-GB" altLang="ja-JP" sz="2800" b="1" i="0" smtClean="0">
                            <a:solidFill>
                              <a:schemeClr val="tx1"/>
                            </a:solidFill>
                            <a:latin typeface="Cambria Math" panose="02040503050406030204" pitchFamily="18" charset="0"/>
                            <a:ea typeface="Cambria Math" panose="02040503050406030204" pitchFamily="18" charset="0"/>
                          </a:rPr>
                          <m:t>𝐆𝐞𝐕</m:t>
                        </m:r>
                      </m:e>
                      <m:sup>
                        <m:r>
                          <a:rPr lang="en-GB" altLang="ja-JP" sz="2800" b="1" i="1" smtClean="0">
                            <a:solidFill>
                              <a:schemeClr val="tx1"/>
                            </a:solidFill>
                            <a:latin typeface="Cambria Math" panose="02040503050406030204" pitchFamily="18" charset="0"/>
                            <a:ea typeface="Cambria Math" panose="02040503050406030204" pitchFamily="18" charset="0"/>
                          </a:rPr>
                          <m:t>𝟐</m:t>
                        </m:r>
                      </m:sup>
                    </m:sSup>
                  </m:oMath>
                </a14:m>
                <a:endParaRPr lang="en-US" altLang="ja-JP" sz="2800" b="1" dirty="0" smtClean="0">
                  <a:solidFill>
                    <a:schemeClr val="tx1"/>
                  </a:solidFill>
                  <a:ea typeface="ＭＳ Ｐゴシック" panose="020B0600070205080204" pitchFamily="34" charset="-128"/>
                </a:endParaRPr>
              </a:p>
              <a:p>
                <a:pPr>
                  <a:spcAft>
                    <a:spcPts val="600"/>
                  </a:spcAft>
                </a:pPr>
                <a:r>
                  <a:rPr lang="en-US" altLang="ja-JP" sz="2800" dirty="0" smtClean="0">
                    <a:ea typeface="ＭＳ Ｐゴシック" panose="020B0600070205080204" pitchFamily="34" charset="-128"/>
                  </a:rPr>
                  <a:t>  </a:t>
                </a:r>
                <a:r>
                  <a:rPr lang="en-US" altLang="ja-JP" sz="2800" b="1" dirty="0" smtClean="0">
                    <a:solidFill>
                      <a:srgbClr val="FF0000"/>
                    </a:solidFill>
                    <a:ea typeface="ＭＳ Ｐゴシック" panose="020B0600070205080204" pitchFamily="34" charset="-128"/>
                  </a:rPr>
                  <a:t>-</a:t>
                </a:r>
                <a:r>
                  <a:rPr lang="en-US" altLang="ja-JP" sz="2800" dirty="0" smtClean="0">
                    <a:ea typeface="ＭＳ Ｐゴシック" panose="020B0600070205080204" pitchFamily="34" charset="-128"/>
                  </a:rPr>
                  <a:t> </a:t>
                </a:r>
                <a:r>
                  <a:rPr lang="en-US" altLang="ja-JP" sz="2800" dirty="0" smtClean="0">
                    <a:solidFill>
                      <a:schemeClr val="tx1"/>
                    </a:solidFill>
                    <a:ea typeface="ＭＳ Ｐゴシック" panose="020B0600070205080204" pitchFamily="34" charset="-128"/>
                  </a:rPr>
                  <a:t>unprecedented precision and “</a:t>
                </a:r>
                <a14:m>
                  <m:oMath xmlns:m="http://schemas.openxmlformats.org/officeDocument/2006/math">
                    <m:r>
                      <a:rPr lang="en-GB" altLang="ja-JP" sz="2800" b="1" i="1" smtClean="0">
                        <a:solidFill>
                          <a:schemeClr val="tx1"/>
                        </a:solidFill>
                        <a:latin typeface="Cambria Math" panose="02040503050406030204" pitchFamily="18" charset="0"/>
                        <a:ea typeface="ＭＳ Ｐゴシック" panose="020B0600070205080204" pitchFamily="34" charset="-128"/>
                      </a:rPr>
                      <m:t>𝟒</m:t>
                    </m:r>
                    <m:r>
                      <a:rPr lang="ja-JP" altLang="en-GB" sz="2800" b="1" i="1" smtClean="0">
                        <a:solidFill>
                          <a:schemeClr val="tx1"/>
                        </a:solidFill>
                        <a:latin typeface="Cambria Math" panose="02040503050406030204" pitchFamily="18" charset="0"/>
                        <a:ea typeface="ＭＳ Ｐゴシック" panose="020B0600070205080204" pitchFamily="34" charset="-128"/>
                      </a:rPr>
                      <m:t>𝝅</m:t>
                    </m:r>
                  </m:oMath>
                </a14:m>
                <a:r>
                  <a:rPr lang="en-US" altLang="ja-JP" sz="2800" dirty="0" smtClean="0">
                    <a:solidFill>
                      <a:schemeClr val="tx1"/>
                    </a:solidFill>
                    <a:ea typeface="ＭＳ Ｐゴシック" panose="020B0600070205080204" pitchFamily="34" charset="-128"/>
                  </a:rPr>
                  <a:t>” acceptance</a:t>
                </a:r>
                <a:endParaRPr lang="en-US" altLang="ja-JP" sz="2800" b="1" dirty="0">
                  <a:solidFill>
                    <a:schemeClr val="tx1"/>
                  </a:solidFill>
                  <a:ea typeface="ＭＳ Ｐゴシック" panose="020B0600070205080204" pitchFamily="34" charset="-128"/>
                </a:endParaRPr>
              </a:p>
              <a:p>
                <a:r>
                  <a:rPr lang="en-US" altLang="ja-JP" sz="2800" dirty="0">
                    <a:ea typeface="ＭＳ Ｐゴシック" panose="020B0600070205080204" pitchFamily="34" charset="-128"/>
                  </a:rPr>
                  <a:t>  </a:t>
                </a:r>
                <a:r>
                  <a:rPr lang="en-US" altLang="ja-JP" sz="2800" b="1" dirty="0" smtClean="0">
                    <a:solidFill>
                      <a:srgbClr val="FF0000"/>
                    </a:solidFill>
                    <a:ea typeface="ＭＳ Ｐゴシック" panose="020B0600070205080204" pitchFamily="34" charset="-128"/>
                  </a:rPr>
                  <a:t>-</a:t>
                </a:r>
                <a:r>
                  <a:rPr lang="en-US" altLang="ja-JP" sz="2800" dirty="0" smtClean="0">
                    <a:ea typeface="ＭＳ Ｐゴシック" panose="020B0600070205080204" pitchFamily="34" charset="-128"/>
                  </a:rPr>
                  <a:t> </a:t>
                </a:r>
                <a:r>
                  <a:rPr lang="en-GB" altLang="ja-JP" sz="2800" dirty="0" smtClean="0">
                    <a:solidFill>
                      <a:schemeClr val="tx1"/>
                    </a:solidFill>
                    <a:ea typeface="ＭＳ Ｐゴシック" panose="020B0600070205080204" pitchFamily="34" charset="-128"/>
                  </a:rPr>
                  <a:t>inclusive, semi-inclusive</a:t>
                </a:r>
                <a14:m>
                  <m:oMath xmlns:m="http://schemas.openxmlformats.org/officeDocument/2006/math">
                    <m:r>
                      <a:rPr lang="en-GB" altLang="ja-JP" sz="2800" b="0" i="1" smtClean="0">
                        <a:solidFill>
                          <a:schemeClr val="tx1"/>
                        </a:solidFill>
                        <a:latin typeface="Cambria Math" panose="02040503050406030204" pitchFamily="18" charset="0"/>
                        <a:ea typeface="ＭＳ Ｐゴシック" panose="020B0600070205080204" pitchFamily="34" charset="-128"/>
                      </a:rPr>
                      <m:t>+</m:t>
                    </m:r>
                  </m:oMath>
                </a14:m>
                <a:r>
                  <a:rPr lang="en-GB" altLang="ja-JP" sz="2800" dirty="0" smtClean="0">
                    <a:solidFill>
                      <a:schemeClr val="tx1"/>
                    </a:solidFill>
                    <a:ea typeface="ＭＳ Ｐゴシック" panose="020B0600070205080204" pitchFamily="34" charset="-128"/>
                  </a:rPr>
                  <a:t>exclusive </a:t>
                </a:r>
                <a14:m>
                  <m:oMath xmlns:m="http://schemas.openxmlformats.org/officeDocument/2006/math">
                    <m:r>
                      <a:rPr lang="en-GB" altLang="ja-JP" sz="2800" b="1" i="1">
                        <a:solidFill>
                          <a:schemeClr val="tx1"/>
                        </a:solidFill>
                        <a:latin typeface="Cambria Math" panose="02040503050406030204" pitchFamily="18" charset="0"/>
                        <a:ea typeface="ＭＳ Ｐゴシック" panose="020B0600070205080204" pitchFamily="34" charset="-128"/>
                      </a:rPr>
                      <m:t>𝒆𝒑</m:t>
                    </m:r>
                    <m:r>
                      <a:rPr lang="en-GB" altLang="ja-JP" sz="2800" i="1">
                        <a:solidFill>
                          <a:schemeClr val="tx1"/>
                        </a:solidFill>
                        <a:latin typeface="Cambria Math" panose="02040503050406030204" pitchFamily="18" charset="0"/>
                        <a:ea typeface="ＭＳ Ｐゴシック" panose="020B0600070205080204" pitchFamily="34" charset="-128"/>
                      </a:rPr>
                      <m:t> </m:t>
                    </m:r>
                  </m:oMath>
                </a14:m>
                <a:r>
                  <a:rPr lang="en-GB" altLang="ja-JP" sz="2800" dirty="0" smtClean="0">
                    <a:solidFill>
                      <a:schemeClr val="tx1"/>
                    </a:solidFill>
                    <a:ea typeface="ＭＳ Ｐゴシック" panose="020B0600070205080204" pitchFamily="34" charset="-128"/>
                  </a:rPr>
                  <a:t>interactions</a:t>
                </a:r>
                <a:endParaRPr lang="en-US" altLang="ja-JP" sz="2800" dirty="0">
                  <a:solidFill>
                    <a:schemeClr val="tx1"/>
                  </a:solidFill>
                  <a:ea typeface="ＭＳ Ｐゴシック" panose="020B0600070205080204" pitchFamily="34" charset="-128"/>
                </a:endParaRPr>
              </a:p>
            </p:txBody>
          </p:sp>
        </mc:Choice>
        <mc:Fallback>
          <p:sp>
            <p:nvSpPr>
              <p:cNvPr id="4" name="Rectangle 37"/>
              <p:cNvSpPr>
                <a:spLocks noRot="1" noChangeAspect="1" noMove="1" noResize="1" noEditPoints="1" noAdjustHandles="1" noChangeArrowheads="1" noChangeShapeType="1" noTextEdit="1"/>
              </p:cNvSpPr>
              <p:nvPr/>
            </p:nvSpPr>
            <p:spPr bwMode="auto">
              <a:xfrm>
                <a:off x="-36512" y="3914886"/>
                <a:ext cx="9067098" cy="2610458"/>
              </a:xfrm>
              <a:prstGeom prst="rect">
                <a:avLst/>
              </a:prstGeom>
              <a:blipFill>
                <a:blip r:embed="rId2"/>
                <a:stretch>
                  <a:fillRect l="-2017" t="-3505" r="-67" b="-607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37"/>
              <p:cNvSpPr>
                <a:spLocks noChangeArrowheads="1"/>
              </p:cNvSpPr>
              <p:nvPr/>
            </p:nvSpPr>
            <p:spPr bwMode="auto">
              <a:xfrm>
                <a:off x="-36512" y="732560"/>
                <a:ext cx="9395521" cy="314637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nchor="ctr">
                <a:spAutoFit/>
              </a:bodyPr>
              <a:lstStyle/>
              <a:p>
                <a:pPr>
                  <a:spcAft>
                    <a:spcPts val="600"/>
                  </a:spcAft>
                </a:pPr>
                <a:r>
                  <a:rPr lang="en-GB" b="1" dirty="0" smtClean="0">
                    <a:solidFill>
                      <a:srgbClr val="FF0000"/>
                    </a:solidFill>
                    <a:sym typeface="Symbol" pitchFamily="18" charset="2"/>
                  </a:rPr>
                  <a:t></a:t>
                </a:r>
                <a:r>
                  <a:rPr lang="en-GB" dirty="0" smtClean="0">
                    <a:solidFill>
                      <a:schemeClr val="tx1"/>
                    </a:solidFill>
                  </a:rPr>
                  <a:t> </a:t>
                </a:r>
                <a:r>
                  <a:rPr lang="en-GB" altLang="ja-JP" sz="2800" dirty="0" smtClean="0">
                    <a:solidFill>
                      <a:schemeClr val="tx1"/>
                    </a:solidFill>
                    <a:ea typeface="ＭＳ Ｐゴシック" panose="020B0600070205080204" pitchFamily="34" charset="-128"/>
                  </a:rPr>
                  <a:t>HERA </a:t>
                </a:r>
                <a14:m>
                  <m:oMath xmlns:m="http://schemas.openxmlformats.org/officeDocument/2006/math">
                    <m:r>
                      <a:rPr lang="en-GB" altLang="ja-JP" sz="2800" i="1" smtClean="0">
                        <a:solidFill>
                          <a:schemeClr val="tx1"/>
                        </a:solidFill>
                        <a:latin typeface="Cambria Math" panose="02040503050406030204" pitchFamily="18" charset="0"/>
                        <a:ea typeface="Cambria Math" panose="02040503050406030204" pitchFamily="18" charset="0"/>
                      </a:rPr>
                      <m:t>→</m:t>
                    </m:r>
                  </m:oMath>
                </a14:m>
                <a:r>
                  <a:rPr lang="en-US" altLang="ja-JP" sz="2800" dirty="0" smtClean="0">
                    <a:ea typeface="ＭＳ Ｐゴシック" panose="020B0600070205080204" pitchFamily="34" charset="-128"/>
                  </a:rPr>
                  <a:t> </a:t>
                </a:r>
                <a:r>
                  <a:rPr lang="en-GB" altLang="ja-JP" sz="2800" dirty="0" smtClean="0">
                    <a:solidFill>
                      <a:schemeClr val="tx1"/>
                    </a:solidFill>
                    <a:ea typeface="ＭＳ Ｐゴシック" panose="020B0600070205080204" pitchFamily="34" charset="-128"/>
                  </a:rPr>
                  <a:t>unprecedented accelerator challenge</a:t>
                </a:r>
                <a:endParaRPr lang="en-US" altLang="ja-JP" sz="2800" dirty="0">
                  <a:solidFill>
                    <a:schemeClr val="tx1"/>
                  </a:solidFill>
                  <a:ea typeface="ＭＳ Ｐゴシック" panose="020B0600070205080204" pitchFamily="34" charset="-128"/>
                </a:endParaRPr>
              </a:p>
              <a:p>
                <a:pPr>
                  <a:spcAft>
                    <a:spcPts val="600"/>
                  </a:spcAft>
                </a:pPr>
                <a:r>
                  <a:rPr lang="en-US" altLang="ja-JP" sz="2800" dirty="0">
                    <a:ea typeface="ＭＳ Ｐゴシック" panose="020B0600070205080204" pitchFamily="34" charset="-128"/>
                  </a:rPr>
                  <a:t> </a:t>
                </a:r>
                <a:r>
                  <a:rPr lang="en-US" altLang="ja-JP" sz="2800" b="1" dirty="0">
                    <a:solidFill>
                      <a:srgbClr val="FF0000"/>
                    </a:solidFill>
                    <a:ea typeface="ＭＳ Ｐゴシック" panose="020B0600070205080204" pitchFamily="34" charset="-128"/>
                  </a:rPr>
                  <a:t>-</a:t>
                </a:r>
                <a:r>
                  <a:rPr lang="en-US" altLang="ja-JP" sz="2800" dirty="0">
                    <a:ea typeface="ＭＳ Ｐゴシック" panose="020B0600070205080204" pitchFamily="34" charset="-128"/>
                  </a:rPr>
                  <a:t> </a:t>
                </a:r>
                <a:r>
                  <a:rPr lang="en-US" altLang="ja-JP" sz="2800" dirty="0">
                    <a:solidFill>
                      <a:schemeClr val="tx1"/>
                    </a:solidFill>
                    <a:ea typeface="ＭＳ Ｐゴシック" panose="020B0600070205080204" pitchFamily="34" charset="-128"/>
                  </a:rPr>
                  <a:t>warm (</a:t>
                </a:r>
                <a14:m>
                  <m:oMath xmlns:m="http://schemas.openxmlformats.org/officeDocument/2006/math">
                    <m:sSup>
                      <m:sSupPr>
                        <m:ctrlPr>
                          <a:rPr lang="en-US" altLang="ja-JP" sz="2800" b="1" i="1">
                            <a:solidFill>
                              <a:schemeClr val="tx1"/>
                            </a:solidFill>
                            <a:latin typeface="Cambria Math" panose="02040503050406030204" pitchFamily="18" charset="0"/>
                            <a:ea typeface="ＭＳ Ｐゴシック" panose="020B0600070205080204" pitchFamily="34" charset="-128"/>
                          </a:rPr>
                        </m:ctrlPr>
                      </m:sSupPr>
                      <m:e>
                        <m:r>
                          <a:rPr lang="en-GB" altLang="ja-JP" sz="2800" b="1" i="1">
                            <a:solidFill>
                              <a:schemeClr val="tx1"/>
                            </a:solidFill>
                            <a:latin typeface="Cambria Math" panose="02040503050406030204" pitchFamily="18" charset="0"/>
                            <a:ea typeface="ＭＳ Ｐゴシック" panose="020B0600070205080204" pitchFamily="34" charset="-128"/>
                          </a:rPr>
                          <m:t>𝒆</m:t>
                        </m:r>
                      </m:e>
                      <m:sup>
                        <m:r>
                          <a:rPr lang="en-US" altLang="ja-JP" sz="2800" b="1" i="1">
                            <a:solidFill>
                              <a:schemeClr val="tx1"/>
                            </a:solidFill>
                            <a:latin typeface="Cambria Math" panose="02040503050406030204" pitchFamily="18" charset="0"/>
                            <a:ea typeface="Cambria Math" panose="02040503050406030204" pitchFamily="18" charset="0"/>
                          </a:rPr>
                          <m:t>±</m:t>
                        </m:r>
                      </m:sup>
                    </m:sSup>
                  </m:oMath>
                </a14:m>
                <a:r>
                  <a:rPr lang="en-US" altLang="ja-JP" sz="2800" dirty="0">
                    <a:solidFill>
                      <a:schemeClr val="tx1"/>
                    </a:solidFill>
                    <a:ea typeface="ＭＳ Ｐゴシック" panose="020B0600070205080204" pitchFamily="34" charset="-128"/>
                  </a:rPr>
                  <a:t> @ 30 GeV) and </a:t>
                </a:r>
                <a:r>
                  <a:rPr lang="en-US" altLang="ja-JP" sz="2800" dirty="0" err="1">
                    <a:solidFill>
                      <a:schemeClr val="tx1"/>
                    </a:solidFill>
                    <a:ea typeface="ＭＳ Ｐゴシック" panose="020B0600070205080204" pitchFamily="34" charset="-128"/>
                  </a:rPr>
                  <a:t>sc</a:t>
                </a:r>
                <a:r>
                  <a:rPr lang="en-US" altLang="ja-JP" sz="2800" dirty="0">
                    <a:solidFill>
                      <a:schemeClr val="tx1"/>
                    </a:solidFill>
                    <a:ea typeface="ＭＳ Ｐゴシック" panose="020B0600070205080204" pitchFamily="34" charset="-128"/>
                  </a:rPr>
                  <a:t> (</a:t>
                </a:r>
                <a14:m>
                  <m:oMath xmlns:m="http://schemas.openxmlformats.org/officeDocument/2006/math">
                    <m:r>
                      <a:rPr lang="en-GB" altLang="ja-JP" sz="2800" b="1" i="1">
                        <a:solidFill>
                          <a:schemeClr val="tx1"/>
                        </a:solidFill>
                        <a:latin typeface="Cambria Math" panose="02040503050406030204" pitchFamily="18" charset="0"/>
                        <a:ea typeface="ＭＳ Ｐゴシック" panose="020B0600070205080204" pitchFamily="34" charset="-128"/>
                      </a:rPr>
                      <m:t>𝒑</m:t>
                    </m:r>
                  </m:oMath>
                </a14:m>
                <a:r>
                  <a:rPr lang="en-US" altLang="ja-JP" sz="2800" dirty="0">
                    <a:solidFill>
                      <a:schemeClr val="tx1"/>
                    </a:solidFill>
                    <a:ea typeface="ＭＳ Ｐゴシック" panose="020B0600070205080204" pitchFamily="34" charset="-128"/>
                  </a:rPr>
                  <a:t> @ 1 </a:t>
                </a:r>
                <a:r>
                  <a:rPr lang="en-US" altLang="ja-JP" sz="2800" dirty="0" err="1">
                    <a:solidFill>
                      <a:schemeClr val="tx1"/>
                    </a:solidFill>
                    <a:ea typeface="ＭＳ Ｐゴシック" panose="020B0600070205080204" pitchFamily="34" charset="-128"/>
                  </a:rPr>
                  <a:t>TeV</a:t>
                </a:r>
                <a:r>
                  <a:rPr lang="en-US" altLang="ja-JP" sz="2800" dirty="0">
                    <a:solidFill>
                      <a:schemeClr val="tx1"/>
                    </a:solidFill>
                    <a:ea typeface="ＭＳ Ｐゴシック" panose="020B0600070205080204" pitchFamily="34" charset="-128"/>
                  </a:rPr>
                  <a:t>) </a:t>
                </a:r>
                <a:r>
                  <a:rPr lang="en-US" altLang="ja-JP" sz="2800" dirty="0" smtClean="0">
                    <a:solidFill>
                      <a:schemeClr val="tx1"/>
                    </a:solidFill>
                    <a:ea typeface="ＭＳ Ｐゴシック" panose="020B0600070205080204" pitchFamily="34" charset="-128"/>
                  </a:rPr>
                  <a:t>technology</a:t>
                </a:r>
              </a:p>
              <a:p>
                <a:pPr>
                  <a:spcAft>
                    <a:spcPts val="0"/>
                  </a:spcAft>
                </a:pPr>
                <a:r>
                  <a:rPr lang="en-US" altLang="ja-JP" sz="2800" b="1" dirty="0" smtClean="0">
                    <a:solidFill>
                      <a:srgbClr val="FF0000"/>
                    </a:solidFill>
                    <a:ea typeface="ＭＳ Ｐゴシック" panose="020B0600070205080204" pitchFamily="34" charset="-128"/>
                  </a:rPr>
                  <a:t> -</a:t>
                </a:r>
                <a:r>
                  <a:rPr lang="en-US" altLang="ja-JP" sz="2800" dirty="0" smtClean="0">
                    <a:ea typeface="ＭＳ Ｐゴシック" panose="020B0600070205080204" pitchFamily="34" charset="-128"/>
                  </a:rPr>
                  <a:t> </a:t>
                </a:r>
                <a:r>
                  <a:rPr lang="en-US" altLang="ja-JP" sz="2800" dirty="0" smtClean="0">
                    <a:solidFill>
                      <a:schemeClr val="tx1"/>
                    </a:solidFill>
                    <a:ea typeface="ＭＳ Ｐゴシック" panose="020B0600070205080204" pitchFamily="34" charset="-128"/>
                  </a:rPr>
                  <a:t>world’s first </a:t>
                </a:r>
                <a14:m>
                  <m:oMath xmlns:m="http://schemas.openxmlformats.org/officeDocument/2006/math">
                    <m:r>
                      <a:rPr lang="en-GB" altLang="ja-JP" sz="2800" b="1" i="1" smtClean="0">
                        <a:solidFill>
                          <a:schemeClr val="tx1"/>
                        </a:solidFill>
                        <a:latin typeface="Cambria Math" panose="02040503050406030204" pitchFamily="18" charset="0"/>
                        <a:ea typeface="ＭＳ Ｐゴシック" panose="020B0600070205080204" pitchFamily="34" charset="-128"/>
                      </a:rPr>
                      <m:t>𝒆𝒑</m:t>
                    </m:r>
                    <m:r>
                      <a:rPr lang="en-GB" altLang="ja-JP" sz="2800" b="0" i="1" smtClean="0">
                        <a:solidFill>
                          <a:schemeClr val="tx1"/>
                        </a:solidFill>
                        <a:latin typeface="Cambria Math" panose="02040503050406030204" pitchFamily="18" charset="0"/>
                        <a:ea typeface="ＭＳ Ｐゴシック" panose="020B0600070205080204" pitchFamily="34" charset="-128"/>
                      </a:rPr>
                      <m:t> </m:t>
                    </m:r>
                  </m:oMath>
                </a14:m>
                <a:r>
                  <a:rPr lang="en-US" altLang="ja-JP" sz="2800" dirty="0" smtClean="0">
                    <a:solidFill>
                      <a:schemeClr val="tx1"/>
                    </a:solidFill>
                    <a:ea typeface="ＭＳ Ｐゴシック" panose="020B0600070205080204" pitchFamily="34" charset="-128"/>
                  </a:rPr>
                  <a:t>collider with IR luminosity (micro-</a:t>
                </a:r>
                <a14:m>
                  <m:oMath xmlns:m="http://schemas.openxmlformats.org/officeDocument/2006/math">
                    <m:r>
                      <a:rPr lang="ja-JP" altLang="en-US" sz="2800" b="1" i="1" smtClean="0">
                        <a:solidFill>
                          <a:schemeClr val="tx1"/>
                        </a:solidFill>
                        <a:latin typeface="Cambria Math" panose="02040503050406030204" pitchFamily="18" charset="0"/>
                        <a:ea typeface="ＭＳ Ｐゴシック" panose="020B0600070205080204" pitchFamily="34" charset="-128"/>
                      </a:rPr>
                      <m:t>𝜷</m:t>
                    </m:r>
                  </m:oMath>
                </a14:m>
                <a:r>
                  <a:rPr lang="en-US" altLang="ja-JP" sz="2800" dirty="0">
                    <a:solidFill>
                      <a:schemeClr val="tx1"/>
                    </a:solidFill>
                    <a:ea typeface="ＭＳ Ｐゴシック" panose="020B0600070205080204" pitchFamily="34" charset="-128"/>
                  </a:rPr>
                  <a:t> </a:t>
                </a:r>
                <a:endParaRPr lang="en-US" altLang="ja-JP" sz="2800" dirty="0" smtClean="0">
                  <a:solidFill>
                    <a:schemeClr val="tx1"/>
                  </a:solidFill>
                  <a:ea typeface="ＭＳ Ｐゴシック" panose="020B0600070205080204" pitchFamily="34" charset="-128"/>
                </a:endParaRPr>
              </a:p>
              <a:p>
                <a:pPr>
                  <a:spcAft>
                    <a:spcPts val="0"/>
                  </a:spcAft>
                </a:pPr>
                <a:r>
                  <a:rPr lang="en-US" altLang="ja-JP" sz="2800" dirty="0">
                    <a:solidFill>
                      <a:schemeClr val="tx1"/>
                    </a:solidFill>
                    <a:ea typeface="ＭＳ Ｐゴシック" panose="020B0600070205080204" pitchFamily="34" charset="-128"/>
                  </a:rPr>
                  <a:t> </a:t>
                </a:r>
                <a:r>
                  <a:rPr lang="en-US" altLang="ja-JP" sz="2800" dirty="0" smtClean="0">
                    <a:solidFill>
                      <a:schemeClr val="tx1"/>
                    </a:solidFill>
                    <a:ea typeface="ＭＳ Ｐゴシック" panose="020B0600070205080204" pitchFamily="34" charset="-128"/>
                  </a:rPr>
                  <a:t>   quads</a:t>
                </a:r>
                <a:r>
                  <a:rPr lang="en-US" altLang="ja-JP" sz="2800" dirty="0">
                    <a:solidFill>
                      <a:schemeClr val="tx1"/>
                    </a:solidFill>
                    <a:ea typeface="ＭＳ Ｐゴシック" panose="020B0600070205080204" pitchFamily="34" charset="-128"/>
                  </a:rPr>
                  <a:t>) </a:t>
                </a:r>
                <a14:m>
                  <m:oMath xmlns:m="http://schemas.openxmlformats.org/officeDocument/2006/math">
                    <m:r>
                      <a:rPr lang="en-GB" altLang="ja-JP" sz="2800" b="1" i="1" smtClean="0">
                        <a:solidFill>
                          <a:schemeClr val="tx1"/>
                        </a:solidFill>
                        <a:latin typeface="Cambria Math" panose="02040503050406030204" pitchFamily="18" charset="0"/>
                        <a:ea typeface="ＭＳ Ｐゴシック" panose="020B0600070205080204" pitchFamily="34" charset="-128"/>
                      </a:rPr>
                      <m:t>~</m:t>
                    </m:r>
                    <m:r>
                      <a:rPr lang="en-GB" altLang="ja-JP" sz="2800" b="1" i="1" smtClean="0">
                        <a:solidFill>
                          <a:schemeClr val="tx1"/>
                        </a:solidFill>
                        <a:latin typeface="Cambria Math" panose="02040503050406030204" pitchFamily="18" charset="0"/>
                        <a:ea typeface="ＭＳ Ｐゴシック" panose="020B0600070205080204" pitchFamily="34" charset="-128"/>
                      </a:rPr>
                      <m:t>𝟓</m:t>
                    </m:r>
                    <m:r>
                      <a:rPr lang="en-GB" altLang="ja-JP" sz="2800" b="1" i="1" smtClean="0">
                        <a:solidFill>
                          <a:schemeClr val="tx1"/>
                        </a:solidFill>
                        <a:latin typeface="Cambria Math" panose="02040503050406030204" pitchFamily="18" charset="0"/>
                        <a:ea typeface="Cambria Math" panose="02040503050406030204" pitchFamily="18" charset="0"/>
                      </a:rPr>
                      <m:t>×</m:t>
                    </m:r>
                    <m:sSup>
                      <m:sSupPr>
                        <m:ctrlPr>
                          <a:rPr lang="en-GB" altLang="ja-JP" sz="2800" b="1" i="1" smtClean="0">
                            <a:solidFill>
                              <a:schemeClr val="tx1"/>
                            </a:solidFill>
                            <a:latin typeface="Cambria Math" panose="02040503050406030204" pitchFamily="18" charset="0"/>
                            <a:ea typeface="Cambria Math" panose="02040503050406030204" pitchFamily="18" charset="0"/>
                          </a:rPr>
                        </m:ctrlPr>
                      </m:sSupPr>
                      <m:e>
                        <m:r>
                          <a:rPr lang="en-GB" altLang="ja-JP" sz="2800" b="1" i="1" smtClean="0">
                            <a:solidFill>
                              <a:schemeClr val="tx1"/>
                            </a:solidFill>
                            <a:latin typeface="Cambria Math" panose="02040503050406030204" pitchFamily="18" charset="0"/>
                            <a:ea typeface="Cambria Math" panose="02040503050406030204" pitchFamily="18" charset="0"/>
                          </a:rPr>
                          <m:t>𝟏𝟎</m:t>
                        </m:r>
                      </m:e>
                      <m:sup>
                        <m:r>
                          <a:rPr lang="en-GB" altLang="ja-JP" sz="2800" b="1" i="1" smtClean="0">
                            <a:solidFill>
                              <a:schemeClr val="tx1"/>
                            </a:solidFill>
                            <a:latin typeface="Cambria Math" panose="02040503050406030204" pitchFamily="18" charset="0"/>
                            <a:ea typeface="Cambria Math" panose="02040503050406030204" pitchFamily="18" charset="0"/>
                          </a:rPr>
                          <m:t>𝟑𝟏</m:t>
                        </m:r>
                      </m:sup>
                    </m:sSup>
                    <m:sSup>
                      <m:sSupPr>
                        <m:ctrlPr>
                          <a:rPr lang="en-GB" altLang="ja-JP" sz="2800" b="1" i="1" smtClean="0">
                            <a:solidFill>
                              <a:schemeClr val="tx1"/>
                            </a:solidFill>
                            <a:latin typeface="Cambria Math" panose="02040503050406030204" pitchFamily="18" charset="0"/>
                            <a:ea typeface="Cambria Math" panose="02040503050406030204" pitchFamily="18" charset="0"/>
                          </a:rPr>
                        </m:ctrlPr>
                      </m:sSupPr>
                      <m:e>
                        <m:r>
                          <a:rPr lang="en-GB" altLang="ja-JP" sz="2800" b="1" i="0" smtClean="0">
                            <a:solidFill>
                              <a:schemeClr val="tx1"/>
                            </a:solidFill>
                            <a:latin typeface="Cambria Math" panose="02040503050406030204" pitchFamily="18" charset="0"/>
                            <a:ea typeface="Cambria Math" panose="02040503050406030204" pitchFamily="18" charset="0"/>
                          </a:rPr>
                          <m:t>𝐜𝐦</m:t>
                        </m:r>
                      </m:e>
                      <m:sup>
                        <m:r>
                          <a:rPr lang="en-GB" altLang="ja-JP" sz="2800" b="1" i="0" smtClean="0">
                            <a:solidFill>
                              <a:schemeClr val="tx1"/>
                            </a:solidFill>
                            <a:latin typeface="Cambria Math" panose="02040503050406030204" pitchFamily="18" charset="0"/>
                            <a:ea typeface="Cambria Math" panose="02040503050406030204" pitchFamily="18" charset="0"/>
                          </a:rPr>
                          <m:t>−</m:t>
                        </m:r>
                        <m:r>
                          <a:rPr lang="en-GB" altLang="ja-JP" sz="2800" b="1" i="0" smtClean="0">
                            <a:solidFill>
                              <a:schemeClr val="tx1"/>
                            </a:solidFill>
                            <a:latin typeface="Cambria Math" panose="02040503050406030204" pitchFamily="18" charset="0"/>
                            <a:ea typeface="Cambria Math" panose="02040503050406030204" pitchFamily="18" charset="0"/>
                          </a:rPr>
                          <m:t>𝟐</m:t>
                        </m:r>
                      </m:sup>
                    </m:sSup>
                    <m:sSup>
                      <m:sSupPr>
                        <m:ctrlPr>
                          <a:rPr lang="en-GB" altLang="ja-JP" sz="2800" b="1" i="1" smtClean="0">
                            <a:solidFill>
                              <a:schemeClr val="tx1"/>
                            </a:solidFill>
                            <a:latin typeface="Cambria Math" panose="02040503050406030204" pitchFamily="18" charset="0"/>
                            <a:ea typeface="Cambria Math" panose="02040503050406030204" pitchFamily="18" charset="0"/>
                          </a:rPr>
                        </m:ctrlPr>
                      </m:sSupPr>
                      <m:e>
                        <m:r>
                          <a:rPr lang="en-GB" altLang="ja-JP" sz="2800" b="1" i="0" smtClean="0">
                            <a:solidFill>
                              <a:schemeClr val="tx1"/>
                            </a:solidFill>
                            <a:latin typeface="Cambria Math" panose="02040503050406030204" pitchFamily="18" charset="0"/>
                            <a:ea typeface="Cambria Math" panose="02040503050406030204" pitchFamily="18" charset="0"/>
                          </a:rPr>
                          <m:t>𝐬</m:t>
                        </m:r>
                      </m:e>
                      <m:sup>
                        <m:r>
                          <a:rPr lang="en-GB" altLang="ja-JP" sz="2800" b="1" i="0" smtClean="0">
                            <a:solidFill>
                              <a:schemeClr val="tx1"/>
                            </a:solidFill>
                            <a:latin typeface="Cambria Math" panose="02040503050406030204" pitchFamily="18" charset="0"/>
                            <a:ea typeface="Cambria Math" panose="02040503050406030204" pitchFamily="18" charset="0"/>
                          </a:rPr>
                          <m:t>−</m:t>
                        </m:r>
                        <m:r>
                          <a:rPr lang="en-GB" altLang="ja-JP" sz="2800" b="1" i="0" smtClean="0">
                            <a:solidFill>
                              <a:schemeClr val="tx1"/>
                            </a:solidFill>
                            <a:latin typeface="Cambria Math" panose="02040503050406030204" pitchFamily="18" charset="0"/>
                            <a:ea typeface="Cambria Math" panose="02040503050406030204" pitchFamily="18" charset="0"/>
                          </a:rPr>
                          <m:t>𝟏</m:t>
                        </m:r>
                      </m:sup>
                    </m:sSup>
                  </m:oMath>
                </a14:m>
                <a:r>
                  <a:rPr lang="en-US" altLang="ja-JP" sz="2800" dirty="0" smtClean="0">
                    <a:solidFill>
                      <a:schemeClr val="tx1"/>
                    </a:solidFill>
                    <a:ea typeface="ＭＳ Ｐゴシック" panose="020B0600070205080204" pitchFamily="34" charset="-128"/>
                  </a:rPr>
                  <a:t> @ </a:t>
                </a:r>
                <a14:m>
                  <m:oMath xmlns:m="http://schemas.openxmlformats.org/officeDocument/2006/math">
                    <m:sSup>
                      <m:sSupPr>
                        <m:ctrlPr>
                          <a:rPr lang="en-US" altLang="ja-JP" sz="2800" b="1" i="1">
                            <a:solidFill>
                              <a:schemeClr val="tx1"/>
                            </a:solidFill>
                            <a:latin typeface="Cambria Math" panose="02040503050406030204" pitchFamily="18" charset="0"/>
                            <a:ea typeface="ＭＳ Ｐゴシック" panose="020B0600070205080204" pitchFamily="34" charset="-128"/>
                          </a:rPr>
                        </m:ctrlPr>
                      </m:sSupPr>
                      <m:e>
                        <m:r>
                          <a:rPr lang="en-GB" altLang="ja-JP" sz="2800" b="1" i="1">
                            <a:solidFill>
                              <a:schemeClr val="tx1"/>
                            </a:solidFill>
                            <a:latin typeface="Cambria Math" panose="02040503050406030204" pitchFamily="18" charset="0"/>
                            <a:ea typeface="ＭＳ Ｐゴシック" panose="020B0600070205080204" pitchFamily="34" charset="-128"/>
                          </a:rPr>
                          <m:t>𝟎</m:t>
                        </m:r>
                      </m:e>
                      <m:sup>
                        <m:r>
                          <a:rPr lang="en-GB" altLang="ja-JP" sz="2800" b="1" i="1">
                            <a:solidFill>
                              <a:schemeClr val="tx1"/>
                            </a:solidFill>
                            <a:latin typeface="Cambria Math" panose="02040503050406030204" pitchFamily="18" charset="0"/>
                            <a:ea typeface="ＭＳ Ｐゴシック" panose="020B0600070205080204" pitchFamily="34" charset="-128"/>
                          </a:rPr>
                          <m:t>𝒐</m:t>
                        </m:r>
                      </m:sup>
                    </m:sSup>
                  </m:oMath>
                </a14:m>
                <a:r>
                  <a:rPr lang="en-US" altLang="ja-JP" sz="2800" dirty="0">
                    <a:solidFill>
                      <a:schemeClr val="tx1"/>
                    </a:solidFill>
                    <a:ea typeface="ＭＳ Ｐゴシック" panose="020B0600070205080204" pitchFamily="34" charset="-128"/>
                  </a:rPr>
                  <a:t> </a:t>
                </a:r>
                <a:r>
                  <a:rPr lang="en-US" altLang="ja-JP" sz="2800" dirty="0" smtClean="0">
                    <a:solidFill>
                      <a:schemeClr val="tx1"/>
                    </a:solidFill>
                    <a:ea typeface="ＭＳ Ｐゴシック" panose="020B0600070205080204" pitchFamily="34" charset="-128"/>
                  </a:rPr>
                  <a:t>crossing-angle with </a:t>
                </a:r>
              </a:p>
              <a:p>
                <a:pPr>
                  <a:spcAft>
                    <a:spcPts val="600"/>
                  </a:spcAft>
                </a:pPr>
                <a:r>
                  <a:rPr lang="en-US" altLang="ja-JP" sz="2800" dirty="0">
                    <a:solidFill>
                      <a:schemeClr val="tx1"/>
                    </a:solidFill>
                    <a:ea typeface="ＭＳ Ｐゴシック" panose="020B0600070205080204" pitchFamily="34" charset="-128"/>
                  </a:rPr>
                  <a:t> </a:t>
                </a:r>
                <a:r>
                  <a:rPr lang="en-US" altLang="ja-JP" sz="2800" dirty="0" smtClean="0">
                    <a:solidFill>
                      <a:schemeClr val="tx1"/>
                    </a:solidFill>
                    <a:ea typeface="ＭＳ Ｐゴシック" panose="020B0600070205080204" pitchFamily="34" charset="-128"/>
                  </a:rPr>
                  <a:t>   </a:t>
                </a:r>
                <a14:m>
                  <m:oMath xmlns:m="http://schemas.openxmlformats.org/officeDocument/2006/math">
                    <m:sSup>
                      <m:sSupPr>
                        <m:ctrlPr>
                          <a:rPr lang="en-US" altLang="ja-JP" sz="2800" b="1" i="1" smtClean="0">
                            <a:solidFill>
                              <a:schemeClr val="tx1"/>
                            </a:solidFill>
                            <a:latin typeface="Cambria Math" panose="02040503050406030204" pitchFamily="18" charset="0"/>
                            <a:ea typeface="ＭＳ Ｐゴシック" panose="020B0600070205080204" pitchFamily="34" charset="-128"/>
                          </a:rPr>
                        </m:ctrlPr>
                      </m:sSupPr>
                      <m:e>
                        <m:r>
                          <a:rPr lang="en-GB" altLang="ja-JP" sz="2800" b="1" i="1" smtClean="0">
                            <a:solidFill>
                              <a:schemeClr val="tx1"/>
                            </a:solidFill>
                            <a:latin typeface="Cambria Math" panose="02040503050406030204" pitchFamily="18" charset="0"/>
                            <a:ea typeface="ＭＳ Ｐゴシック" panose="020B0600070205080204" pitchFamily="34" charset="-128"/>
                          </a:rPr>
                          <m:t>𝒆</m:t>
                        </m:r>
                      </m:e>
                      <m:sup>
                        <m:r>
                          <a:rPr lang="en-US" altLang="ja-JP" sz="2800" b="1" i="1" smtClean="0">
                            <a:solidFill>
                              <a:schemeClr val="tx1"/>
                            </a:solidFill>
                            <a:latin typeface="Cambria Math" panose="02040503050406030204" pitchFamily="18" charset="0"/>
                            <a:ea typeface="Cambria Math" panose="02040503050406030204" pitchFamily="18" charset="0"/>
                          </a:rPr>
                          <m:t>±</m:t>
                        </m:r>
                      </m:sup>
                    </m:sSup>
                  </m:oMath>
                </a14:m>
                <a:r>
                  <a:rPr lang="en-US" altLang="ja-JP" sz="2800" dirty="0">
                    <a:solidFill>
                      <a:schemeClr val="tx1"/>
                    </a:solidFill>
                    <a:ea typeface="ＭＳ Ｐゴシック" panose="020B0600070205080204" pitchFamily="34" charset="-128"/>
                  </a:rPr>
                  <a:t> L-polarization</a:t>
                </a:r>
              </a:p>
              <a:p>
                <a:pPr>
                  <a:spcAft>
                    <a:spcPts val="0"/>
                  </a:spcAft>
                </a:pPr>
                <a:r>
                  <a:rPr lang="en-US" altLang="ja-JP" sz="2800" b="1" dirty="0">
                    <a:solidFill>
                      <a:srgbClr val="FF0000"/>
                    </a:solidFill>
                    <a:ea typeface="ＭＳ Ｐゴシック" panose="020B0600070205080204" pitchFamily="34" charset="-128"/>
                  </a:rPr>
                  <a:t> </a:t>
                </a:r>
                <a:r>
                  <a:rPr lang="en-US" altLang="ja-JP" sz="2800" b="1" dirty="0" smtClean="0">
                    <a:solidFill>
                      <a:srgbClr val="FF0000"/>
                    </a:solidFill>
                    <a:ea typeface="ＭＳ Ｐゴシック" panose="020B0600070205080204" pitchFamily="34" charset="-128"/>
                  </a:rPr>
                  <a:t>- </a:t>
                </a:r>
                <a14:m>
                  <m:oMath xmlns:m="http://schemas.openxmlformats.org/officeDocument/2006/math">
                    <m:r>
                      <a:rPr lang="en-GB" altLang="ja-JP" sz="2800" b="1" i="1" smtClean="0">
                        <a:solidFill>
                          <a:schemeClr val="tx1"/>
                        </a:solidFill>
                        <a:latin typeface="Cambria Math" panose="02040503050406030204" pitchFamily="18" charset="0"/>
                        <a:ea typeface="ＭＳ Ｐゴシック" panose="020B0600070205080204" pitchFamily="34" charset="-128"/>
                      </a:rPr>
                      <m:t>𝟕𝟓</m:t>
                    </m:r>
                  </m:oMath>
                </a14:m>
                <a:r>
                  <a:rPr lang="en-US" altLang="ja-JP" sz="2800" dirty="0" smtClean="0">
                    <a:solidFill>
                      <a:schemeClr val="tx1"/>
                    </a:solidFill>
                    <a:ea typeface="ＭＳ Ｐゴシック" panose="020B0600070205080204" pitchFamily="34" charset="-128"/>
                  </a:rPr>
                  <a:t> ns bunch x-</a:t>
                </a:r>
                <a:r>
                  <a:rPr lang="en-US" altLang="ja-JP" sz="2800" dirty="0" err="1" smtClean="0">
                    <a:solidFill>
                      <a:schemeClr val="tx1"/>
                    </a:solidFill>
                    <a:ea typeface="ＭＳ Ｐゴシック" panose="020B0600070205080204" pitchFamily="34" charset="-128"/>
                  </a:rPr>
                  <a:t>ing</a:t>
                </a:r>
                <a:r>
                  <a:rPr lang="en-US" altLang="ja-JP" sz="2800" dirty="0" smtClean="0">
                    <a:solidFill>
                      <a:schemeClr val="tx1"/>
                    </a:solidFill>
                    <a:ea typeface="ＭＳ Ｐゴシック" panose="020B0600070205080204" pitchFamily="34" charset="-128"/>
                  </a:rPr>
                  <a:t> interval</a:t>
                </a:r>
              </a:p>
            </p:txBody>
          </p:sp>
        </mc:Choice>
        <mc:Fallback xmlns="">
          <p:sp>
            <p:nvSpPr>
              <p:cNvPr id="5" name="Rectangle 37"/>
              <p:cNvSpPr>
                <a:spLocks noRot="1" noChangeAspect="1" noMove="1" noResize="1" noEditPoints="1" noAdjustHandles="1" noChangeArrowheads="1" noChangeShapeType="1" noTextEdit="1"/>
              </p:cNvSpPr>
              <p:nvPr/>
            </p:nvSpPr>
            <p:spPr bwMode="auto">
              <a:xfrm>
                <a:off x="-36512" y="732560"/>
                <a:ext cx="9395521" cy="3146374"/>
              </a:xfrm>
              <a:prstGeom prst="rect">
                <a:avLst/>
              </a:prstGeom>
              <a:blipFill>
                <a:blip r:embed="rId3"/>
                <a:stretch>
                  <a:fillRect l="-1947" t="-1357" b="-348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Tree>
    <p:extLst>
      <p:ext uri="{BB962C8B-B14F-4D97-AF65-F5344CB8AC3E}">
        <p14:creationId xmlns:p14="http://schemas.microsoft.com/office/powerpoint/2010/main" val="2934621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441" t="13299" r="12305" b="13044"/>
          <a:stretch/>
        </p:blipFill>
        <p:spPr>
          <a:xfrm>
            <a:off x="107504" y="944069"/>
            <a:ext cx="8856984" cy="5797299"/>
          </a:xfrm>
          <a:prstGeom prst="rect">
            <a:avLst/>
          </a:prstGeom>
        </p:spPr>
      </p:pic>
      <p:pic>
        <p:nvPicPr>
          <p:cNvPr id="6" name="Picture 17" descr="40"/>
          <p:cNvPicPr>
            <a:picLocks noChangeAspect="1" noChangeArrowheads="1"/>
          </p:cNvPicPr>
          <p:nvPr/>
        </p:nvPicPr>
        <p:blipFill>
          <a:blip r:embed="rId3">
            <a:extLst>
              <a:ext uri="{28A0092B-C50C-407E-A947-70E740481C1C}">
                <a14:useLocalDpi xmlns:a14="http://schemas.microsoft.com/office/drawing/2010/main" val="0"/>
              </a:ext>
            </a:extLst>
          </a:blip>
          <a:srcRect l="24171" t="52762" r="57375" b="7095"/>
          <a:stretch>
            <a:fillRect/>
          </a:stretch>
        </p:blipFill>
        <p:spPr bwMode="auto">
          <a:xfrm>
            <a:off x="7668344" y="4870648"/>
            <a:ext cx="390649" cy="115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467544" y="908720"/>
            <a:ext cx="2016224" cy="399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8" name="TextBox 7"/>
          <p:cNvSpPr txBox="1"/>
          <p:nvPr/>
        </p:nvSpPr>
        <p:spPr>
          <a:xfrm>
            <a:off x="251520" y="973938"/>
            <a:ext cx="3889526" cy="369332"/>
          </a:xfrm>
          <a:prstGeom prst="rect">
            <a:avLst/>
          </a:prstGeom>
          <a:noFill/>
        </p:spPr>
        <p:txBody>
          <a:bodyPr wrap="none" rtlCol="0">
            <a:spAutoFit/>
          </a:bodyPr>
          <a:lstStyle/>
          <a:p>
            <a:r>
              <a:rPr lang="en-GB" sz="1800" dirty="0" smtClean="0">
                <a:solidFill>
                  <a:schemeClr val="tx1"/>
                </a:solidFill>
                <a:latin typeface="Times New Roman" panose="02020603050405020304" pitchFamily="18" charset="0"/>
                <a:cs typeface="Times New Roman" panose="02020603050405020304" pitchFamily="18" charset="0"/>
              </a:rPr>
              <a:t>+ </a:t>
            </a:r>
            <a:r>
              <a:rPr lang="en-GB" sz="1800" b="1" dirty="0" smtClean="0">
                <a:solidFill>
                  <a:schemeClr val="tx1"/>
                </a:solidFill>
                <a:latin typeface="Times New Roman" panose="02020603050405020304" pitchFamily="18" charset="0"/>
                <a:cs typeface="Times New Roman" panose="02020603050405020304" pitchFamily="18" charset="0"/>
              </a:rPr>
              <a:t>electron </a:t>
            </a:r>
            <a:r>
              <a:rPr lang="en-GB" sz="1800" b="1" dirty="0" err="1" smtClean="0">
                <a:solidFill>
                  <a:schemeClr val="tx1"/>
                </a:solidFill>
                <a:latin typeface="Times New Roman" panose="02020603050405020304" pitchFamily="18" charset="0"/>
                <a:cs typeface="Times New Roman" panose="02020603050405020304" pitchFamily="18" charset="0"/>
              </a:rPr>
              <a:t>polarimeter</a:t>
            </a:r>
            <a:r>
              <a:rPr lang="en-GB" sz="1800" b="1" dirty="0" smtClean="0">
                <a:solidFill>
                  <a:schemeClr val="tx1"/>
                </a:solidFill>
                <a:latin typeface="Times New Roman" panose="02020603050405020304" pitchFamily="18" charset="0"/>
                <a:cs typeface="Times New Roman" panose="02020603050405020304" pitchFamily="18" charset="0"/>
              </a:rPr>
              <a:t> + spin rotators</a:t>
            </a:r>
            <a:endParaRPr lang="en-GB" sz="1800"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p:cNvSpPr txBox="1"/>
              <p:nvPr/>
            </p:nvSpPr>
            <p:spPr>
              <a:xfrm>
                <a:off x="1032525" y="4161854"/>
                <a:ext cx="853119" cy="923330"/>
              </a:xfrm>
              <a:prstGeom prst="rect">
                <a:avLst/>
              </a:prstGeom>
              <a:solidFill>
                <a:schemeClr val="bg1"/>
              </a:solidFill>
            </p:spPr>
            <p:txBody>
              <a:bodyPr wrap="none" rtlCol="0">
                <a:spAutoFit/>
              </a:bodyPr>
              <a:lstStyle/>
              <a:p>
                <a14:m>
                  <m:oMath xmlns:m="http://schemas.openxmlformats.org/officeDocument/2006/math">
                    <m:r>
                      <a:rPr lang="en-GB" sz="1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1800" b="1" dirty="0" smtClean="0">
                    <a:solidFill>
                      <a:schemeClr val="tx1"/>
                    </a:solidFill>
                    <a:latin typeface="Times New Roman" panose="02020603050405020304" pitchFamily="18" charset="0"/>
                    <a:cs typeface="Times New Roman" panose="02020603050405020304" pitchFamily="18" charset="0"/>
                  </a:rPr>
                  <a:t>FPS</a:t>
                </a:r>
              </a:p>
              <a:p>
                <a14:m>
                  <m:oMath xmlns:m="http://schemas.openxmlformats.org/officeDocument/2006/math">
                    <m:r>
                      <a:rPr lang="en-GB" sz="1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1800" b="1" dirty="0" smtClean="0">
                    <a:solidFill>
                      <a:schemeClr val="tx1"/>
                    </a:solidFill>
                    <a:latin typeface="Times New Roman" panose="02020603050405020304" pitchFamily="18" charset="0"/>
                    <a:cs typeface="Times New Roman" panose="02020603050405020304" pitchFamily="18" charset="0"/>
                  </a:rPr>
                  <a:t>FNC</a:t>
                </a:r>
              </a:p>
              <a:p>
                <a14:m>
                  <m:oMath xmlns:m="http://schemas.openxmlformats.org/officeDocument/2006/math">
                    <m:r>
                      <a:rPr lang="en-GB" sz="1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1800" b="1" dirty="0" err="1" smtClean="0">
                    <a:solidFill>
                      <a:schemeClr val="tx1"/>
                    </a:solidFill>
                    <a:latin typeface="Times New Roman" panose="02020603050405020304" pitchFamily="18" charset="0"/>
                    <a:cs typeface="Times New Roman" panose="02020603050405020304" pitchFamily="18" charset="0"/>
                  </a:rPr>
                  <a:t>ToF</a:t>
                </a:r>
                <a:endParaRPr lang="en-GB" sz="18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032525" y="4161854"/>
                <a:ext cx="853119" cy="923330"/>
              </a:xfrm>
              <a:prstGeom prst="rect">
                <a:avLst/>
              </a:prstGeom>
              <a:blipFill>
                <a:blip r:embed="rId4"/>
                <a:stretch>
                  <a:fillRect t="-3974" r="-6429" b="-99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119258" y="3214717"/>
                <a:ext cx="917238" cy="646331"/>
              </a:xfrm>
              <a:prstGeom prst="rect">
                <a:avLst/>
              </a:prstGeom>
              <a:solidFill>
                <a:schemeClr val="bg1"/>
              </a:solidFill>
            </p:spPr>
            <p:txBody>
              <a:bodyPr wrap="none" rtlCol="0">
                <a:spAutoFit/>
              </a:bodyPr>
              <a:lstStyle/>
              <a:p>
                <a:pPr algn="r"/>
                <a:r>
                  <a:rPr lang="en-GB" sz="1800" b="1" dirty="0" err="1" smtClean="0">
                    <a:solidFill>
                      <a:schemeClr val="tx1"/>
                    </a:solidFill>
                    <a:latin typeface="Times New Roman" panose="02020603050405020304" pitchFamily="18" charset="0"/>
                    <a:cs typeface="Times New Roman" panose="02020603050405020304" pitchFamily="18" charset="0"/>
                  </a:rPr>
                  <a:t>ToF</a:t>
                </a:r>
                <a14:m>
                  <m:oMath xmlns:m="http://schemas.openxmlformats.org/officeDocument/2006/math">
                    <m:r>
                      <a:rPr lang="en-GB" sz="1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GB" sz="1800" b="1" dirty="0" smtClean="0">
                  <a:solidFill>
                    <a:schemeClr val="tx1"/>
                  </a:solidFill>
                  <a:latin typeface="Times New Roman" panose="02020603050405020304" pitchFamily="18" charset="0"/>
                  <a:cs typeface="Times New Roman" panose="02020603050405020304" pitchFamily="18" charset="0"/>
                </a:endParaRPr>
              </a:p>
              <a:p>
                <a:pPr algn="r"/>
                <a:r>
                  <a:rPr lang="en-GB" sz="1800" b="1" dirty="0" err="1" smtClean="0">
                    <a:solidFill>
                      <a:schemeClr val="tx1"/>
                    </a:solidFill>
                    <a:latin typeface="Times New Roman" panose="02020603050405020304" pitchFamily="18" charset="0"/>
                    <a:cs typeface="Times New Roman" panose="02020603050405020304" pitchFamily="18" charset="0"/>
                  </a:rPr>
                  <a:t>Lumi</a:t>
                </a:r>
                <a14:m>
                  <m:oMath xmlns:m="http://schemas.openxmlformats.org/officeDocument/2006/math">
                    <m:r>
                      <a:rPr lang="en-GB" sz="18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GB" sz="18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119258" y="3214717"/>
                <a:ext cx="917238" cy="646331"/>
              </a:xfrm>
              <a:prstGeom prst="rect">
                <a:avLst/>
              </a:prstGeom>
              <a:blipFill>
                <a:blip r:embed="rId5"/>
                <a:stretch>
                  <a:fillRect l="-6000" t="-4717"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991497" y="2924944"/>
                <a:ext cx="3246402" cy="362984"/>
              </a:xfrm>
              <a:prstGeom prst="rect">
                <a:avLst/>
              </a:prstGeom>
              <a:noFill/>
            </p:spPr>
            <p:txBody>
              <a:bodyPr wrap="none" rtlCol="0">
                <a:spAutoFit/>
              </a:bodyPr>
              <a:lstStyle/>
              <a:p>
                <a14:m>
                  <m:oMath xmlns:m="http://schemas.openxmlformats.org/officeDocument/2006/math">
                    <m:r>
                      <a:rPr lang="en-GB" sz="1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GB" sz="1400" b="1" dirty="0" smtClean="0">
                    <a:solidFill>
                      <a:schemeClr val="tx1"/>
                    </a:solidFill>
                    <a:latin typeface="Times New Roman" panose="02020603050405020304" pitchFamily="18" charset="0"/>
                    <a:cs typeface="Times New Roman" panose="02020603050405020304" pitchFamily="18" charset="0"/>
                  </a:rPr>
                  <a:t>fine longitudinal + lateral segmentation</a:t>
                </a:r>
                <a:endParaRPr lang="en-GB" sz="14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991497" y="2924944"/>
                <a:ext cx="3246402" cy="362984"/>
              </a:xfrm>
              <a:prstGeom prst="rect">
                <a:avLst/>
              </a:prstGeom>
              <a:blipFill>
                <a:blip r:embed="rId6"/>
                <a:stretch>
                  <a:fillRect b="-152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649827" y="1980218"/>
                <a:ext cx="2204386" cy="307777"/>
              </a:xfrm>
              <a:prstGeom prst="rect">
                <a:avLst/>
              </a:prstGeom>
              <a:noFill/>
            </p:spPr>
            <p:txBody>
              <a:bodyPr wrap="none" rtlCol="0">
                <a:spAutoFit/>
              </a:bodyPr>
              <a:lstStyle/>
              <a:p>
                <a:r>
                  <a:rPr lang="en-GB" sz="1400" b="1"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magnetic</a:t>
                </a:r>
                <a14:m>
                  <m:oMath xmlns:m="http://schemas.openxmlformats.org/officeDocument/2006/math">
                    <m:r>
                      <a:rPr lang="en-GB" sz="1400" b="1" i="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GB" sz="1400" b="1" dirty="0" smtClean="0">
                    <a:solidFill>
                      <a:schemeClr val="bg1"/>
                    </a:solidFill>
                    <a:latin typeface="Times New Roman" panose="02020603050405020304" pitchFamily="18" charset="0"/>
                    <a:cs typeface="Times New Roman" panose="02020603050405020304" pitchFamily="18" charset="0"/>
                  </a:rPr>
                  <a:t>field return yoke</a:t>
                </a:r>
                <a:endParaRPr lang="en-GB" sz="14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649827" y="1980218"/>
                <a:ext cx="2204386" cy="307777"/>
              </a:xfrm>
              <a:prstGeom prst="rect">
                <a:avLst/>
              </a:prstGeom>
              <a:blipFill>
                <a:blip r:embed="rId7"/>
                <a:stretch>
                  <a:fillRect l="-831" t="-4000" b="-20000"/>
                </a:stretch>
              </a:blipFill>
            </p:spPr>
            <p:txBody>
              <a:bodyPr/>
              <a:lstStyle/>
              <a:p>
                <a:r>
                  <a:rPr lang="en-GB">
                    <a:noFill/>
                  </a:rPr>
                  <a:t> </a:t>
                </a:r>
              </a:p>
            </p:txBody>
          </p:sp>
        </mc:Fallback>
      </mc:AlternateContent>
      <p:sp>
        <p:nvSpPr>
          <p:cNvPr id="13" name="TextBox 12"/>
          <p:cNvSpPr txBox="1"/>
          <p:nvPr/>
        </p:nvSpPr>
        <p:spPr>
          <a:xfrm>
            <a:off x="4767069" y="2445604"/>
            <a:ext cx="813043" cy="307777"/>
          </a:xfrm>
          <a:prstGeom prst="rect">
            <a:avLst/>
          </a:prstGeom>
          <a:noFill/>
        </p:spPr>
        <p:txBody>
          <a:bodyPr wrap="none" rtlCol="0">
            <a:spAutoFit/>
          </a:bodyPr>
          <a:lstStyle/>
          <a:p>
            <a:r>
              <a:rPr lang="en-GB" sz="1400" b="1"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solenoid</a:t>
            </a:r>
            <a:endParaRPr lang="en-GB" sz="1400" b="1" dirty="0">
              <a:solidFill>
                <a:schemeClr val="bg1"/>
              </a:solidFill>
              <a:latin typeface="Times New Roman" panose="02020603050405020304" pitchFamily="18" charset="0"/>
              <a:cs typeface="Times New Roman" panose="02020603050405020304" pitchFamily="18" charset="0"/>
            </a:endParaRPr>
          </a:p>
        </p:txBody>
      </p:sp>
      <p:sp>
        <p:nvSpPr>
          <p:cNvPr id="14" name="Title 1"/>
          <p:cNvSpPr>
            <a:spLocks noGrp="1"/>
          </p:cNvSpPr>
          <p:nvPr>
            <p:ph type="title"/>
          </p:nvPr>
        </p:nvSpPr>
        <p:spPr>
          <a:xfrm>
            <a:off x="2195513" y="125413"/>
            <a:ext cx="4464050" cy="567283"/>
          </a:xfrm>
        </p:spPr>
        <p:txBody>
          <a:bodyPr/>
          <a:lstStyle/>
          <a:p>
            <a:r>
              <a:rPr lang="en-GB" dirty="0" smtClean="0"/>
              <a:t>Hindsight 2022</a:t>
            </a:r>
            <a:endParaRPr lang="en-GB" dirty="0"/>
          </a:p>
        </p:txBody>
      </p:sp>
    </p:spTree>
    <p:extLst>
      <p:ext uri="{BB962C8B-B14F-4D97-AF65-F5344CB8AC3E}">
        <p14:creationId xmlns:p14="http://schemas.microsoft.com/office/powerpoint/2010/main" val="16171581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5513" y="44624"/>
            <a:ext cx="4464050" cy="567283"/>
          </a:xfrm>
        </p:spPr>
        <p:txBody>
          <a:bodyPr/>
          <a:lstStyle/>
          <a:p>
            <a:r>
              <a:rPr lang="en-GB" dirty="0" smtClean="0"/>
              <a:t>Hindsight 2022</a:t>
            </a:r>
            <a:endParaRPr lang="en-GB" dirty="0"/>
          </a:p>
        </p:txBody>
      </p:sp>
      <mc:AlternateContent xmlns:mc="http://schemas.openxmlformats.org/markup-compatibility/2006">
        <mc:Choice xmlns:a14="http://schemas.microsoft.com/office/drawing/2010/main" Requires="a14">
          <p:sp>
            <p:nvSpPr>
              <p:cNvPr id="5" name="Text Box 62"/>
              <p:cNvSpPr txBox="1">
                <a:spLocks noChangeArrowheads="1"/>
              </p:cNvSpPr>
              <p:nvPr/>
            </p:nvSpPr>
            <p:spPr bwMode="auto">
              <a:xfrm>
                <a:off x="251520" y="692696"/>
                <a:ext cx="8892480" cy="138499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b="1" i="0" dirty="0" err="1" smtClean="0">
                    <a:latin typeface="+mn-lt"/>
                    <a:cs typeface="Times New Roman" pitchFamily="18" charset="0"/>
                  </a:rPr>
                  <a:t>LAr</a:t>
                </a:r>
                <a:r>
                  <a:rPr lang="en-GB" altLang="en-US" sz="2800" b="1" i="0" dirty="0" smtClean="0">
                    <a:latin typeface="+mn-lt"/>
                    <a:cs typeface="Times New Roman" pitchFamily="18" charset="0"/>
                  </a:rPr>
                  <a:t> calorimeter </a:t>
                </a:r>
                <a:r>
                  <a:rPr lang="en-GB" altLang="en-US" sz="2800" i="0" dirty="0" smtClean="0">
                    <a:latin typeface="+mn-lt"/>
                    <a:cs typeface="Times New Roman" pitchFamily="18" charset="0"/>
                  </a:rPr>
                  <a:t>L</a:t>
                </a:r>
                <a14:m>
                  <m:oMath xmlns:m="http://schemas.openxmlformats.org/officeDocument/2006/math">
                    <m:r>
                      <a:rPr lang="en-GB" altLang="en-US" sz="2800" b="0" i="1" smtClean="0">
                        <a:latin typeface="Cambria Math" panose="02040503050406030204" pitchFamily="18" charset="0"/>
                        <a:cs typeface="Times New Roman" pitchFamily="18" charset="0"/>
                      </a:rPr>
                      <m:t>+</m:t>
                    </m:r>
                  </m:oMath>
                </a14:m>
                <a:r>
                  <a:rPr lang="en-GB" altLang="en-US" sz="2800" i="0" dirty="0" smtClean="0">
                    <a:latin typeface="+mn-lt"/>
                    <a:cs typeface="Times New Roman" pitchFamily="18" charset="0"/>
                  </a:rPr>
                  <a:t>T segmentation …</a:t>
                </a:r>
              </a:p>
              <a:p>
                <a:r>
                  <a:rPr lang="en-GB" altLang="en-US" sz="2800" i="0" dirty="0" smtClean="0"/>
                  <a:t>   </a:t>
                </a:r>
                <a:r>
                  <a:rPr lang="en-GB" altLang="en-US" sz="2800" dirty="0" smtClean="0">
                    <a:cs typeface="Times New Roman" pitchFamily="18" charset="0"/>
                  </a:rPr>
                  <a:t>in</a:t>
                </a:r>
                <a:r>
                  <a:rPr lang="en-GB" altLang="en-US" sz="2800" i="0" dirty="0" smtClean="0">
                    <a:cs typeface="Times New Roman" pitchFamily="18" charset="0"/>
                  </a:rPr>
                  <a:t>side </a:t>
                </a:r>
                <a:r>
                  <a:rPr lang="en-GB" altLang="en-US" sz="2800" i="0" dirty="0">
                    <a:cs typeface="Times New Roman" pitchFamily="18" charset="0"/>
                  </a:rPr>
                  <a:t>a </a:t>
                </a:r>
                <a:r>
                  <a:rPr lang="en-GB" altLang="en-US" sz="2800" b="1" i="0" dirty="0">
                    <a:cs typeface="Times New Roman" pitchFamily="18" charset="0"/>
                  </a:rPr>
                  <a:t>large radius, warm </a:t>
                </a:r>
                <a:r>
                  <a:rPr lang="en-GB" altLang="en-US" sz="2800" b="1" i="0" dirty="0" smtClean="0">
                    <a:cs typeface="Times New Roman" pitchFamily="18" charset="0"/>
                  </a:rPr>
                  <a:t>solenoid </a:t>
                </a:r>
                <a14:m>
                  <m:oMath xmlns:m="http://schemas.openxmlformats.org/officeDocument/2006/math">
                    <m:sSub>
                      <m:sSubPr>
                        <m:ctrlPr>
                          <a:rPr lang="en-GB" altLang="en-US" sz="2800" b="1" i="1" smtClean="0">
                            <a:latin typeface="Cambria Math" panose="02040503050406030204" pitchFamily="18" charset="0"/>
                            <a:cs typeface="Times New Roman" pitchFamily="18" charset="0"/>
                          </a:rPr>
                        </m:ctrlPr>
                      </m:sSubPr>
                      <m:e>
                        <m:r>
                          <a:rPr lang="en-GB" altLang="en-US" sz="2800" b="1" i="1" smtClean="0">
                            <a:latin typeface="Cambria Math" panose="02040503050406030204" pitchFamily="18" charset="0"/>
                            <a:cs typeface="Times New Roman" pitchFamily="18" charset="0"/>
                          </a:rPr>
                          <m:t>𝑩</m:t>
                        </m:r>
                      </m:e>
                      <m:sub>
                        <m:r>
                          <a:rPr lang="en-GB" altLang="en-US" sz="2800" b="1" i="1" smtClean="0">
                            <a:latin typeface="Cambria Math" panose="02040503050406030204" pitchFamily="18" charset="0"/>
                            <a:cs typeface="Times New Roman" pitchFamily="18" charset="0"/>
                          </a:rPr>
                          <m:t>𝒛</m:t>
                        </m:r>
                      </m:sub>
                    </m:sSub>
                    <m:r>
                      <a:rPr lang="en-GB" altLang="en-US" sz="2800" b="1" i="1" smtClean="0">
                        <a:latin typeface="Cambria Math" panose="02040503050406030204" pitchFamily="18" charset="0"/>
                        <a:cs typeface="Times New Roman" pitchFamily="18" charset="0"/>
                      </a:rPr>
                      <m:t>=</m:t>
                    </m:r>
                    <m:r>
                      <a:rPr lang="en-GB" altLang="en-US" sz="2800" b="1" i="1" smtClean="0">
                        <a:latin typeface="Cambria Math" panose="02040503050406030204" pitchFamily="18" charset="0"/>
                        <a:cs typeface="Times New Roman" pitchFamily="18" charset="0"/>
                      </a:rPr>
                      <m:t>𝟏</m:t>
                    </m:r>
                    <m:r>
                      <a:rPr lang="en-GB" altLang="en-US" sz="2800" b="1" i="1" smtClean="0">
                        <a:latin typeface="Cambria Math" panose="02040503050406030204" pitchFamily="18" charset="0"/>
                        <a:cs typeface="Times New Roman" pitchFamily="18" charset="0"/>
                      </a:rPr>
                      <m:t>.</m:t>
                    </m:r>
                    <m:r>
                      <a:rPr lang="en-GB" altLang="en-US" sz="2800" b="1" i="1" smtClean="0">
                        <a:latin typeface="Cambria Math" panose="02040503050406030204" pitchFamily="18" charset="0"/>
                        <a:cs typeface="Times New Roman" pitchFamily="18" charset="0"/>
                      </a:rPr>
                      <m:t>𝟐</m:t>
                    </m:r>
                  </m:oMath>
                </a14:m>
                <a:r>
                  <a:rPr lang="en-GB" altLang="en-US" sz="2800" i="0" dirty="0" smtClean="0">
                    <a:cs typeface="Times New Roman" pitchFamily="18" charset="0"/>
                  </a:rPr>
                  <a:t> T…</a:t>
                </a:r>
                <a:endParaRPr lang="en-GB" altLang="en-US" sz="2800" i="0" dirty="0" smtClean="0">
                  <a:cs typeface="Times New Roman" pitchFamily="18" charset="0"/>
                </a:endParaRPr>
              </a:p>
              <a:p>
                <a:r>
                  <a:rPr lang="en-GB" altLang="en-US" sz="2800" i="0" dirty="0">
                    <a:cs typeface="Times New Roman" pitchFamily="18" charset="0"/>
                  </a:rPr>
                  <a:t> </a:t>
                </a:r>
                <a:r>
                  <a:rPr lang="en-GB" altLang="en-US" sz="2800" i="0" dirty="0" smtClean="0">
                    <a:cs typeface="Times New Roman" pitchFamily="18" charset="0"/>
                  </a:rPr>
                  <a:t>  homogeneous </a:t>
                </a:r>
                <a:r>
                  <a:rPr lang="en-GB" altLang="en-US" sz="2800" i="0" dirty="0">
                    <a:cs typeface="Times New Roman" pitchFamily="18" charset="0"/>
                  </a:rPr>
                  <a:t>central </a:t>
                </a:r>
                <a14:m>
                  <m:oMath xmlns:m="http://schemas.openxmlformats.org/officeDocument/2006/math">
                    <m:r>
                      <a:rPr lang="en-GB" altLang="en-US" sz="2800">
                        <a:latin typeface="Cambria Math" panose="02040503050406030204" pitchFamily="18" charset="0"/>
                        <a:ea typeface="Cambria Math" panose="02040503050406030204" pitchFamily="18" charset="0"/>
                        <a:cs typeface="Times New Roman" pitchFamily="18" charset="0"/>
                      </a:rPr>
                      <m:t>↔</m:t>
                    </m:r>
                  </m:oMath>
                </a14:m>
                <a:r>
                  <a:rPr lang="en-GB" altLang="en-US" sz="2800" i="0" dirty="0">
                    <a:cs typeface="Times New Roman" pitchFamily="18" charset="0"/>
                  </a:rPr>
                  <a:t> forward </a:t>
                </a:r>
                <a:r>
                  <a:rPr lang="en-GB" altLang="en-US" sz="2800" i="0" dirty="0" smtClean="0">
                    <a:cs typeface="Times New Roman" pitchFamily="18" charset="0"/>
                  </a:rPr>
                  <a:t>acceptance</a:t>
                </a:r>
                <a:endParaRPr lang="en-GB" altLang="en-US" sz="2800" i="0" dirty="0"/>
              </a:p>
            </p:txBody>
          </p:sp>
        </mc:Choice>
        <mc:Fallback>
          <p:sp>
            <p:nvSpPr>
              <p:cNvPr id="5" name="Text Box 62"/>
              <p:cNvSpPr txBox="1">
                <a:spLocks noRot="1" noChangeAspect="1" noMove="1" noResize="1" noEditPoints="1" noAdjustHandles="1" noChangeArrowheads="1" noChangeShapeType="1" noTextEdit="1"/>
              </p:cNvSpPr>
              <p:nvPr/>
            </p:nvSpPr>
            <p:spPr bwMode="auto">
              <a:xfrm>
                <a:off x="251520" y="692696"/>
                <a:ext cx="8892480" cy="1384995"/>
              </a:xfrm>
              <a:prstGeom prst="rect">
                <a:avLst/>
              </a:prstGeom>
              <a:blipFill>
                <a:blip r:embed="rId2"/>
                <a:stretch>
                  <a:fillRect l="-1371" t="-4846" b="-114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7" name="Text Box 62"/>
          <p:cNvSpPr txBox="1">
            <a:spLocks noChangeArrowheads="1"/>
          </p:cNvSpPr>
          <p:nvPr/>
        </p:nvSpPr>
        <p:spPr bwMode="auto">
          <a:xfrm>
            <a:off x="360040" y="4420269"/>
            <a:ext cx="88924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b="1" i="0" dirty="0" smtClean="0">
                <a:latin typeface="+mn-lt"/>
                <a:cs typeface="Times New Roman" pitchFamily="18" charset="0"/>
              </a:rPr>
              <a:t>central</a:t>
            </a:r>
            <a:r>
              <a:rPr lang="en-GB" altLang="en-US" sz="2800" i="0" dirty="0" smtClean="0">
                <a:latin typeface="+mn-lt"/>
                <a:cs typeface="Times New Roman" pitchFamily="18" charset="0"/>
              </a:rPr>
              <a:t> (barrel), </a:t>
            </a:r>
            <a:r>
              <a:rPr lang="en-GB" altLang="en-US" sz="2800" b="1" i="0" dirty="0" smtClean="0">
                <a:latin typeface="+mn-lt"/>
                <a:cs typeface="Times New Roman" pitchFamily="18" charset="0"/>
              </a:rPr>
              <a:t>forward</a:t>
            </a:r>
            <a:r>
              <a:rPr lang="en-GB" altLang="en-US" sz="2800" i="0" dirty="0" smtClean="0">
                <a:latin typeface="+mn-lt"/>
                <a:cs typeface="Times New Roman" pitchFamily="18" charset="0"/>
              </a:rPr>
              <a:t> and </a:t>
            </a:r>
            <a:r>
              <a:rPr lang="en-GB" altLang="en-US" sz="2800" b="1" i="0" dirty="0" smtClean="0">
                <a:latin typeface="+mn-lt"/>
                <a:cs typeface="Times New Roman" pitchFamily="18" charset="0"/>
              </a:rPr>
              <a:t>backward silicon</a:t>
            </a:r>
          </a:p>
          <a:p>
            <a:r>
              <a:rPr lang="en-GB" altLang="en-US" sz="2800" i="0" dirty="0" smtClean="0">
                <a:latin typeface="+mn-lt"/>
                <a:cs typeface="Times New Roman" pitchFamily="18" charset="0"/>
              </a:rPr>
              <a:t>   arrays for charged particle precision track and   </a:t>
            </a:r>
          </a:p>
          <a:p>
            <a:r>
              <a:rPr lang="en-GB" altLang="en-US" sz="2800" i="0" dirty="0">
                <a:latin typeface="+mn-lt"/>
                <a:cs typeface="Times New Roman" pitchFamily="18" charset="0"/>
              </a:rPr>
              <a:t> </a:t>
            </a:r>
            <a:r>
              <a:rPr lang="en-GB" altLang="en-US" sz="2800" i="0" dirty="0" smtClean="0">
                <a:latin typeface="+mn-lt"/>
                <a:cs typeface="Times New Roman" pitchFamily="18" charset="0"/>
              </a:rPr>
              <a:t>  vertex reconstruction  </a:t>
            </a:r>
            <a:endParaRPr lang="en-GB" altLang="en-US" sz="2800" i="0" dirty="0"/>
          </a:p>
        </p:txBody>
      </p:sp>
      <mc:AlternateContent xmlns:mc="http://schemas.openxmlformats.org/markup-compatibility/2006">
        <mc:Choice xmlns:a14="http://schemas.microsoft.com/office/drawing/2010/main" Requires="a14">
          <p:sp>
            <p:nvSpPr>
              <p:cNvPr id="8" name="Text Box 62"/>
              <p:cNvSpPr txBox="1">
                <a:spLocks noChangeArrowheads="1"/>
              </p:cNvSpPr>
              <p:nvPr/>
            </p:nvSpPr>
            <p:spPr bwMode="auto">
              <a:xfrm>
                <a:off x="288032" y="2060848"/>
                <a:ext cx="8892480" cy="9541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backward </a:t>
                </a:r>
                <a:r>
                  <a:rPr lang="en-GB" altLang="en-US" sz="2800" i="0" dirty="0" err="1" smtClean="0"/>
                  <a:t>em</a:t>
                </a:r>
                <a:r>
                  <a:rPr lang="en-GB" altLang="en-US" sz="2800" i="0" dirty="0" smtClean="0"/>
                  <a:t> </a:t>
                </a:r>
                <a:r>
                  <a:rPr lang="en-GB" altLang="en-US" sz="2800" b="1" i="0" dirty="0" smtClean="0"/>
                  <a:t>SPACAL</a:t>
                </a:r>
                <a:r>
                  <a:rPr lang="en-GB" altLang="en-US" sz="2800" i="0" dirty="0" smtClean="0"/>
                  <a:t> calorimeter …</a:t>
                </a:r>
              </a:p>
              <a:p>
                <a:r>
                  <a:rPr lang="en-GB" altLang="en-US" sz="2800" i="0" dirty="0"/>
                  <a:t> </a:t>
                </a:r>
                <a:r>
                  <a:rPr lang="en-GB" altLang="en-US" sz="2800" i="0" dirty="0" smtClean="0"/>
                  <a:t>  best </a:t>
                </a:r>
                <a:r>
                  <a:rPr lang="en-GB" altLang="en-US" sz="2800" i="0" dirty="0" err="1" smtClean="0"/>
                  <a:t>em</a:t>
                </a:r>
                <a:r>
                  <a:rPr lang="en-GB" altLang="en-US" sz="2800" i="0" dirty="0" smtClean="0"/>
                  <a:t> energy resolution </a:t>
                </a:r>
                <a14:m>
                  <m:oMath xmlns:m="http://schemas.openxmlformats.org/officeDocument/2006/math">
                    <m:r>
                      <a:rPr lang="en-GB" altLang="en-US" sz="2800" b="0" i="1" smtClean="0">
                        <a:latin typeface="Cambria Math" panose="02040503050406030204" pitchFamily="18" charset="0"/>
                      </a:rPr>
                      <m:t>+</m:t>
                    </m:r>
                  </m:oMath>
                </a14:m>
                <a:r>
                  <a:rPr lang="en-GB" altLang="en-US" sz="2800" i="0" dirty="0" smtClean="0"/>
                  <a:t> segmentation</a:t>
                </a:r>
                <a:endParaRPr lang="en-GB" altLang="en-US" sz="2800" i="0" dirty="0"/>
              </a:p>
            </p:txBody>
          </p:sp>
        </mc:Choice>
        <mc:Fallback>
          <p:sp>
            <p:nvSpPr>
              <p:cNvPr id="8" name="Text Box 62"/>
              <p:cNvSpPr txBox="1">
                <a:spLocks noRot="1" noChangeAspect="1" noMove="1" noResize="1" noEditPoints="1" noAdjustHandles="1" noChangeArrowheads="1" noChangeShapeType="1" noTextEdit="1"/>
              </p:cNvSpPr>
              <p:nvPr/>
            </p:nvSpPr>
            <p:spPr bwMode="auto">
              <a:xfrm>
                <a:off x="288032" y="2060848"/>
                <a:ext cx="8892480" cy="954107"/>
              </a:xfrm>
              <a:prstGeom prst="rect">
                <a:avLst/>
              </a:prstGeom>
              <a:blipFill>
                <a:blip r:embed="rId3"/>
                <a:stretch>
                  <a:fillRect l="-1371" t="-6369" b="-165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 name="Text Box 62"/>
              <p:cNvSpPr txBox="1">
                <a:spLocks noChangeArrowheads="1"/>
              </p:cNvSpPr>
              <p:nvPr/>
            </p:nvSpPr>
            <p:spPr bwMode="auto">
              <a:xfrm>
                <a:off x="323528" y="2996952"/>
                <a:ext cx="9433048" cy="14822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central (barrel </a:t>
                </a:r>
                <a:r>
                  <a:rPr lang="en-GB" altLang="en-US" sz="2800" b="1" i="0" dirty="0" smtClean="0">
                    <a:latin typeface="+mn-lt"/>
                    <a:cs typeface="Times New Roman" pitchFamily="18" charset="0"/>
                  </a:rPr>
                  <a:t>CTD</a:t>
                </a:r>
                <a:r>
                  <a:rPr lang="en-GB" altLang="en-US" sz="2800" i="0" dirty="0" smtClean="0">
                    <a:latin typeface="+mn-lt"/>
                    <a:cs typeface="Times New Roman" pitchFamily="18" charset="0"/>
                  </a:rPr>
                  <a:t>) and forward (</a:t>
                </a:r>
                <a:r>
                  <a:rPr lang="en-GB" altLang="en-US" sz="2800" b="1" i="0" dirty="0" smtClean="0">
                    <a:latin typeface="+mn-lt"/>
                    <a:cs typeface="Times New Roman" pitchFamily="18" charset="0"/>
                  </a:rPr>
                  <a:t>FTD</a:t>
                </a:r>
                <a:r>
                  <a:rPr lang="en-GB" altLang="en-US" sz="2800" i="0" dirty="0" smtClean="0">
                    <a:latin typeface="+mn-lt"/>
                    <a:cs typeface="Times New Roman" pitchFamily="18" charset="0"/>
                  </a:rPr>
                  <a:t>) drift </a:t>
                </a:r>
              </a:p>
              <a:p>
                <a:r>
                  <a:rPr lang="en-GB" altLang="en-US" sz="2800" i="0" dirty="0">
                    <a:latin typeface="+mn-lt"/>
                    <a:cs typeface="Times New Roman" pitchFamily="18" charset="0"/>
                  </a:rPr>
                  <a:t> </a:t>
                </a:r>
                <a:r>
                  <a:rPr lang="en-GB" altLang="en-US" sz="2800" i="0" dirty="0" smtClean="0">
                    <a:latin typeface="+mn-lt"/>
                    <a:cs typeface="Times New Roman" pitchFamily="18" charset="0"/>
                  </a:rPr>
                  <a:t>  chamber </a:t>
                </a:r>
                <a:r>
                  <a:rPr lang="en-GB" altLang="en-US" sz="2800" i="0" dirty="0" smtClean="0">
                    <a:latin typeface="+mn-lt"/>
                    <a:cs typeface="Times New Roman" pitchFamily="18" charset="0"/>
                  </a:rPr>
                  <a:t>arrays (</a:t>
                </a:r>
                <a14:m>
                  <m:oMath xmlns:m="http://schemas.openxmlformats.org/officeDocument/2006/math">
                    <m:sSub>
                      <m:sSubPr>
                        <m:ctrlPr>
                          <a:rPr lang="en-GB" altLang="en-US" sz="2800" i="1" smtClean="0">
                            <a:latin typeface="Cambria Math" panose="02040503050406030204" pitchFamily="18" charset="0"/>
                            <a:ea typeface="Cambria Math" panose="02040503050406030204" pitchFamily="18" charset="0"/>
                            <a:cs typeface="Times New Roman" pitchFamily="18" charset="0"/>
                          </a:rPr>
                        </m:ctrlPr>
                      </m:sSubPr>
                      <m:e>
                        <m:r>
                          <a:rPr lang="en-GB" altLang="en-US" sz="2800">
                            <a:latin typeface="Cambria Math" panose="02040503050406030204" pitchFamily="18" charset="0"/>
                            <a:ea typeface="Cambria Math" panose="02040503050406030204" pitchFamily="18" charset="0"/>
                            <a:cs typeface="Times New Roman" pitchFamily="18" charset="0"/>
                          </a:rPr>
                          <m:t>𝜎</m:t>
                        </m:r>
                      </m:e>
                      <m:sub>
                        <m:r>
                          <m:rPr>
                            <m:sty m:val="p"/>
                          </m:rPr>
                          <a:rPr lang="en-GB" altLang="en-US" sz="2800" b="0" i="0" smtClean="0">
                            <a:latin typeface="Cambria Math" panose="02040503050406030204" pitchFamily="18" charset="0"/>
                            <a:ea typeface="Cambria Math" panose="02040503050406030204" pitchFamily="18" charset="0"/>
                            <a:cs typeface="Times New Roman" pitchFamily="18" charset="0"/>
                          </a:rPr>
                          <m:t>p</m:t>
                        </m:r>
                        <m:r>
                          <a:rPr lang="en-GB" altLang="en-US" sz="2800" b="0" i="1" smtClean="0">
                            <a:latin typeface="Cambria Math" panose="02040503050406030204" pitchFamily="18" charset="0"/>
                            <a:ea typeface="Cambria Math" panose="02040503050406030204" pitchFamily="18" charset="0"/>
                            <a:cs typeface="Times New Roman" pitchFamily="18" charset="0"/>
                          </a:rPr>
                          <m:t>𝑡</m:t>
                        </m:r>
                      </m:sub>
                    </m:sSub>
                    <m:r>
                      <a:rPr lang="en-GB" altLang="en-US" sz="2800" b="0" i="1" smtClean="0">
                        <a:latin typeface="Cambria Math" panose="02040503050406030204" pitchFamily="18" charset="0"/>
                        <a:ea typeface="Cambria Math" panose="02040503050406030204" pitchFamily="18" charset="0"/>
                        <a:cs typeface="Times New Roman" pitchFamily="18" charset="0"/>
                      </a:rPr>
                      <m:t>~100 </m:t>
                    </m:r>
                    <m:r>
                      <m:rPr>
                        <m:sty m:val="p"/>
                      </m:rPr>
                      <a:rPr lang="el-GR" altLang="en-US" sz="2800" b="0" i="0" smtClean="0">
                        <a:latin typeface="Cambria Math" panose="02040503050406030204" pitchFamily="18" charset="0"/>
                        <a:ea typeface="Cambria Math" panose="02040503050406030204" pitchFamily="18" charset="0"/>
                        <a:cs typeface="Times New Roman" pitchFamily="18" charset="0"/>
                      </a:rPr>
                      <m:t>μ</m:t>
                    </m:r>
                    <m:r>
                      <m:rPr>
                        <m:sty m:val="p"/>
                      </m:rPr>
                      <a:rPr lang="en-GB" altLang="en-US" sz="2800" b="0" i="0" smtClean="0">
                        <a:latin typeface="Cambria Math" panose="02040503050406030204" pitchFamily="18" charset="0"/>
                        <a:ea typeface="Cambria Math" panose="02040503050406030204" pitchFamily="18" charset="0"/>
                        <a:cs typeface="Times New Roman" pitchFamily="18" charset="0"/>
                      </a:rPr>
                      <m:t>m</m:t>
                    </m:r>
                  </m:oMath>
                </a14:m>
                <a:r>
                  <a:rPr lang="en-GB" altLang="en-US" sz="2800" i="0" dirty="0" smtClean="0">
                    <a:latin typeface="+mn-lt"/>
                    <a:cs typeface="Times New Roman" pitchFamily="18" charset="0"/>
                  </a:rPr>
                  <a:t>) </a:t>
                </a:r>
                <a14:m>
                  <m:oMath xmlns:m="http://schemas.openxmlformats.org/officeDocument/2006/math">
                    <m:r>
                      <a:rPr lang="en-GB" altLang="en-US" sz="2800" i="1" smtClean="0">
                        <a:latin typeface="Cambria Math" panose="02040503050406030204" pitchFamily="18" charset="0"/>
                        <a:ea typeface="Cambria Math" panose="02040503050406030204" pitchFamily="18" charset="0"/>
                        <a:cs typeface="Times New Roman" pitchFamily="18" charset="0"/>
                      </a:rPr>
                      <m:t>→</m:t>
                    </m:r>
                  </m:oMath>
                </a14:m>
                <a:r>
                  <a:rPr lang="en-GB" altLang="en-US" sz="2800" i="0" dirty="0" smtClean="0"/>
                  <a:t> </a:t>
                </a:r>
                <a:r>
                  <a:rPr lang="en-GB" altLang="en-US" sz="2800" i="0" dirty="0" smtClean="0"/>
                  <a:t>track </a:t>
                </a:r>
              </a:p>
              <a:p>
                <a:r>
                  <a:rPr lang="en-GB" altLang="en-US" sz="2800" i="0" dirty="0"/>
                  <a:t> </a:t>
                </a:r>
                <a:r>
                  <a:rPr lang="en-GB" altLang="en-US" sz="2800" i="0" dirty="0" smtClean="0"/>
                  <a:t>  </a:t>
                </a:r>
                <a:r>
                  <a:rPr lang="en-GB" altLang="en-US" sz="2800" i="0" dirty="0" smtClean="0"/>
                  <a:t>reconstruction and</a:t>
                </a:r>
                <a:r>
                  <a:rPr lang="en-GB" altLang="en-US" sz="2800" i="0" dirty="0" smtClean="0"/>
                  <a:t> </a:t>
                </a:r>
                <a:r>
                  <a:rPr lang="en-GB" altLang="en-US" sz="2800" i="0" dirty="0" smtClean="0"/>
                  <a:t>particle </a:t>
                </a:r>
                <a:r>
                  <a:rPr lang="en-GB" altLang="en-US" sz="2800" i="0" dirty="0" smtClean="0"/>
                  <a:t>id (</a:t>
                </a:r>
                <a14:m>
                  <m:oMath xmlns:m="http://schemas.openxmlformats.org/officeDocument/2006/math">
                    <m:box>
                      <m:boxPr>
                        <m:ctrlPr>
                          <a:rPr lang="en-GB" altLang="en-US" sz="2800" b="1" i="1" smtClean="0">
                            <a:latin typeface="Cambria Math" panose="02040503050406030204" pitchFamily="18" charset="0"/>
                          </a:rPr>
                        </m:ctrlPr>
                      </m:boxPr>
                      <m:e>
                        <m:argPr>
                          <m:argSz m:val="-1"/>
                        </m:argPr>
                        <m:f>
                          <m:fPr>
                            <m:ctrlPr>
                              <a:rPr lang="en-GB" altLang="en-US" sz="2800" b="1" i="1" smtClean="0">
                                <a:latin typeface="Cambria Math" panose="02040503050406030204" pitchFamily="18" charset="0"/>
                              </a:rPr>
                            </m:ctrlPr>
                          </m:fPr>
                          <m:num>
                            <m:r>
                              <a:rPr lang="en-GB" altLang="en-US" sz="2800" b="1" i="0" smtClean="0">
                                <a:latin typeface="Cambria Math" panose="02040503050406030204" pitchFamily="18" charset="0"/>
                              </a:rPr>
                              <m:t>𝐝𝐄</m:t>
                            </m:r>
                          </m:num>
                          <m:den>
                            <m:r>
                              <a:rPr lang="en-GB" altLang="en-US" sz="2800" b="1" i="0" smtClean="0">
                                <a:latin typeface="Cambria Math" panose="02040503050406030204" pitchFamily="18" charset="0"/>
                              </a:rPr>
                              <m:t>𝐝𝐱</m:t>
                            </m:r>
                          </m:den>
                        </m:f>
                      </m:e>
                    </m:box>
                  </m:oMath>
                </a14:m>
                <a:r>
                  <a:rPr lang="en-GB" altLang="en-US" sz="2800" i="0" dirty="0" smtClean="0"/>
                  <a:t>)</a:t>
                </a:r>
                <a:endParaRPr lang="en-GB" altLang="en-US" sz="2800" i="0" dirty="0"/>
              </a:p>
            </p:txBody>
          </p:sp>
        </mc:Choice>
        <mc:Fallback>
          <p:sp>
            <p:nvSpPr>
              <p:cNvPr id="9" name="Text Box 62"/>
              <p:cNvSpPr txBox="1">
                <a:spLocks noRot="1" noChangeAspect="1" noMove="1" noResize="1" noEditPoints="1" noAdjustHandles="1" noChangeArrowheads="1" noChangeShapeType="1" noTextEdit="1"/>
              </p:cNvSpPr>
              <p:nvPr/>
            </p:nvSpPr>
            <p:spPr bwMode="auto">
              <a:xfrm>
                <a:off x="323528" y="2996952"/>
                <a:ext cx="9433048" cy="1482265"/>
              </a:xfrm>
              <a:prstGeom prst="rect">
                <a:avLst/>
              </a:prstGeom>
              <a:blipFill>
                <a:blip r:embed="rId4"/>
                <a:stretch>
                  <a:fillRect l="-1293" t="-4527" b="-781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Text Box 62"/>
              <p:cNvSpPr txBox="1">
                <a:spLocks noChangeArrowheads="1"/>
              </p:cNvSpPr>
              <p:nvPr/>
            </p:nvSpPr>
            <p:spPr bwMode="auto">
              <a:xfrm>
                <a:off x="360040" y="5783035"/>
                <a:ext cx="8892480" cy="9594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barrel (tubes) and forward (large area drift) </a:t>
                </a:r>
                <a14:m>
                  <m:oMath xmlns:m="http://schemas.openxmlformats.org/officeDocument/2006/math">
                    <m:sSup>
                      <m:sSupPr>
                        <m:ctrlPr>
                          <a:rPr lang="en-GB" altLang="en-US" sz="2800" b="1" i="1" smtClean="0">
                            <a:latin typeface="Cambria Math" panose="02040503050406030204" pitchFamily="18" charset="0"/>
                            <a:cs typeface="Times New Roman" pitchFamily="18" charset="0"/>
                          </a:rPr>
                        </m:ctrlPr>
                      </m:sSupPr>
                      <m:e>
                        <m:r>
                          <a:rPr lang="en-GB" altLang="en-US" sz="2800" b="1" i="1" smtClean="0">
                            <a:latin typeface="Cambria Math" panose="02040503050406030204" pitchFamily="18" charset="0"/>
                            <a:ea typeface="Cambria Math" panose="02040503050406030204" pitchFamily="18" charset="0"/>
                            <a:cs typeface="Times New Roman" pitchFamily="18" charset="0"/>
                          </a:rPr>
                          <m:t>𝝁</m:t>
                        </m:r>
                      </m:e>
                      <m:sup>
                        <m:r>
                          <a:rPr lang="en-GB" altLang="en-US" sz="2800" b="1" i="1" smtClean="0">
                            <a:latin typeface="Cambria Math" panose="02040503050406030204" pitchFamily="18" charset="0"/>
                            <a:ea typeface="Cambria Math" panose="02040503050406030204" pitchFamily="18" charset="0"/>
                            <a:cs typeface="Times New Roman" pitchFamily="18" charset="0"/>
                          </a:rPr>
                          <m:t>±</m:t>
                        </m:r>
                      </m:sup>
                    </m:sSup>
                  </m:oMath>
                </a14:m>
                <a:r>
                  <a:rPr lang="en-GB" altLang="en-US" sz="2800" b="1" i="0" dirty="0" smtClean="0"/>
                  <a:t>   </a:t>
                </a:r>
              </a:p>
              <a:p>
                <a:r>
                  <a:rPr lang="en-GB" altLang="en-US" sz="2800" b="1" i="0" dirty="0"/>
                  <a:t> </a:t>
                </a:r>
                <a:r>
                  <a:rPr lang="en-GB" altLang="en-US" sz="2800" b="1" i="0" dirty="0" smtClean="0"/>
                  <a:t> </a:t>
                </a:r>
                <a:r>
                  <a:rPr lang="en-GB" altLang="en-US" sz="2800" b="1" i="0" dirty="0" smtClean="0"/>
                  <a:t>detection</a:t>
                </a:r>
                <a:r>
                  <a:rPr lang="en-GB" altLang="en-US" sz="2800" i="0" dirty="0" smtClean="0"/>
                  <a:t> </a:t>
                </a:r>
                <a:r>
                  <a:rPr lang="en-GB" altLang="en-US" sz="2800" i="0" dirty="0" smtClean="0"/>
                  <a:t>beyond solenoid return yoke and toroid</a:t>
                </a:r>
                <a:endParaRPr lang="en-GB" altLang="en-US" sz="2800" i="0" dirty="0"/>
              </a:p>
            </p:txBody>
          </p:sp>
        </mc:Choice>
        <mc:Fallback>
          <p:sp>
            <p:nvSpPr>
              <p:cNvPr id="10" name="Text Box 62"/>
              <p:cNvSpPr txBox="1">
                <a:spLocks noRot="1" noChangeAspect="1" noMove="1" noResize="1" noEditPoints="1" noAdjustHandles="1" noChangeArrowheads="1" noChangeShapeType="1" noTextEdit="1"/>
              </p:cNvSpPr>
              <p:nvPr/>
            </p:nvSpPr>
            <p:spPr bwMode="auto">
              <a:xfrm>
                <a:off x="360040" y="5783035"/>
                <a:ext cx="8892480" cy="959493"/>
              </a:xfrm>
              <a:prstGeom prst="rect">
                <a:avLst/>
              </a:prstGeom>
              <a:blipFill>
                <a:blip r:embed="rId5"/>
                <a:stretch>
                  <a:fillRect l="-1371" t="-6369" b="-171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extLst>
      <p:ext uri="{BB962C8B-B14F-4D97-AF65-F5344CB8AC3E}">
        <p14:creationId xmlns:p14="http://schemas.microsoft.com/office/powerpoint/2010/main" val="21107622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5513" y="44624"/>
            <a:ext cx="4464050" cy="567283"/>
          </a:xfrm>
        </p:spPr>
        <p:txBody>
          <a:bodyPr/>
          <a:lstStyle/>
          <a:p>
            <a:r>
              <a:rPr lang="en-GB" dirty="0" smtClean="0"/>
              <a:t>Hindsight 2022</a:t>
            </a:r>
            <a:endParaRPr lang="en-GB" dirty="0"/>
          </a:p>
        </p:txBody>
      </p:sp>
      <p:sp>
        <p:nvSpPr>
          <p:cNvPr id="5" name="Text Box 62"/>
          <p:cNvSpPr txBox="1">
            <a:spLocks noChangeArrowheads="1"/>
          </p:cNvSpPr>
          <p:nvPr/>
        </p:nvSpPr>
        <p:spPr bwMode="auto">
          <a:xfrm>
            <a:off x="251520" y="908720"/>
            <a:ext cx="88924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b="1" i="0" dirty="0" smtClean="0">
                <a:latin typeface="+mn-lt"/>
                <a:cs typeface="Times New Roman" pitchFamily="18" charset="0"/>
              </a:rPr>
              <a:t>forward Roman pots </a:t>
            </a:r>
            <a:r>
              <a:rPr lang="en-GB" altLang="en-US" sz="2800" i="0" dirty="0" smtClean="0">
                <a:latin typeface="+mn-lt"/>
                <a:cs typeface="Times New Roman" pitchFamily="18" charset="0"/>
              </a:rPr>
              <a:t>charged particle detection</a:t>
            </a:r>
            <a:endParaRPr lang="en-GB" altLang="en-US" sz="2800" i="0" dirty="0"/>
          </a:p>
        </p:txBody>
      </p:sp>
      <p:sp>
        <p:nvSpPr>
          <p:cNvPr id="6" name="Text Box 62"/>
          <p:cNvSpPr txBox="1">
            <a:spLocks noChangeArrowheads="1"/>
          </p:cNvSpPr>
          <p:nvPr/>
        </p:nvSpPr>
        <p:spPr bwMode="auto">
          <a:xfrm>
            <a:off x="251520" y="2420888"/>
            <a:ext cx="88924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forward and backward </a:t>
            </a:r>
            <a:r>
              <a:rPr lang="en-GB" altLang="en-US" sz="2800" b="1" i="0" dirty="0" err="1" smtClean="0">
                <a:latin typeface="+mn-lt"/>
                <a:cs typeface="Times New Roman" pitchFamily="18" charset="0"/>
              </a:rPr>
              <a:t>ToF</a:t>
            </a:r>
            <a:endParaRPr lang="en-GB" altLang="en-US" sz="2800" b="1" i="0" dirty="0"/>
          </a:p>
        </p:txBody>
      </p:sp>
      <p:sp>
        <p:nvSpPr>
          <p:cNvPr id="7" name="Text Box 62"/>
          <p:cNvSpPr txBox="1">
            <a:spLocks noChangeArrowheads="1"/>
          </p:cNvSpPr>
          <p:nvPr/>
        </p:nvSpPr>
        <p:spPr bwMode="auto">
          <a:xfrm>
            <a:off x="251520" y="1916832"/>
            <a:ext cx="88924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b="1" i="0" dirty="0" smtClean="0">
                <a:latin typeface="+mn-lt"/>
                <a:cs typeface="Times New Roman" pitchFamily="18" charset="0"/>
              </a:rPr>
              <a:t>backward beam pipe </a:t>
            </a:r>
            <a:r>
              <a:rPr lang="en-GB" altLang="en-US" sz="2800" b="1" i="0" dirty="0" err="1" smtClean="0">
                <a:latin typeface="+mn-lt"/>
                <a:cs typeface="Times New Roman" pitchFamily="18" charset="0"/>
              </a:rPr>
              <a:t>lumi</a:t>
            </a:r>
            <a:r>
              <a:rPr lang="en-GB" altLang="en-US" sz="2800" b="1" i="0" dirty="0" smtClean="0">
                <a:latin typeface="+mn-lt"/>
                <a:cs typeface="Times New Roman" pitchFamily="18" charset="0"/>
              </a:rPr>
              <a:t> </a:t>
            </a:r>
            <a:r>
              <a:rPr lang="en-GB" altLang="en-US" sz="2800" i="0" dirty="0" smtClean="0">
                <a:latin typeface="+mn-lt"/>
                <a:cs typeface="Times New Roman" pitchFamily="18" charset="0"/>
              </a:rPr>
              <a:t>calorimetry</a:t>
            </a:r>
            <a:endParaRPr lang="en-GB" altLang="en-US" sz="2800" i="0" dirty="0"/>
          </a:p>
        </p:txBody>
      </p:sp>
      <mc:AlternateContent xmlns:mc="http://schemas.openxmlformats.org/markup-compatibility/2006">
        <mc:Choice xmlns:a14="http://schemas.microsoft.com/office/drawing/2010/main" Requires="a14">
          <p:sp>
            <p:nvSpPr>
              <p:cNvPr id="8" name="Text Box 62"/>
              <p:cNvSpPr txBox="1">
                <a:spLocks noChangeArrowheads="1"/>
              </p:cNvSpPr>
              <p:nvPr/>
            </p:nvSpPr>
            <p:spPr bwMode="auto">
              <a:xfrm>
                <a:off x="251520" y="2980109"/>
                <a:ext cx="8892480" cy="138499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L1 </a:t>
                </a:r>
                <a:r>
                  <a:rPr lang="en-GB" altLang="en-US" sz="2800" b="1" i="0" dirty="0" smtClean="0">
                    <a:latin typeface="+mn-lt"/>
                    <a:cs typeface="Times New Roman" pitchFamily="18" charset="0"/>
                  </a:rPr>
                  <a:t>triggers</a:t>
                </a:r>
                <a:r>
                  <a:rPr lang="en-GB" altLang="en-US" sz="2800" i="0" dirty="0" smtClean="0">
                    <a:latin typeface="+mn-lt"/>
                    <a:cs typeface="Times New Roman" pitchFamily="18" charset="0"/>
                  </a:rPr>
                  <a:t> from MWPCs in CTD and FTD, silicon   </a:t>
                </a:r>
              </a:p>
              <a:p>
                <a:r>
                  <a:rPr lang="en-GB" altLang="en-US" sz="2800" i="0" dirty="0">
                    <a:latin typeface="+mn-lt"/>
                    <a:cs typeface="Times New Roman" pitchFamily="18" charset="0"/>
                  </a:rPr>
                  <a:t> </a:t>
                </a:r>
                <a:r>
                  <a:rPr lang="en-GB" altLang="en-US" sz="2800" i="0" dirty="0" smtClean="0">
                    <a:latin typeface="+mn-lt"/>
                    <a:cs typeface="Times New Roman" pitchFamily="18" charset="0"/>
                  </a:rPr>
                  <a:t>  (FTT), </a:t>
                </a:r>
                <a:r>
                  <a:rPr lang="en-GB" altLang="en-US" sz="2800" i="0" dirty="0" err="1" smtClean="0">
                    <a:latin typeface="+mn-lt"/>
                    <a:cs typeface="Times New Roman" pitchFamily="18" charset="0"/>
                  </a:rPr>
                  <a:t>LAr</a:t>
                </a:r>
                <a:r>
                  <a:rPr lang="en-GB" altLang="en-US" sz="2800" i="0" dirty="0" smtClean="0">
                    <a:latin typeface="+mn-lt"/>
                    <a:cs typeface="Times New Roman" pitchFamily="18" charset="0"/>
                  </a:rPr>
                  <a:t> </a:t>
                </a:r>
                <a:r>
                  <a:rPr lang="en-GB" altLang="en-US" sz="2800" i="0" dirty="0" err="1" smtClean="0">
                    <a:latin typeface="+mn-lt"/>
                    <a:cs typeface="Times New Roman" pitchFamily="18" charset="0"/>
                  </a:rPr>
                  <a:t>calo</a:t>
                </a:r>
                <a:r>
                  <a:rPr lang="en-GB" altLang="en-US" sz="2800" i="0" dirty="0" smtClean="0">
                    <a:latin typeface="+mn-lt"/>
                    <a:cs typeface="Times New Roman" pitchFamily="18" charset="0"/>
                  </a:rPr>
                  <a:t>, SPACAL, pots, </a:t>
                </a:r>
                <a:r>
                  <a:rPr lang="en-GB" altLang="en-US" sz="2800" i="0" dirty="0" err="1" smtClean="0">
                    <a:latin typeface="+mn-lt"/>
                    <a:cs typeface="Times New Roman" pitchFamily="18" charset="0"/>
                  </a:rPr>
                  <a:t>lumi</a:t>
                </a:r>
                <a:r>
                  <a:rPr lang="en-GB" altLang="en-US" sz="2800" i="0" dirty="0" smtClean="0">
                    <a:latin typeface="+mn-lt"/>
                    <a:cs typeface="Times New Roman" pitchFamily="18" charset="0"/>
                  </a:rPr>
                  <a:t>, </a:t>
                </a:r>
                <a:r>
                  <a:rPr lang="en-GB" altLang="en-US" sz="2800" i="0" dirty="0" err="1" smtClean="0">
                    <a:latin typeface="+mn-lt"/>
                    <a:cs typeface="Times New Roman" pitchFamily="18" charset="0"/>
                  </a:rPr>
                  <a:t>ToF</a:t>
                </a:r>
                <a:r>
                  <a:rPr lang="en-GB" altLang="en-US" sz="2800" i="0" dirty="0" smtClean="0">
                    <a:latin typeface="+mn-lt"/>
                    <a:cs typeface="Times New Roman" pitchFamily="18" charset="0"/>
                  </a:rPr>
                  <a:t> </a:t>
                </a:r>
              </a:p>
              <a:p>
                <a:r>
                  <a:rPr lang="en-GB" altLang="en-US" sz="2800" i="0" dirty="0">
                    <a:latin typeface="+mn-lt"/>
                    <a:cs typeface="Times New Roman" pitchFamily="18" charset="0"/>
                  </a:rPr>
                  <a:t> </a:t>
                </a:r>
                <a:r>
                  <a:rPr lang="en-GB" altLang="en-US" sz="2800" i="0" dirty="0" smtClean="0">
                    <a:latin typeface="+mn-lt"/>
                    <a:cs typeface="Times New Roman" pitchFamily="18" charset="0"/>
                  </a:rPr>
                  <a:t>  </a:t>
                </a:r>
                <a14:m>
                  <m:oMath xmlns:m="http://schemas.openxmlformats.org/officeDocument/2006/math">
                    <m:r>
                      <a:rPr lang="en-GB" altLang="en-US" sz="2800" i="1" smtClean="0">
                        <a:latin typeface="Cambria Math" panose="02040503050406030204" pitchFamily="18" charset="0"/>
                        <a:ea typeface="Cambria Math" panose="02040503050406030204" pitchFamily="18" charset="0"/>
                        <a:cs typeface="Times New Roman" pitchFamily="18" charset="0"/>
                      </a:rPr>
                      <m:t>→</m:t>
                    </m:r>
                  </m:oMath>
                </a14:m>
                <a:r>
                  <a:rPr lang="en-GB" altLang="en-US" sz="2800" i="0" dirty="0" smtClean="0">
                    <a:latin typeface="+mn-lt"/>
                    <a:cs typeface="Times New Roman" pitchFamily="18" charset="0"/>
                  </a:rPr>
                  <a:t> time-stamped “pipelines”</a:t>
                </a:r>
                <a:endParaRPr lang="en-GB" altLang="en-US" sz="2800" i="0" dirty="0"/>
              </a:p>
            </p:txBody>
          </p:sp>
        </mc:Choice>
        <mc:Fallback>
          <p:sp>
            <p:nvSpPr>
              <p:cNvPr id="8" name="Text Box 62"/>
              <p:cNvSpPr txBox="1">
                <a:spLocks noRot="1" noChangeAspect="1" noMove="1" noResize="1" noEditPoints="1" noAdjustHandles="1" noChangeArrowheads="1" noChangeShapeType="1" noTextEdit="1"/>
              </p:cNvSpPr>
              <p:nvPr/>
            </p:nvSpPr>
            <p:spPr bwMode="auto">
              <a:xfrm>
                <a:off x="251520" y="2980109"/>
                <a:ext cx="8892480" cy="1384995"/>
              </a:xfrm>
              <a:prstGeom prst="rect">
                <a:avLst/>
              </a:prstGeom>
              <a:blipFill>
                <a:blip r:embed="rId2"/>
                <a:stretch>
                  <a:fillRect l="-1371" t="-4846" r="-1028" b="-114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 name="Text Box 62"/>
              <p:cNvSpPr txBox="1">
                <a:spLocks noChangeArrowheads="1"/>
              </p:cNvSpPr>
              <p:nvPr/>
            </p:nvSpPr>
            <p:spPr bwMode="auto">
              <a:xfrm>
                <a:off x="251520" y="1412776"/>
                <a:ext cx="8892480"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b="1" i="0" dirty="0" smtClean="0">
                    <a:latin typeface="+mn-lt"/>
                    <a:cs typeface="Times New Roman" pitchFamily="18" charset="0"/>
                  </a:rPr>
                  <a:t>forward neutral hadron </a:t>
                </a:r>
                <a:r>
                  <a:rPr lang="en-GB" altLang="en-US" sz="2800" i="0" dirty="0" smtClean="0">
                    <a:latin typeface="+mn-lt"/>
                    <a:cs typeface="Times New Roman" pitchFamily="18" charset="0"/>
                  </a:rPr>
                  <a:t>(</a:t>
                </a:r>
                <a14:m>
                  <m:oMath xmlns:m="http://schemas.openxmlformats.org/officeDocument/2006/math">
                    <m:r>
                      <a:rPr lang="en-GB" altLang="en-US" sz="2800" b="1" i="1" smtClean="0">
                        <a:latin typeface="Cambria Math" panose="02040503050406030204" pitchFamily="18" charset="0"/>
                        <a:cs typeface="Times New Roman" pitchFamily="18" charset="0"/>
                      </a:rPr>
                      <m:t>𝒏</m:t>
                    </m:r>
                  </m:oMath>
                </a14:m>
                <a:r>
                  <a:rPr lang="en-GB" altLang="en-US" sz="2800" i="0" dirty="0" smtClean="0">
                    <a:latin typeface="+mn-lt"/>
                    <a:cs typeface="Times New Roman" pitchFamily="18" charset="0"/>
                  </a:rPr>
                  <a:t>) detection</a:t>
                </a:r>
                <a:endParaRPr lang="en-GB" altLang="en-US" sz="2800" i="0" dirty="0"/>
              </a:p>
            </p:txBody>
          </p:sp>
        </mc:Choice>
        <mc:Fallback>
          <p:sp>
            <p:nvSpPr>
              <p:cNvPr id="9" name="Text Box 62"/>
              <p:cNvSpPr txBox="1">
                <a:spLocks noRot="1" noChangeAspect="1" noMove="1" noResize="1" noEditPoints="1" noAdjustHandles="1" noChangeArrowheads="1" noChangeShapeType="1" noTextEdit="1"/>
              </p:cNvSpPr>
              <p:nvPr/>
            </p:nvSpPr>
            <p:spPr bwMode="auto">
              <a:xfrm>
                <a:off x="251520" y="1412776"/>
                <a:ext cx="8892480" cy="523220"/>
              </a:xfrm>
              <a:prstGeom prst="rect">
                <a:avLst/>
              </a:prstGeom>
              <a:blipFill>
                <a:blip r:embed="rId3"/>
                <a:stretch>
                  <a:fillRect l="-1371" t="-12791"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Text Box 62"/>
              <p:cNvSpPr txBox="1">
                <a:spLocks noChangeArrowheads="1"/>
              </p:cNvSpPr>
              <p:nvPr/>
            </p:nvSpPr>
            <p:spPr bwMode="auto">
              <a:xfrm>
                <a:off x="251520" y="4347101"/>
                <a:ext cx="8892480" cy="9541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L2 off-line </a:t>
                </a:r>
                <a:r>
                  <a:rPr lang="en-GB" altLang="en-US" sz="2800" b="1" i="0" dirty="0" smtClean="0">
                    <a:latin typeface="+mn-lt"/>
                    <a:cs typeface="Times New Roman" pitchFamily="18" charset="0"/>
                  </a:rPr>
                  <a:t>event filter </a:t>
                </a:r>
                <a:r>
                  <a:rPr lang="en-GB" altLang="en-US" sz="2800" i="0" dirty="0" smtClean="0">
                    <a:latin typeface="+mn-lt"/>
                    <a:cs typeface="Times New Roman" pitchFamily="18" charset="0"/>
                  </a:rPr>
                  <a:t>(the days of expensive</a:t>
                </a:r>
              </a:p>
              <a:p>
                <a:r>
                  <a:rPr lang="en-GB" altLang="en-US" sz="2800" i="0" dirty="0">
                    <a:latin typeface="+mn-lt"/>
                    <a:cs typeface="Times New Roman" pitchFamily="18" charset="0"/>
                  </a:rPr>
                  <a:t> </a:t>
                </a:r>
                <a:r>
                  <a:rPr lang="en-GB" altLang="en-US" sz="2800" i="0" dirty="0" smtClean="0">
                    <a:latin typeface="+mn-lt"/>
                    <a:cs typeface="Times New Roman" pitchFamily="18" charset="0"/>
                  </a:rPr>
                  <a:t>  storage </a:t>
                </a:r>
                <a14:m>
                  <m:oMath xmlns:m="http://schemas.openxmlformats.org/officeDocument/2006/math">
                    <m:r>
                      <a:rPr lang="en-GB" altLang="en-US" sz="2800">
                        <a:latin typeface="Cambria Math" panose="02040503050406030204" pitchFamily="18" charset="0"/>
                        <a:ea typeface="Cambria Math" panose="02040503050406030204" pitchFamily="18" charset="0"/>
                        <a:cs typeface="Times New Roman" pitchFamily="18" charset="0"/>
                      </a:rPr>
                      <m:t>→</m:t>
                    </m:r>
                  </m:oMath>
                </a14:m>
                <a:r>
                  <a:rPr lang="en-GB" altLang="en-US" sz="2800" i="0" dirty="0">
                    <a:cs typeface="Times New Roman" pitchFamily="18" charset="0"/>
                  </a:rPr>
                  <a:t> </a:t>
                </a:r>
                <a:r>
                  <a:rPr lang="en-GB" altLang="en-US" sz="2800" i="0" dirty="0" smtClean="0">
                    <a:latin typeface="+mn-lt"/>
                    <a:cs typeface="Times New Roman" pitchFamily="18" charset="0"/>
                  </a:rPr>
                  <a:t>the spokesperson’s nightmare!)</a:t>
                </a:r>
                <a:endParaRPr lang="en-GB" altLang="en-US" sz="2800" i="0" dirty="0"/>
              </a:p>
            </p:txBody>
          </p:sp>
        </mc:Choice>
        <mc:Fallback>
          <p:sp>
            <p:nvSpPr>
              <p:cNvPr id="10" name="Text Box 62"/>
              <p:cNvSpPr txBox="1">
                <a:spLocks noRot="1" noChangeAspect="1" noMove="1" noResize="1" noEditPoints="1" noAdjustHandles="1" noChangeArrowheads="1" noChangeShapeType="1" noTextEdit="1"/>
              </p:cNvSpPr>
              <p:nvPr/>
            </p:nvSpPr>
            <p:spPr bwMode="auto">
              <a:xfrm>
                <a:off x="251520" y="4347101"/>
                <a:ext cx="8892480" cy="954107"/>
              </a:xfrm>
              <a:prstGeom prst="rect">
                <a:avLst/>
              </a:prstGeom>
              <a:blipFill>
                <a:blip r:embed="rId4"/>
                <a:stretch>
                  <a:fillRect l="-1371" t="-6369" b="-165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1" name="AutoShape 15"/>
          <p:cNvSpPr>
            <a:spLocks noChangeArrowheads="1"/>
          </p:cNvSpPr>
          <p:nvPr/>
        </p:nvSpPr>
        <p:spPr bwMode="auto">
          <a:xfrm flipV="1">
            <a:off x="395536" y="5373216"/>
            <a:ext cx="357188" cy="431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57150">
            <a:solidFill>
              <a:srgbClr val="FF0000"/>
            </a:solidFill>
            <a:miter lim="800000"/>
            <a:headEnd/>
            <a:tailEnd/>
          </a:ln>
        </p:spPr>
        <p:txBody>
          <a:bodyPr wrap="none" anchor="ctr"/>
          <a:lstStyle/>
          <a:p>
            <a:endParaRPr lang="en-GB"/>
          </a:p>
        </p:txBody>
      </p:sp>
      <p:sp>
        <p:nvSpPr>
          <p:cNvPr id="12" name="Text Box 6"/>
          <p:cNvSpPr txBox="1">
            <a:spLocks noChangeArrowheads="1"/>
          </p:cNvSpPr>
          <p:nvPr/>
        </p:nvSpPr>
        <p:spPr bwMode="auto">
          <a:xfrm>
            <a:off x="395536" y="5301208"/>
            <a:ext cx="9721080" cy="1077218"/>
          </a:xfrm>
          <a:prstGeom prst="rect">
            <a:avLst/>
          </a:prstGeom>
          <a:noFill/>
          <a:ln w="9525">
            <a:noFill/>
            <a:miter lim="800000"/>
            <a:headEnd/>
            <a:tailEnd/>
          </a:ln>
        </p:spPr>
        <p:txBody>
          <a:bodyPr wrap="square">
            <a:spAutoFit/>
          </a:bodyPr>
          <a:lstStyle/>
          <a:p>
            <a:pPr>
              <a:spcAft>
                <a:spcPts val="0"/>
              </a:spcAft>
            </a:pPr>
            <a:r>
              <a:rPr lang="en-GB" b="1" dirty="0" smtClean="0">
                <a:solidFill>
                  <a:srgbClr val="FF0000"/>
                </a:solidFill>
                <a:sym typeface="Symbol" pitchFamily="18" charset="2"/>
              </a:rPr>
              <a:t></a:t>
            </a:r>
            <a:r>
              <a:rPr lang="en-GB" dirty="0" smtClean="0">
                <a:solidFill>
                  <a:schemeClr val="tx1"/>
                </a:solidFill>
              </a:rPr>
              <a:t> </a:t>
            </a:r>
            <a:r>
              <a:rPr lang="en-GB" sz="2800" dirty="0">
                <a:solidFill>
                  <a:schemeClr val="tx1"/>
                </a:solidFill>
              </a:rPr>
              <a:t>p</a:t>
            </a:r>
            <a:r>
              <a:rPr lang="en-GB" sz="2800" dirty="0" smtClean="0">
                <a:solidFill>
                  <a:schemeClr val="tx1"/>
                </a:solidFill>
              </a:rPr>
              <a:t>recision kinematic reconstruction over the huge</a:t>
            </a:r>
          </a:p>
          <a:p>
            <a:pPr>
              <a:spcAft>
                <a:spcPts val="0"/>
              </a:spcAft>
            </a:pPr>
            <a:r>
              <a:rPr lang="en-GB" sz="2800" dirty="0" smtClean="0">
                <a:solidFill>
                  <a:schemeClr val="tx1"/>
                </a:solidFill>
              </a:rPr>
              <a:t>   kinematic reach </a:t>
            </a:r>
            <a:endParaRPr lang="en-GB" sz="2800" dirty="0">
              <a:solidFill>
                <a:schemeClr val="tx1"/>
              </a:solidFill>
              <a:sym typeface="Symbol" pitchFamily="18" charset="2"/>
            </a:endParaRPr>
          </a:p>
        </p:txBody>
      </p:sp>
    </p:spTree>
    <p:extLst>
      <p:ext uri="{BB962C8B-B14F-4D97-AF65-F5344CB8AC3E}">
        <p14:creationId xmlns:p14="http://schemas.microsoft.com/office/powerpoint/2010/main" val="22777656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5513" y="44624"/>
            <a:ext cx="4464050" cy="567283"/>
          </a:xfrm>
        </p:spPr>
        <p:txBody>
          <a:bodyPr/>
          <a:lstStyle/>
          <a:p>
            <a:r>
              <a:rPr lang="en-GB" dirty="0" smtClean="0"/>
              <a:t>Hindsight 2022</a:t>
            </a:r>
            <a:endParaRPr lang="en-GB" dirty="0"/>
          </a:p>
        </p:txBody>
      </p:sp>
      <p:sp>
        <p:nvSpPr>
          <p:cNvPr id="5" name="Text Box 62"/>
          <p:cNvSpPr txBox="1">
            <a:spLocks noChangeArrowheads="1"/>
          </p:cNvSpPr>
          <p:nvPr/>
        </p:nvSpPr>
        <p:spPr bwMode="auto">
          <a:xfrm>
            <a:off x="72008" y="1340768"/>
            <a:ext cx="88924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3600" b="1" i="0" dirty="0" smtClean="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BSM: LQ, instantons, SUSY, stable monopoles,</a:t>
            </a:r>
            <a:r>
              <a:rPr lang="en-GB" altLang="en-US" sz="2800" i="0" dirty="0">
                <a:cs typeface="Times New Roman" pitchFamily="18" charset="0"/>
              </a:rPr>
              <a:t> </a:t>
            </a:r>
            <a:endParaRPr lang="en-GB" altLang="en-US" sz="2800" i="0" dirty="0" smtClean="0">
              <a:cs typeface="Times New Roman" pitchFamily="18" charset="0"/>
            </a:endParaRPr>
          </a:p>
          <a:p>
            <a:r>
              <a:rPr lang="en-GB" altLang="en-US" sz="2800" i="0" dirty="0">
                <a:cs typeface="Times New Roman" pitchFamily="18" charset="0"/>
              </a:rPr>
              <a:t> </a:t>
            </a:r>
            <a:r>
              <a:rPr lang="en-GB" altLang="en-US" sz="2800" i="0" dirty="0" smtClean="0">
                <a:cs typeface="Times New Roman" pitchFamily="18" charset="0"/>
              </a:rPr>
              <a:t>   generic</a:t>
            </a:r>
            <a:r>
              <a:rPr lang="en-GB" altLang="en-US" sz="2800" i="0" dirty="0">
                <a:cs typeface="Times New Roman" pitchFamily="18" charset="0"/>
              </a:rPr>
              <a:t> </a:t>
            </a:r>
            <a:r>
              <a:rPr lang="en-GB" altLang="en-US" sz="2800" i="0" dirty="0" smtClean="0">
                <a:cs typeface="Times New Roman" pitchFamily="18" charset="0"/>
              </a:rPr>
              <a:t>topological </a:t>
            </a:r>
            <a:endParaRPr lang="en-GB" altLang="en-US" sz="2800" i="0" dirty="0"/>
          </a:p>
        </p:txBody>
      </p:sp>
      <mc:AlternateContent xmlns:mc="http://schemas.openxmlformats.org/markup-compatibility/2006" xmlns:a14="http://schemas.microsoft.com/office/drawing/2010/main">
        <mc:Choice Requires="a14">
          <p:sp>
            <p:nvSpPr>
              <p:cNvPr id="7" name="TextBox 6"/>
              <p:cNvSpPr txBox="1"/>
              <p:nvPr/>
            </p:nvSpPr>
            <p:spPr>
              <a:xfrm>
                <a:off x="80579" y="2348880"/>
                <a:ext cx="8693918" cy="646331"/>
              </a:xfrm>
              <a:prstGeom prst="rect">
                <a:avLst/>
              </a:prstGeom>
              <a:noFill/>
            </p:spPr>
            <p:txBody>
              <a:bodyPr wrap="none" rtlCol="0">
                <a:spAutoFit/>
              </a:bodyPr>
              <a:lstStyle/>
              <a:p>
                <a:r>
                  <a:rPr lang="en-GB" altLang="en-US" b="1" dirty="0">
                    <a:solidFill>
                      <a:srgbClr val="FF6600"/>
                    </a:solidFill>
                    <a:latin typeface="Times New Roman" pitchFamily="18" charset="0"/>
                    <a:cs typeface="Times New Roman" pitchFamily="18" charset="0"/>
                  </a:rPr>
                  <a:t>● </a:t>
                </a:r>
                <a:r>
                  <a:rPr lang="en-GB" altLang="en-US" sz="2800" dirty="0" smtClean="0">
                    <a:solidFill>
                      <a:schemeClr val="tx1"/>
                    </a:solidFill>
                    <a:cs typeface="Times New Roman" pitchFamily="18" charset="0"/>
                  </a:rPr>
                  <a:t>photo(low </a:t>
                </a:r>
                <a14:m>
                  <m:oMath xmlns:m="http://schemas.openxmlformats.org/officeDocument/2006/math">
                    <m:sSup>
                      <m:sSupPr>
                        <m:ctrlPr>
                          <a:rPr lang="en-GB" altLang="en-US" sz="2800" b="1" i="1">
                            <a:solidFill>
                              <a:schemeClr val="tx1"/>
                            </a:solidFill>
                            <a:latin typeface="Cambria Math" panose="02040503050406030204" pitchFamily="18" charset="0"/>
                            <a:cs typeface="Times New Roman" pitchFamily="18" charset="0"/>
                          </a:rPr>
                        </m:ctrlPr>
                      </m:sSupPr>
                      <m:e>
                        <m:r>
                          <a:rPr lang="en-GB" altLang="en-US" sz="2800" b="1" i="1">
                            <a:solidFill>
                              <a:schemeClr val="tx1"/>
                            </a:solidFill>
                            <a:latin typeface="Cambria Math" panose="02040503050406030204" pitchFamily="18" charset="0"/>
                            <a:cs typeface="Times New Roman" pitchFamily="18" charset="0"/>
                          </a:rPr>
                          <m:t>𝑸</m:t>
                        </m:r>
                      </m:e>
                      <m:sup>
                        <m:r>
                          <a:rPr lang="en-GB" altLang="en-US" sz="2800" b="1" i="1">
                            <a:solidFill>
                              <a:schemeClr val="tx1"/>
                            </a:solidFill>
                            <a:latin typeface="Cambria Math" panose="02040503050406030204" pitchFamily="18" charset="0"/>
                            <a:cs typeface="Times New Roman" pitchFamily="18" charset="0"/>
                          </a:rPr>
                          <m:t>𝟐</m:t>
                        </m:r>
                      </m:sup>
                    </m:sSup>
                    <m:r>
                      <a:rPr lang="en-GB" altLang="en-US" sz="2800" b="1" i="1">
                        <a:solidFill>
                          <a:schemeClr val="tx1"/>
                        </a:solidFill>
                        <a:latin typeface="Cambria Math" panose="02040503050406030204" pitchFamily="18" charset="0"/>
                        <a:ea typeface="Cambria Math" panose="02040503050406030204" pitchFamily="18" charset="0"/>
                        <a:cs typeface="Times New Roman" pitchFamily="18" charset="0"/>
                      </a:rPr>
                      <m:t>→</m:t>
                    </m:r>
                    <m:r>
                      <a:rPr lang="en-GB" altLang="en-US" sz="2800" b="1" i="1">
                        <a:solidFill>
                          <a:schemeClr val="tx1"/>
                        </a:solidFill>
                        <a:latin typeface="Cambria Math" panose="02040503050406030204" pitchFamily="18" charset="0"/>
                        <a:ea typeface="Cambria Math" panose="02040503050406030204" pitchFamily="18" charset="0"/>
                        <a:cs typeface="Times New Roman" pitchFamily="18" charset="0"/>
                      </a:rPr>
                      <m:t>𝟎</m:t>
                    </m:r>
                    <m:r>
                      <a:rPr lang="en-GB" altLang="en-US" sz="2800" i="1">
                        <a:solidFill>
                          <a:schemeClr val="tx1"/>
                        </a:solidFill>
                        <a:latin typeface="Cambria Math" panose="02040503050406030204" pitchFamily="18" charset="0"/>
                        <a:ea typeface="Cambria Math" panose="02040503050406030204" pitchFamily="18" charset="0"/>
                        <a:cs typeface="Times New Roman" pitchFamily="18" charset="0"/>
                      </a:rPr>
                      <m:t>)</m:t>
                    </m:r>
                  </m:oMath>
                </a14:m>
                <a:r>
                  <a:rPr lang="en-GB" altLang="en-US" sz="2800" dirty="0">
                    <a:solidFill>
                      <a:schemeClr val="tx1"/>
                    </a:solidFill>
                    <a:cs typeface="Times New Roman" pitchFamily="18" charset="0"/>
                  </a:rPr>
                  <a:t>production </a:t>
                </a:r>
                <a14:m>
                  <m:oMath xmlns:m="http://schemas.openxmlformats.org/officeDocument/2006/math">
                    <m:r>
                      <a:rPr lang="en-GB" altLang="en-US" sz="2800" i="1">
                        <a:solidFill>
                          <a:schemeClr val="tx1"/>
                        </a:solidFill>
                        <a:latin typeface="Cambria Math" panose="02040503050406030204" pitchFamily="18" charset="0"/>
                        <a:ea typeface="Cambria Math" panose="02040503050406030204" pitchFamily="18" charset="0"/>
                        <a:cs typeface="Times New Roman" pitchFamily="18" charset="0"/>
                      </a:rPr>
                      <m:t>→ </m:t>
                    </m:r>
                  </m:oMath>
                </a14:m>
                <a:r>
                  <a:rPr lang="en-GB" altLang="en-US" sz="2800" dirty="0" smtClean="0">
                    <a:solidFill>
                      <a:schemeClr val="tx1"/>
                    </a:solidFill>
                    <a:cs typeface="Times New Roman" pitchFamily="18" charset="0"/>
                  </a:rPr>
                  <a:t>photon </a:t>
                </a:r>
                <a:r>
                  <a:rPr lang="en-GB" altLang="en-US" sz="2800" dirty="0">
                    <a:solidFill>
                      <a:schemeClr val="tx1"/>
                    </a:solidFill>
                    <a:cs typeface="Times New Roman" pitchFamily="18" charset="0"/>
                  </a:rPr>
                  <a:t>structure</a:t>
                </a:r>
                <a:endParaRPr lang="en-GB" sz="280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0579" y="2348880"/>
                <a:ext cx="8693918" cy="646331"/>
              </a:xfrm>
              <a:prstGeom prst="rect">
                <a:avLst/>
              </a:prstGeom>
              <a:blipFill>
                <a:blip r:embed="rId3"/>
                <a:stretch>
                  <a:fillRect l="-2104" t="-15094" r="-561" b="-339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07504" y="2996952"/>
                <a:ext cx="5732338" cy="646331"/>
              </a:xfrm>
              <a:prstGeom prst="rect">
                <a:avLst/>
              </a:prstGeom>
              <a:noFill/>
            </p:spPr>
            <p:txBody>
              <a:bodyPr wrap="none" rtlCol="0">
                <a:spAutoFit/>
              </a:bodyPr>
              <a:lstStyle/>
              <a:p>
                <a:r>
                  <a:rPr lang="en-GB" altLang="en-US" b="1" dirty="0">
                    <a:solidFill>
                      <a:srgbClr val="FF6600"/>
                    </a:solidFill>
                    <a:latin typeface="Times New Roman" pitchFamily="18" charset="0"/>
                    <a:cs typeface="Times New Roman" pitchFamily="18" charset="0"/>
                  </a:rPr>
                  <a:t>● </a:t>
                </a:r>
                <a14:m>
                  <m:oMath xmlns:m="http://schemas.openxmlformats.org/officeDocument/2006/math">
                    <m:r>
                      <a:rPr lang="en-GB" altLang="en-US" sz="2800" b="1" i="1" smtClean="0">
                        <a:solidFill>
                          <a:schemeClr val="tx1"/>
                        </a:solidFill>
                        <a:latin typeface="Cambria Math" panose="02040503050406030204" pitchFamily="18" charset="0"/>
                        <a:cs typeface="Times New Roman" pitchFamily="18" charset="0"/>
                      </a:rPr>
                      <m:t>𝒒</m:t>
                    </m:r>
                  </m:oMath>
                </a14:m>
                <a:r>
                  <a:rPr lang="en-GB" altLang="en-US" sz="2800" dirty="0">
                    <a:solidFill>
                      <a:schemeClr val="tx1"/>
                    </a:solidFill>
                    <a:cs typeface="Times New Roman" pitchFamily="18" charset="0"/>
                  </a:rPr>
                  <a:t> </a:t>
                </a:r>
                <a:r>
                  <a:rPr lang="en-GB" altLang="en-US" sz="2800" dirty="0" smtClean="0">
                    <a:solidFill>
                      <a:schemeClr val="tx1"/>
                    </a:solidFill>
                    <a:cs typeface="Times New Roman" pitchFamily="18" charset="0"/>
                  </a:rPr>
                  <a:t>fragmentation/hadronisation</a:t>
                </a:r>
                <a:endParaRPr lang="en-GB" sz="280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07504" y="2996952"/>
                <a:ext cx="5732338" cy="646331"/>
              </a:xfrm>
              <a:prstGeom prst="rect">
                <a:avLst/>
              </a:prstGeom>
              <a:blipFill>
                <a:blip r:embed="rId4"/>
                <a:stretch>
                  <a:fillRect l="-3298" t="-16038" r="-851" b="-339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07504" y="3645024"/>
                <a:ext cx="9177512" cy="1077218"/>
              </a:xfrm>
              <a:prstGeom prst="rect">
                <a:avLst/>
              </a:prstGeom>
              <a:noFill/>
            </p:spPr>
            <p:txBody>
              <a:bodyPr wrap="none" rtlCol="0">
                <a:spAutoFit/>
              </a:bodyPr>
              <a:lstStyle/>
              <a:p>
                <a:r>
                  <a:rPr lang="en-GB" altLang="en-US" b="1" dirty="0">
                    <a:solidFill>
                      <a:srgbClr val="FF6600"/>
                    </a:solidFill>
                    <a:latin typeface="Times New Roman" pitchFamily="18" charset="0"/>
                    <a:cs typeface="Times New Roman" pitchFamily="18" charset="0"/>
                  </a:rPr>
                  <a:t>● </a:t>
                </a:r>
                <a:r>
                  <a:rPr lang="en-GB" altLang="en-US" sz="2800" dirty="0" smtClean="0">
                    <a:solidFill>
                      <a:schemeClr val="tx1"/>
                    </a:solidFill>
                    <a:cs typeface="Times New Roman" pitchFamily="18" charset="0"/>
                  </a:rPr>
                  <a:t>hadronic </a:t>
                </a:r>
                <a:r>
                  <a:rPr lang="en-GB" altLang="en-US" sz="2800" dirty="0">
                    <a:solidFill>
                      <a:schemeClr val="tx1"/>
                    </a:solidFill>
                    <a:cs typeface="Times New Roman" pitchFamily="18" charset="0"/>
                  </a:rPr>
                  <a:t>energy flow and </a:t>
                </a:r>
                <a:r>
                  <a:rPr lang="en-GB" altLang="en-US" sz="2800" dirty="0" smtClean="0">
                    <a:solidFill>
                      <a:schemeClr val="tx1"/>
                    </a:solidFill>
                    <a:cs typeface="Times New Roman" pitchFamily="18" charset="0"/>
                  </a:rPr>
                  <a:t>topology, </a:t>
                </a:r>
                <a:r>
                  <a:rPr lang="en-GB" altLang="en-US" sz="2800" dirty="0">
                    <a:solidFill>
                      <a:schemeClr val="tx1"/>
                    </a:solidFill>
                    <a:cs typeface="Times New Roman" pitchFamily="18" charset="0"/>
                  </a:rPr>
                  <a:t>BE correlations </a:t>
                </a:r>
                <a:endParaRPr lang="en-GB" altLang="en-US" sz="2800" dirty="0" smtClean="0">
                  <a:solidFill>
                    <a:schemeClr val="tx1"/>
                  </a:solidFill>
                  <a:cs typeface="Times New Roman" pitchFamily="18" charset="0"/>
                </a:endParaRPr>
              </a:p>
              <a:p>
                <a:r>
                  <a:rPr lang="en-GB" altLang="en-US" sz="2800" dirty="0">
                    <a:solidFill>
                      <a:schemeClr val="tx1"/>
                    </a:solidFill>
                    <a:cs typeface="Times New Roman" pitchFamily="18" charset="0"/>
                  </a:rPr>
                  <a:t> </a:t>
                </a:r>
                <a:r>
                  <a:rPr lang="en-GB" altLang="en-US" sz="2800" dirty="0" smtClean="0">
                    <a:solidFill>
                      <a:schemeClr val="tx1"/>
                    </a:solidFill>
                    <a:cs typeface="Times New Roman" pitchFamily="18" charset="0"/>
                  </a:rPr>
                  <a:t>   and </a:t>
                </a:r>
                <a14:m>
                  <m:oMath xmlns:m="http://schemas.openxmlformats.org/officeDocument/2006/math">
                    <m:sSup>
                      <m:sSupPr>
                        <m:ctrlPr>
                          <a:rPr lang="en-GB" altLang="en-US" sz="2800" b="1" i="1">
                            <a:solidFill>
                              <a:schemeClr val="tx1"/>
                            </a:solidFill>
                            <a:latin typeface="Cambria Math" panose="02040503050406030204" pitchFamily="18" charset="0"/>
                            <a:cs typeface="Times New Roman" pitchFamily="18" charset="0"/>
                          </a:rPr>
                        </m:ctrlPr>
                      </m:sSupPr>
                      <m:e>
                        <m:r>
                          <a:rPr lang="en-GB" altLang="en-US" sz="2800" b="1" i="1">
                            <a:solidFill>
                              <a:schemeClr val="tx1"/>
                            </a:solidFill>
                            <a:latin typeface="Cambria Math" panose="02040503050406030204" pitchFamily="18" charset="0"/>
                            <a:cs typeface="Times New Roman" pitchFamily="18" charset="0"/>
                          </a:rPr>
                          <m:t>𝑸</m:t>
                        </m:r>
                      </m:e>
                      <m:sup>
                        <m:r>
                          <a:rPr lang="en-GB" altLang="en-US" sz="2800" b="1" i="1">
                            <a:solidFill>
                              <a:schemeClr val="tx1"/>
                            </a:solidFill>
                            <a:latin typeface="Cambria Math" panose="02040503050406030204" pitchFamily="18" charset="0"/>
                            <a:cs typeface="Times New Roman" pitchFamily="18" charset="0"/>
                          </a:rPr>
                          <m:t>𝟐</m:t>
                        </m:r>
                      </m:sup>
                    </m:sSup>
                  </m:oMath>
                </a14:m>
                <a:r>
                  <a:rPr lang="en-GB" altLang="en-US" sz="2800" dirty="0">
                    <a:cs typeface="Times New Roman" pitchFamily="18" charset="0"/>
                  </a:rPr>
                  <a:t> </a:t>
                </a:r>
                <a:endParaRPr lang="en-GB" sz="2800" dirty="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07504" y="3645024"/>
                <a:ext cx="9177512" cy="1077218"/>
              </a:xfrm>
              <a:prstGeom prst="rect">
                <a:avLst/>
              </a:prstGeom>
              <a:blipFill>
                <a:blip r:embed="rId5"/>
                <a:stretch>
                  <a:fillRect l="-2060" t="-9605" r="-399" b="-1581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51365" y="4653136"/>
                <a:ext cx="8525091" cy="1077218"/>
              </a:xfrm>
              <a:prstGeom prst="rect">
                <a:avLst/>
              </a:prstGeom>
              <a:noFill/>
            </p:spPr>
            <p:txBody>
              <a:bodyPr wrap="none" rtlCol="0">
                <a:spAutoFit/>
              </a:bodyPr>
              <a:lstStyle/>
              <a:p>
                <a:r>
                  <a:rPr lang="en-GB" altLang="en-US" b="1" dirty="0">
                    <a:solidFill>
                      <a:srgbClr val="FF6600"/>
                    </a:solidFill>
                    <a:latin typeface="Times New Roman" pitchFamily="18" charset="0"/>
                    <a:cs typeface="Times New Roman" pitchFamily="18" charset="0"/>
                  </a:rPr>
                  <a:t>● </a:t>
                </a:r>
                <a:r>
                  <a:rPr lang="en-GB" altLang="en-US" sz="2800" dirty="0" smtClean="0">
                    <a:solidFill>
                      <a:schemeClr val="tx1"/>
                    </a:solidFill>
                    <a:cs typeface="Times New Roman" pitchFamily="18" charset="0"/>
                  </a:rPr>
                  <a:t>heavy </a:t>
                </a:r>
                <a:r>
                  <a:rPr lang="en-GB" altLang="en-US" sz="2800" dirty="0">
                    <a:solidFill>
                      <a:schemeClr val="tx1"/>
                    </a:solidFill>
                    <a:cs typeface="Times New Roman" pitchFamily="18" charset="0"/>
                  </a:rPr>
                  <a:t>quark flavour inclusive </a:t>
                </a:r>
                <a:r>
                  <a:rPr lang="en-GB" altLang="en-US" sz="2800" dirty="0" smtClean="0">
                    <a:solidFill>
                      <a:schemeClr val="tx1"/>
                    </a:solidFill>
                    <a:cs typeface="Times New Roman" pitchFamily="18" charset="0"/>
                  </a:rPr>
                  <a:t>physics: structure</a:t>
                </a:r>
              </a:p>
              <a:p>
                <a:r>
                  <a:rPr lang="en-GB" altLang="en-US" sz="2800" dirty="0">
                    <a:solidFill>
                      <a:schemeClr val="tx1"/>
                    </a:solidFill>
                    <a:cs typeface="Times New Roman" pitchFamily="18" charset="0"/>
                  </a:rPr>
                  <a:t> </a:t>
                </a:r>
                <a:r>
                  <a:rPr lang="en-GB" altLang="en-US" sz="2800" dirty="0" smtClean="0">
                    <a:solidFill>
                      <a:schemeClr val="tx1"/>
                    </a:solidFill>
                    <a:cs typeface="Times New Roman" pitchFamily="18" charset="0"/>
                  </a:rPr>
                  <a:t>  functions, running </a:t>
                </a:r>
                <a14:m>
                  <m:oMath xmlns:m="http://schemas.openxmlformats.org/officeDocument/2006/math">
                    <m:r>
                      <a:rPr lang="en-GB" altLang="en-US" sz="2800" b="1" i="1">
                        <a:solidFill>
                          <a:schemeClr val="tx1"/>
                        </a:solidFill>
                        <a:latin typeface="Cambria Math" panose="02040503050406030204" pitchFamily="18" charset="0"/>
                        <a:cs typeface="Times New Roman" pitchFamily="18" charset="0"/>
                      </a:rPr>
                      <m:t>𝒒</m:t>
                    </m:r>
                  </m:oMath>
                </a14:m>
                <a:r>
                  <a:rPr lang="en-GB" altLang="en-US" sz="2800" dirty="0">
                    <a:solidFill>
                      <a:schemeClr val="tx1"/>
                    </a:solidFill>
                    <a:cs typeface="Times New Roman" pitchFamily="18" charset="0"/>
                  </a:rPr>
                  <a:t> </a:t>
                </a:r>
                <a:r>
                  <a:rPr lang="en-GB" altLang="en-US" sz="2800" dirty="0" smtClean="0">
                    <a:solidFill>
                      <a:schemeClr val="tx1"/>
                    </a:solidFill>
                    <a:cs typeface="Times New Roman" pitchFamily="18" charset="0"/>
                  </a:rPr>
                  <a:t>masses</a:t>
                </a:r>
                <a:endParaRPr lang="en-GB" sz="28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1365" y="4653136"/>
                <a:ext cx="8525091" cy="1077218"/>
              </a:xfrm>
              <a:prstGeom prst="rect">
                <a:avLst/>
              </a:prstGeom>
              <a:blipFill>
                <a:blip r:embed="rId6"/>
                <a:stretch>
                  <a:fillRect l="-2217" t="-9040" r="-215" b="-146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 Box 62"/>
              <p:cNvSpPr txBox="1">
                <a:spLocks noChangeArrowheads="1"/>
              </p:cNvSpPr>
              <p:nvPr/>
            </p:nvSpPr>
            <p:spPr bwMode="auto">
              <a:xfrm>
                <a:off x="107504" y="764704"/>
                <a:ext cx="9036496"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3600" b="1" i="0" dirty="0" smtClean="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much physics omitted here </a:t>
                </a:r>
                <a14:m>
                  <m:oMath xmlns:m="http://schemas.openxmlformats.org/officeDocument/2006/math">
                    <m:r>
                      <a:rPr lang="en-GB" altLang="en-US" sz="2800" i="1" smtClean="0">
                        <a:latin typeface="Cambria Math" panose="02040503050406030204" pitchFamily="18" charset="0"/>
                        <a:ea typeface="Cambria Math" panose="02040503050406030204" pitchFamily="18" charset="0"/>
                        <a:cs typeface="Times New Roman" pitchFamily="18" charset="0"/>
                      </a:rPr>
                      <m:t>←</m:t>
                    </m:r>
                  </m:oMath>
                </a14:m>
                <a:r>
                  <a:rPr lang="en-GB" altLang="en-US" sz="2800" i="0" dirty="0" smtClean="0">
                    <a:latin typeface="+mn-lt"/>
                    <a:cs typeface="Times New Roman" pitchFamily="18" charset="0"/>
                  </a:rPr>
                  <a:t> speaker’s </a:t>
                </a:r>
                <a:r>
                  <a:rPr lang="en-GB" altLang="en-US" sz="2800" i="0" dirty="0">
                    <a:cs typeface="Times New Roman" pitchFamily="18" charset="0"/>
                  </a:rPr>
                  <a:t>prejudice </a:t>
                </a:r>
                <a:r>
                  <a:rPr lang="en-GB" altLang="en-US" sz="3600" b="1" i="0" dirty="0">
                    <a:solidFill>
                      <a:srgbClr val="FF0000"/>
                    </a:solidFill>
                    <a:cs typeface="Times New Roman" pitchFamily="18" charset="0"/>
                  </a:rPr>
                  <a:t>!</a:t>
                </a:r>
                <a:endParaRPr lang="en-GB" altLang="en-US" sz="2800" i="0" dirty="0"/>
              </a:p>
            </p:txBody>
          </p:sp>
        </mc:Choice>
        <mc:Fallback xmlns="">
          <p:sp>
            <p:nvSpPr>
              <p:cNvPr id="12" name="Text Box 62"/>
              <p:cNvSpPr txBox="1">
                <a:spLocks noRot="1" noChangeAspect="1" noMove="1" noResize="1" noEditPoints="1" noAdjustHandles="1" noChangeArrowheads="1" noChangeShapeType="1" noTextEdit="1"/>
              </p:cNvSpPr>
              <p:nvPr/>
            </p:nvSpPr>
            <p:spPr bwMode="auto">
              <a:xfrm>
                <a:off x="107504" y="764704"/>
                <a:ext cx="9036496" cy="646331"/>
              </a:xfrm>
              <a:prstGeom prst="rect">
                <a:avLst/>
              </a:prstGeom>
              <a:blipFill>
                <a:blip r:embed="rId7"/>
                <a:stretch>
                  <a:fillRect l="-2092" t="-16038" r="-1215" b="-349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0" name="TextBox 9"/>
          <p:cNvSpPr txBox="1"/>
          <p:nvPr/>
        </p:nvSpPr>
        <p:spPr>
          <a:xfrm>
            <a:off x="179512" y="5734997"/>
            <a:ext cx="5402441" cy="646331"/>
          </a:xfrm>
          <a:prstGeom prst="rect">
            <a:avLst/>
          </a:prstGeom>
          <a:noFill/>
        </p:spPr>
        <p:txBody>
          <a:bodyPr wrap="none" rtlCol="0">
            <a:spAutoFit/>
          </a:bodyPr>
          <a:lstStyle/>
          <a:p>
            <a:r>
              <a:rPr lang="en-GB" altLang="en-US" b="1" dirty="0">
                <a:solidFill>
                  <a:srgbClr val="FF6600"/>
                </a:solidFill>
                <a:latin typeface="Times New Roman" pitchFamily="18" charset="0"/>
                <a:cs typeface="Times New Roman" pitchFamily="18" charset="0"/>
              </a:rPr>
              <a:t>● </a:t>
            </a:r>
            <a:r>
              <a:rPr lang="en-GB" altLang="en-US" sz="2800" dirty="0" smtClean="0">
                <a:solidFill>
                  <a:schemeClr val="tx1"/>
                </a:solidFill>
                <a:cs typeface="Times New Roman" pitchFamily="18" charset="0"/>
              </a:rPr>
              <a:t>exclusive diffractive physics</a:t>
            </a:r>
            <a:endParaRPr lang="en-GB" sz="2800" dirty="0">
              <a:solidFill>
                <a:schemeClr val="tx1"/>
              </a:solidFill>
            </a:endParaRPr>
          </a:p>
        </p:txBody>
      </p:sp>
    </p:spTree>
    <p:extLst>
      <p:ext uri="{BB962C8B-B14F-4D97-AF65-F5344CB8AC3E}">
        <p14:creationId xmlns:p14="http://schemas.microsoft.com/office/powerpoint/2010/main" val="2328875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5513" y="44624"/>
            <a:ext cx="4464050" cy="567283"/>
          </a:xfrm>
        </p:spPr>
        <p:txBody>
          <a:bodyPr/>
          <a:lstStyle/>
          <a:p>
            <a:r>
              <a:rPr lang="en-GB" dirty="0" smtClean="0"/>
              <a:t>Foresight 2022</a:t>
            </a:r>
            <a:endParaRPr lang="en-GB" dirty="0"/>
          </a:p>
        </p:txBody>
      </p:sp>
      <mc:AlternateContent xmlns:mc="http://schemas.openxmlformats.org/markup-compatibility/2006" xmlns:a14="http://schemas.microsoft.com/office/drawing/2010/main">
        <mc:Choice Requires="a14">
          <p:sp>
            <p:nvSpPr>
              <p:cNvPr id="5" name="Text Box 62"/>
              <p:cNvSpPr txBox="1">
                <a:spLocks noChangeArrowheads="1"/>
              </p:cNvSpPr>
              <p:nvPr/>
            </p:nvSpPr>
            <p:spPr bwMode="auto">
              <a:xfrm>
                <a:off x="107504" y="732467"/>
                <a:ext cx="9036496" cy="52168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spcAft>
                    <a:spcPts val="600"/>
                  </a:spcAft>
                </a:pPr>
                <a:r>
                  <a:rPr lang="en-GB" altLang="en-US" sz="3600" b="1" i="0" dirty="0" smtClean="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technology moves on relentlessly</a:t>
                </a:r>
              </a:p>
              <a:p>
                <a:r>
                  <a:rPr lang="en-GB" altLang="en-US" sz="2800" i="0" dirty="0">
                    <a:latin typeface="+mn-lt"/>
                    <a:cs typeface="Times New Roman" pitchFamily="18" charset="0"/>
                  </a:rPr>
                  <a:t> </a:t>
                </a:r>
                <a:r>
                  <a:rPr lang="en-GB" altLang="en-US" sz="2800" i="0" dirty="0" smtClean="0">
                    <a:latin typeface="+mn-lt"/>
                    <a:cs typeface="Times New Roman" pitchFamily="18" charset="0"/>
                  </a:rPr>
                  <a:t>  </a:t>
                </a:r>
                <a:r>
                  <a:rPr lang="en-GB" altLang="en-US" sz="3600" b="1" i="0" dirty="0" smtClean="0">
                    <a:solidFill>
                      <a:srgbClr val="FF0000"/>
                    </a:solidFill>
                    <a:latin typeface="+mn-lt"/>
                    <a:cs typeface="Times New Roman" pitchFamily="18" charset="0"/>
                  </a:rPr>
                  <a:t>-</a:t>
                </a:r>
                <a:r>
                  <a:rPr lang="en-GB" altLang="en-US" sz="2800" i="0" dirty="0" smtClean="0">
                    <a:latin typeface="+mn-lt"/>
                    <a:cs typeface="Times New Roman" pitchFamily="18" charset="0"/>
                  </a:rPr>
                  <a:t> AI techniques open new windows on multi-</a:t>
                </a:r>
              </a:p>
              <a:p>
                <a:r>
                  <a:rPr lang="en-GB" altLang="en-US" sz="2800" i="0" dirty="0">
                    <a:latin typeface="+mn-lt"/>
                    <a:cs typeface="Times New Roman" pitchFamily="18" charset="0"/>
                  </a:rPr>
                  <a:t> </a:t>
                </a:r>
                <a:r>
                  <a:rPr lang="en-GB" altLang="en-US" sz="2800" i="0" dirty="0" smtClean="0">
                    <a:latin typeface="+mn-lt"/>
                    <a:cs typeface="Times New Roman" pitchFamily="18" charset="0"/>
                  </a:rPr>
                  <a:t>      particle production </a:t>
                </a:r>
              </a:p>
              <a:p>
                <a:pPr>
                  <a:spcAft>
                    <a:spcPts val="0"/>
                  </a:spcAft>
                </a:pPr>
                <a:r>
                  <a:rPr lang="en-GB" altLang="en-US" sz="2800" i="0" dirty="0">
                    <a:latin typeface="+mn-lt"/>
                    <a:cs typeface="Times New Roman" pitchFamily="18" charset="0"/>
                  </a:rPr>
                  <a:t> </a:t>
                </a:r>
                <a:r>
                  <a:rPr lang="en-GB" altLang="en-US" sz="2800" i="0" dirty="0" smtClean="0">
                    <a:latin typeface="+mn-lt"/>
                    <a:cs typeface="Times New Roman" pitchFamily="18" charset="0"/>
                  </a:rPr>
                  <a:t>  </a:t>
                </a:r>
                <a:r>
                  <a:rPr lang="en-GB" altLang="en-US" sz="3600" b="1" i="0" dirty="0" smtClean="0">
                    <a:solidFill>
                      <a:srgbClr val="FF0000"/>
                    </a:solidFill>
                    <a:cs typeface="Times New Roman" pitchFamily="18" charset="0"/>
                  </a:rPr>
                  <a:t>-</a:t>
                </a:r>
                <a:r>
                  <a:rPr lang="en-GB" altLang="en-US" sz="2800" i="0" dirty="0" smtClean="0">
                    <a:latin typeface="+mn-lt"/>
                    <a:cs typeface="Times New Roman" pitchFamily="18" charset="0"/>
                  </a:rPr>
                  <a:t> H1 detection segmentation remains very </a:t>
                </a:r>
              </a:p>
              <a:p>
                <a:pPr>
                  <a:spcAft>
                    <a:spcPts val="600"/>
                  </a:spcAft>
                </a:pPr>
                <a:r>
                  <a:rPr lang="en-GB" altLang="en-US" sz="2800" i="0" dirty="0">
                    <a:latin typeface="+mn-lt"/>
                    <a:cs typeface="Times New Roman" pitchFamily="18" charset="0"/>
                  </a:rPr>
                  <a:t> </a:t>
                </a:r>
                <a:r>
                  <a:rPr lang="en-GB" altLang="en-US" sz="2800" i="0" dirty="0" smtClean="0">
                    <a:latin typeface="+mn-lt"/>
                    <a:cs typeface="Times New Roman" pitchFamily="18" charset="0"/>
                  </a:rPr>
                  <a:t>      competitive</a:t>
                </a:r>
              </a:p>
              <a:p>
                <a:pPr>
                  <a:spcAft>
                    <a:spcPts val="600"/>
                  </a:spcAft>
                </a:pPr>
                <a:r>
                  <a:rPr lang="en-GB" altLang="en-US" sz="2800" i="0" dirty="0">
                    <a:latin typeface="+mn-lt"/>
                    <a:cs typeface="Times New Roman" pitchFamily="18" charset="0"/>
                  </a:rPr>
                  <a:t> </a:t>
                </a:r>
                <a:r>
                  <a:rPr lang="en-GB" altLang="en-US" sz="2800" i="0" dirty="0" smtClean="0">
                    <a:latin typeface="+mn-lt"/>
                    <a:cs typeface="Times New Roman" pitchFamily="18" charset="0"/>
                  </a:rPr>
                  <a:t>  </a:t>
                </a:r>
                <a:r>
                  <a:rPr lang="en-GB" altLang="en-US" sz="3600" b="1" i="0" dirty="0" smtClean="0">
                    <a:solidFill>
                      <a:srgbClr val="FF0000"/>
                    </a:solidFill>
                    <a:cs typeface="Times New Roman" pitchFamily="18" charset="0"/>
                  </a:rPr>
                  <a:t>-</a:t>
                </a:r>
                <a:r>
                  <a:rPr lang="en-GB" altLang="en-US" sz="2800" i="0" dirty="0" smtClean="0">
                    <a:latin typeface="+mn-lt"/>
                    <a:cs typeface="Times New Roman" pitchFamily="18" charset="0"/>
                  </a:rPr>
                  <a:t> new physics from old data – see other talks</a:t>
                </a:r>
              </a:p>
              <a:p>
                <a:pPr>
                  <a:spcAft>
                    <a:spcPts val="600"/>
                  </a:spcAft>
                </a:pPr>
                <a:r>
                  <a:rPr lang="en-GB" altLang="en-US" sz="2800" i="0" dirty="0">
                    <a:latin typeface="+mn-lt"/>
                    <a:cs typeface="Times New Roman" pitchFamily="18" charset="0"/>
                  </a:rPr>
                  <a:t> </a:t>
                </a:r>
                <a:r>
                  <a:rPr lang="en-GB" altLang="en-US" sz="2800" i="0" dirty="0" smtClean="0">
                    <a:latin typeface="+mn-lt"/>
                    <a:cs typeface="Times New Roman" pitchFamily="18" charset="0"/>
                  </a:rPr>
                  <a:t>  </a:t>
                </a:r>
                <a:r>
                  <a:rPr lang="en-GB" altLang="en-US" sz="3600" b="1" i="0" dirty="0" smtClean="0">
                    <a:solidFill>
                      <a:srgbClr val="FF0000"/>
                    </a:solidFill>
                    <a:cs typeface="Times New Roman" pitchFamily="18" charset="0"/>
                  </a:rPr>
                  <a:t>-</a:t>
                </a:r>
                <a:r>
                  <a:rPr lang="en-GB" altLang="en-US" sz="2800" i="0" dirty="0" smtClean="0">
                    <a:latin typeface="+mn-lt"/>
                    <a:cs typeface="Times New Roman" pitchFamily="18" charset="0"/>
                  </a:rPr>
                  <a:t> already new insights with mature data</a:t>
                </a:r>
              </a:p>
              <a:p>
                <a:pPr>
                  <a:spcAft>
                    <a:spcPts val="600"/>
                  </a:spcAft>
                </a:pPr>
                <a:r>
                  <a:rPr lang="en-GB" altLang="en-US" sz="2800" i="0" dirty="0">
                    <a:latin typeface="+mn-lt"/>
                    <a:cs typeface="Times New Roman" pitchFamily="18" charset="0"/>
                  </a:rPr>
                  <a:t> </a:t>
                </a:r>
                <a:r>
                  <a:rPr lang="en-GB" altLang="en-US" sz="2800" i="0" dirty="0" smtClean="0">
                    <a:latin typeface="+mn-lt"/>
                    <a:cs typeface="Times New Roman" pitchFamily="18" charset="0"/>
                  </a:rPr>
                  <a:t>  </a:t>
                </a:r>
                <a:r>
                  <a:rPr lang="en-GB" altLang="en-US" sz="3600" b="1" i="0" dirty="0" smtClean="0">
                    <a:solidFill>
                      <a:srgbClr val="FF0000"/>
                    </a:solidFill>
                    <a:cs typeface="Times New Roman" pitchFamily="18" charset="0"/>
                  </a:rPr>
                  <a:t>-</a:t>
                </a:r>
                <a:r>
                  <a:rPr lang="en-GB" altLang="en-US" sz="2800" i="0" dirty="0" smtClean="0">
                    <a:latin typeface="+mn-lt"/>
                    <a:cs typeface="Times New Roman" pitchFamily="18" charset="0"/>
                  </a:rPr>
                  <a:t> new possibilities for experimentation </a:t>
                </a:r>
                <a14:m>
                  <m:oMath xmlns:m="http://schemas.openxmlformats.org/officeDocument/2006/math">
                    <m:r>
                      <a:rPr lang="en-GB" altLang="en-US" sz="2800" i="1" smtClean="0">
                        <a:latin typeface="Cambria Math" panose="02040503050406030204" pitchFamily="18" charset="0"/>
                        <a:ea typeface="Cambria Math" panose="02040503050406030204" pitchFamily="18" charset="0"/>
                        <a:cs typeface="Times New Roman" pitchFamily="18" charset="0"/>
                      </a:rPr>
                      <m:t>→</m:t>
                    </m:r>
                    <m:r>
                      <a:rPr lang="en-GB" altLang="en-US" sz="2800" b="1" i="1" smtClean="0">
                        <a:latin typeface="Cambria Math" panose="02040503050406030204" pitchFamily="18" charset="0"/>
                        <a:ea typeface="Cambria Math" panose="02040503050406030204" pitchFamily="18" charset="0"/>
                        <a:cs typeface="Times New Roman" pitchFamily="18" charset="0"/>
                      </a:rPr>
                      <m:t>𝒆</m:t>
                    </m:r>
                  </m:oMath>
                </a14:m>
                <a:r>
                  <a:rPr lang="en-GB" altLang="en-US" sz="2800" i="0" dirty="0" smtClean="0">
                    <a:latin typeface="+mn-lt"/>
                    <a:cs typeface="Times New Roman" pitchFamily="18" charset="0"/>
                  </a:rPr>
                  <a:t>IC </a:t>
                </a:r>
                <a:endParaRPr lang="en-GB" altLang="en-US" sz="2800" i="0" dirty="0">
                  <a:cs typeface="Times New Roman" pitchFamily="18" charset="0"/>
                </a:endParaRPr>
              </a:p>
              <a:p>
                <a:r>
                  <a:rPr lang="en-GB" altLang="en-US" sz="2800" i="0" dirty="0">
                    <a:cs typeface="Times New Roman" pitchFamily="18" charset="0"/>
                  </a:rPr>
                  <a:t>   </a:t>
                </a:r>
                <a:r>
                  <a:rPr lang="en-GB" altLang="en-US" sz="3600" b="1" i="0" dirty="0">
                    <a:solidFill>
                      <a:srgbClr val="FF0000"/>
                    </a:solidFill>
                    <a:cs typeface="Times New Roman" pitchFamily="18" charset="0"/>
                  </a:rPr>
                  <a:t>-</a:t>
                </a:r>
                <a:r>
                  <a:rPr lang="en-GB" altLang="en-US" sz="2800" i="0" dirty="0">
                    <a:cs typeface="Times New Roman" pitchFamily="18" charset="0"/>
                  </a:rPr>
                  <a:t> </a:t>
                </a:r>
                <a:r>
                  <a:rPr lang="en-GB" altLang="en-US" sz="2800" i="0" dirty="0" smtClean="0">
                    <a:cs typeface="Times New Roman" pitchFamily="18" charset="0"/>
                  </a:rPr>
                  <a:t>luminosity for exclusive interactions </a:t>
                </a:r>
                <a14:m>
                  <m:oMath xmlns:m="http://schemas.openxmlformats.org/officeDocument/2006/math">
                    <m:r>
                      <a:rPr lang="en-GB" altLang="en-US" sz="2800">
                        <a:latin typeface="Cambria Math" panose="02040503050406030204" pitchFamily="18" charset="0"/>
                        <a:ea typeface="Cambria Math" panose="02040503050406030204" pitchFamily="18" charset="0"/>
                        <a:cs typeface="Times New Roman" pitchFamily="18" charset="0"/>
                      </a:rPr>
                      <m:t>→</m:t>
                    </m:r>
                    <m:r>
                      <a:rPr lang="en-GB" altLang="en-US" sz="2800" b="1">
                        <a:latin typeface="Cambria Math" panose="02040503050406030204" pitchFamily="18" charset="0"/>
                        <a:ea typeface="Cambria Math" panose="02040503050406030204" pitchFamily="18" charset="0"/>
                        <a:cs typeface="Times New Roman" pitchFamily="18" charset="0"/>
                      </a:rPr>
                      <m:t>𝒆</m:t>
                    </m:r>
                  </m:oMath>
                </a14:m>
                <a:r>
                  <a:rPr lang="en-GB" altLang="en-US" sz="2800" i="0" dirty="0">
                    <a:cs typeface="Times New Roman" pitchFamily="18" charset="0"/>
                  </a:rPr>
                  <a:t>IC </a:t>
                </a:r>
                <a:endParaRPr lang="en-GB" altLang="en-US" sz="2800" i="0" dirty="0"/>
              </a:p>
            </p:txBody>
          </p:sp>
        </mc:Choice>
        <mc:Fallback xmlns="">
          <p:sp>
            <p:nvSpPr>
              <p:cNvPr id="5" name="Text Box 62"/>
              <p:cNvSpPr txBox="1">
                <a:spLocks noRot="1" noChangeAspect="1" noMove="1" noResize="1" noEditPoints="1" noAdjustHandles="1" noChangeArrowheads="1" noChangeShapeType="1" noTextEdit="1"/>
              </p:cNvSpPr>
              <p:nvPr/>
            </p:nvSpPr>
            <p:spPr bwMode="auto">
              <a:xfrm>
                <a:off x="107504" y="732467"/>
                <a:ext cx="9036496" cy="5216813"/>
              </a:xfrm>
              <a:prstGeom prst="rect">
                <a:avLst/>
              </a:prstGeom>
              <a:blipFill>
                <a:blip r:embed="rId2"/>
                <a:stretch>
                  <a:fillRect l="-2092" t="-1869" b="-35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Box 12"/>
              <p:cNvSpPr txBox="1">
                <a:spLocks noChangeArrowheads="1"/>
              </p:cNvSpPr>
              <p:nvPr/>
            </p:nvSpPr>
            <p:spPr bwMode="auto">
              <a:xfrm>
                <a:off x="323528" y="5949280"/>
                <a:ext cx="9004388"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spcAft>
                    <a:spcPts val="1000"/>
                  </a:spcAft>
                </a:pPr>
                <a:r>
                  <a:rPr lang="en-GB" altLang="en-US" sz="2800" b="1" i="0" dirty="0">
                    <a:solidFill>
                      <a:srgbClr val="FF0000"/>
                    </a:solidFill>
                    <a:latin typeface="Times New Roman" pitchFamily="18" charset="0"/>
                    <a:cs typeface="Times New Roman" pitchFamily="18" charset="0"/>
                  </a:rPr>
                  <a:t>●</a:t>
                </a:r>
                <a:r>
                  <a:rPr lang="en-GB" altLang="en-US" sz="2800" b="1" i="0" dirty="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high </a:t>
                </a:r>
                <a:r>
                  <a:rPr lang="en-GB" altLang="en-US" sz="2800" i="0" dirty="0" err="1" smtClean="0">
                    <a:latin typeface="+mn-lt"/>
                    <a:cs typeface="Times New Roman" pitchFamily="18" charset="0"/>
                  </a:rPr>
                  <a:t>lumi</a:t>
                </a:r>
                <a:r>
                  <a:rPr lang="en-GB" altLang="en-US" sz="2800" i="0" dirty="0" smtClean="0">
                    <a:latin typeface="+mn-lt"/>
                    <a:cs typeface="Times New Roman" pitchFamily="18" charset="0"/>
                  </a:rPr>
                  <a:t> </a:t>
                </a:r>
                <a14:m>
                  <m:oMath xmlns:m="http://schemas.openxmlformats.org/officeDocument/2006/math">
                    <m:r>
                      <a:rPr lang="en-GB" altLang="en-US" sz="2800" i="1" smtClean="0">
                        <a:latin typeface="Cambria Math" panose="02040503050406030204" pitchFamily="18" charset="0"/>
                        <a:ea typeface="Cambria Math" panose="02040503050406030204" pitchFamily="18" charset="0"/>
                        <a:cs typeface="Times New Roman" pitchFamily="18" charset="0"/>
                      </a:rPr>
                      <m:t>→</m:t>
                    </m:r>
                  </m:oMath>
                </a14:m>
                <a:r>
                  <a:rPr lang="en-GB" altLang="en-US" sz="2800" i="0" dirty="0" smtClean="0">
                    <a:solidFill>
                      <a:schemeClr val="tx2"/>
                    </a:solidFill>
                  </a:rPr>
                  <a:t> exclusive physics </a:t>
                </a:r>
                <a14:m>
                  <m:oMath xmlns:m="http://schemas.openxmlformats.org/officeDocument/2006/math">
                    <m:r>
                      <a:rPr lang="en-GB" altLang="en-US" sz="2800">
                        <a:latin typeface="Cambria Math" panose="02040503050406030204" pitchFamily="18" charset="0"/>
                        <a:ea typeface="Cambria Math" panose="02040503050406030204" pitchFamily="18" charset="0"/>
                        <a:cs typeface="Times New Roman" pitchFamily="18" charset="0"/>
                      </a:rPr>
                      <m:t>→</m:t>
                    </m:r>
                  </m:oMath>
                </a14:m>
                <a:r>
                  <a:rPr lang="en-GB" altLang="en-US" sz="2800" i="0" dirty="0">
                    <a:solidFill>
                      <a:schemeClr val="tx2"/>
                    </a:solidFill>
                  </a:rPr>
                  <a:t> eIC </a:t>
                </a:r>
                <a:r>
                  <a:rPr lang="en-GB" altLang="en-US" sz="2800" i="0" dirty="0" smtClean="0">
                    <a:solidFill>
                      <a:schemeClr val="tx2"/>
                    </a:solidFill>
                  </a:rPr>
                  <a:t>Č-particle id </a:t>
                </a:r>
                <a:r>
                  <a:rPr lang="en-GB" altLang="en-US" sz="3600" i="0" dirty="0" smtClean="0">
                    <a:solidFill>
                      <a:srgbClr val="FF0000"/>
                    </a:solidFill>
                  </a:rPr>
                  <a:t>?</a:t>
                </a:r>
                <a:endParaRPr lang="en-GB" altLang="en-US" sz="3600" i="0" dirty="0">
                  <a:solidFill>
                    <a:srgbClr val="FF0000"/>
                  </a:solidFill>
                </a:endParaRPr>
              </a:p>
            </p:txBody>
          </p:sp>
        </mc:Choice>
        <mc:Fallback xmlns="">
          <p:sp>
            <p:nvSpPr>
              <p:cNvPr id="6" name="Text Box 12"/>
              <p:cNvSpPr txBox="1">
                <a:spLocks noRot="1" noChangeAspect="1" noMove="1" noResize="1" noEditPoints="1" noAdjustHandles="1" noChangeArrowheads="1" noChangeShapeType="1" noTextEdit="1"/>
              </p:cNvSpPr>
              <p:nvPr/>
            </p:nvSpPr>
            <p:spPr bwMode="auto">
              <a:xfrm>
                <a:off x="323528" y="5949280"/>
                <a:ext cx="9004388" cy="646331"/>
              </a:xfrm>
              <a:prstGeom prst="rect">
                <a:avLst/>
              </a:prstGeom>
              <a:blipFill>
                <a:blip r:embed="rId3"/>
                <a:stretch>
                  <a:fillRect l="-1354" t="-15094" r="-1151" b="-349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7" name="AutoShape 63"/>
          <p:cNvSpPr>
            <a:spLocks noChangeArrowheads="1"/>
          </p:cNvSpPr>
          <p:nvPr/>
        </p:nvSpPr>
        <p:spPr bwMode="auto">
          <a:xfrm flipV="1">
            <a:off x="251520" y="6040452"/>
            <a:ext cx="347663" cy="379204"/>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p:spTree>
    <p:extLst>
      <p:ext uri="{BB962C8B-B14F-4D97-AF65-F5344CB8AC3E}">
        <p14:creationId xmlns:p14="http://schemas.microsoft.com/office/powerpoint/2010/main" val="4168573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2"/>
          <p:cNvSpPr>
            <a:spLocks noGrp="1" noChangeArrowheads="1"/>
          </p:cNvSpPr>
          <p:nvPr>
            <p:ph type="title"/>
          </p:nvPr>
        </p:nvSpPr>
        <p:spPr>
          <a:xfrm>
            <a:off x="1692275" y="53975"/>
            <a:ext cx="5183188" cy="626105"/>
          </a:xfrm>
        </p:spPr>
        <p:txBody>
          <a:bodyPr/>
          <a:lstStyle/>
          <a:p>
            <a:pPr>
              <a:defRPr/>
            </a:pPr>
            <a:r>
              <a:rPr lang="en-GB" dirty="0"/>
              <a:t>Matter @ Short-Distance</a:t>
            </a:r>
            <a:endParaRPr lang="en-US" dirty="0"/>
          </a:p>
        </p:txBody>
      </p:sp>
      <p:sp>
        <p:nvSpPr>
          <p:cNvPr id="13315" name="Text Box 28"/>
          <p:cNvSpPr txBox="1">
            <a:spLocks noChangeArrowheads="1"/>
          </p:cNvSpPr>
          <p:nvPr/>
        </p:nvSpPr>
        <p:spPr bwMode="auto">
          <a:xfrm>
            <a:off x="-36513" y="692696"/>
            <a:ext cx="3744913" cy="1938338"/>
          </a:xfrm>
          <a:prstGeom prst="rect">
            <a:avLst/>
          </a:prstGeom>
          <a:noFill/>
          <a:ln w="9525">
            <a:noFill/>
            <a:miter lim="800000"/>
            <a:headEnd/>
            <a:tailEnd/>
          </a:ln>
        </p:spPr>
        <p:txBody>
          <a:bodyPr>
            <a:spAutoFit/>
          </a:bodyPr>
          <a:lstStyle/>
          <a:p>
            <a:r>
              <a:rPr lang="en-GB" b="1" dirty="0">
                <a:solidFill>
                  <a:srgbClr val="FF6600"/>
                </a:solidFill>
                <a:latin typeface="Times New Roman" pitchFamily="18" charset="0"/>
                <a:cs typeface="Times New Roman" pitchFamily="18" charset="0"/>
              </a:rPr>
              <a:t>● </a:t>
            </a:r>
            <a:r>
              <a:rPr lang="en-GB" sz="2800" dirty="0">
                <a:solidFill>
                  <a:schemeClr val="tx1"/>
                </a:solidFill>
              </a:rPr>
              <a:t>SLAC end station:</a:t>
            </a:r>
          </a:p>
          <a:p>
            <a:r>
              <a:rPr lang="en-GB" sz="2800" dirty="0">
                <a:solidFill>
                  <a:schemeClr val="tx1"/>
                </a:solidFill>
              </a:rPr>
              <a:t>   </a:t>
            </a:r>
            <a:r>
              <a:rPr lang="en-GB" sz="2800" dirty="0">
                <a:solidFill>
                  <a:srgbClr val="FF3300"/>
                </a:solidFill>
              </a:rPr>
              <a:t>-</a:t>
            </a:r>
            <a:r>
              <a:rPr lang="en-GB" sz="2800" dirty="0">
                <a:solidFill>
                  <a:schemeClr val="tx1"/>
                </a:solidFill>
              </a:rPr>
              <a:t> 1959 nucleus size</a:t>
            </a:r>
          </a:p>
          <a:p>
            <a:r>
              <a:rPr lang="en-GB" sz="2800" dirty="0">
                <a:solidFill>
                  <a:schemeClr val="tx1"/>
                </a:solidFill>
              </a:rPr>
              <a:t>              nucleon size</a:t>
            </a:r>
            <a:endParaRPr lang="en-GB" sz="2000" dirty="0">
              <a:solidFill>
                <a:schemeClr val="tx1"/>
              </a:solidFill>
            </a:endParaRPr>
          </a:p>
          <a:p>
            <a:r>
              <a:rPr lang="en-GB" sz="2800" dirty="0">
                <a:solidFill>
                  <a:schemeClr val="tx1"/>
                </a:solidFill>
              </a:rPr>
              <a:t>   </a:t>
            </a:r>
            <a:r>
              <a:rPr lang="en-GB" sz="2800" dirty="0">
                <a:solidFill>
                  <a:srgbClr val="FF3300"/>
                </a:solidFill>
              </a:rPr>
              <a:t>-</a:t>
            </a:r>
            <a:r>
              <a:rPr lang="en-GB" sz="2800" dirty="0">
                <a:solidFill>
                  <a:schemeClr val="tx1"/>
                </a:solidFill>
              </a:rPr>
              <a:t> 1967 quarks</a:t>
            </a:r>
          </a:p>
        </p:txBody>
      </p:sp>
      <p:sp>
        <p:nvSpPr>
          <p:cNvPr id="13316" name="Rectangle 31"/>
          <p:cNvSpPr>
            <a:spLocks noChangeArrowheads="1"/>
          </p:cNvSpPr>
          <p:nvPr/>
        </p:nvSpPr>
        <p:spPr bwMode="auto">
          <a:xfrm>
            <a:off x="0" y="3256509"/>
            <a:ext cx="9144000" cy="0"/>
          </a:xfrm>
          <a:prstGeom prst="rect">
            <a:avLst/>
          </a:prstGeom>
          <a:noFill/>
          <a:ln w="9525">
            <a:noFill/>
            <a:miter lim="800000"/>
            <a:headEnd/>
            <a:tailEnd/>
          </a:ln>
        </p:spPr>
        <p:txBody>
          <a:bodyPr wrap="none" anchor="ctr">
            <a:spAutoFit/>
          </a:bodyPr>
          <a:lstStyle/>
          <a:p>
            <a:endParaRPr lang="en-GB"/>
          </a:p>
        </p:txBody>
      </p:sp>
      <p:sp>
        <p:nvSpPr>
          <p:cNvPr id="13317" name="Text Box 33"/>
          <p:cNvSpPr txBox="1">
            <a:spLocks noChangeArrowheads="1"/>
          </p:cNvSpPr>
          <p:nvPr/>
        </p:nvSpPr>
        <p:spPr bwMode="auto">
          <a:xfrm>
            <a:off x="3505200" y="1568996"/>
            <a:ext cx="1571625" cy="708025"/>
          </a:xfrm>
          <a:prstGeom prst="rect">
            <a:avLst/>
          </a:prstGeom>
          <a:noFill/>
          <a:ln w="9525">
            <a:noFill/>
            <a:miter lim="800000"/>
            <a:headEnd/>
            <a:tailEnd/>
          </a:ln>
        </p:spPr>
        <p:txBody>
          <a:bodyPr wrap="none">
            <a:spAutoFit/>
          </a:bodyPr>
          <a:lstStyle/>
          <a:p>
            <a:pPr algn="ctr"/>
            <a:r>
              <a:rPr lang="en-GB" sz="2000" b="1">
                <a:solidFill>
                  <a:schemeClr val="accent1"/>
                </a:solidFill>
              </a:rPr>
              <a:t>Nobels</a:t>
            </a:r>
          </a:p>
          <a:p>
            <a:pPr algn="ctr"/>
            <a:r>
              <a:rPr lang="en-GB" sz="2000" b="1">
                <a:solidFill>
                  <a:schemeClr val="accent1"/>
                </a:solidFill>
              </a:rPr>
              <a:t>Hofstädter</a:t>
            </a:r>
          </a:p>
        </p:txBody>
      </p:sp>
      <p:sp>
        <p:nvSpPr>
          <p:cNvPr id="13318" name="Text Box 34"/>
          <p:cNvSpPr txBox="1">
            <a:spLocks noChangeArrowheads="1"/>
          </p:cNvSpPr>
          <p:nvPr/>
        </p:nvSpPr>
        <p:spPr bwMode="auto">
          <a:xfrm>
            <a:off x="2611438" y="2164309"/>
            <a:ext cx="3184525" cy="400050"/>
          </a:xfrm>
          <a:prstGeom prst="rect">
            <a:avLst/>
          </a:prstGeom>
          <a:noFill/>
          <a:ln w="9525">
            <a:noFill/>
            <a:miter lim="800000"/>
            <a:headEnd/>
            <a:tailEnd/>
          </a:ln>
        </p:spPr>
        <p:txBody>
          <a:bodyPr wrap="none">
            <a:spAutoFit/>
          </a:bodyPr>
          <a:lstStyle/>
          <a:p>
            <a:pPr algn="ctr"/>
            <a:r>
              <a:rPr lang="en-GB" sz="2000" b="1" dirty="0">
                <a:solidFill>
                  <a:schemeClr val="accent1"/>
                </a:solidFill>
              </a:rPr>
              <a:t>Friedman Kendall Taylor</a:t>
            </a:r>
          </a:p>
        </p:txBody>
      </p:sp>
      <p:sp>
        <p:nvSpPr>
          <p:cNvPr id="13319" name="Text Box 38"/>
          <p:cNvSpPr txBox="1">
            <a:spLocks noChangeArrowheads="1"/>
          </p:cNvSpPr>
          <p:nvPr/>
        </p:nvSpPr>
        <p:spPr bwMode="auto">
          <a:xfrm>
            <a:off x="3463925" y="868909"/>
            <a:ext cx="2332038" cy="396875"/>
          </a:xfrm>
          <a:prstGeom prst="rect">
            <a:avLst/>
          </a:prstGeom>
          <a:noFill/>
          <a:ln w="9525">
            <a:noFill/>
            <a:miter lim="800000"/>
            <a:headEnd/>
            <a:tailEnd/>
          </a:ln>
        </p:spPr>
        <p:txBody>
          <a:bodyPr wrap="none">
            <a:spAutoFit/>
          </a:bodyPr>
          <a:lstStyle/>
          <a:p>
            <a:pPr algn="ctr"/>
            <a:r>
              <a:rPr lang="en-GB" sz="2000" b="1"/>
              <a:t>sub-nuclear scale</a:t>
            </a:r>
          </a:p>
        </p:txBody>
      </p:sp>
      <p:sp>
        <p:nvSpPr>
          <p:cNvPr id="13321" name="Line 41"/>
          <p:cNvSpPr>
            <a:spLocks noChangeShapeType="1"/>
          </p:cNvSpPr>
          <p:nvPr/>
        </p:nvSpPr>
        <p:spPr bwMode="auto">
          <a:xfrm flipV="1">
            <a:off x="8453380" y="5367345"/>
            <a:ext cx="583116" cy="262450"/>
          </a:xfrm>
          <a:prstGeom prst="line">
            <a:avLst/>
          </a:prstGeom>
          <a:noFill/>
          <a:ln w="38100">
            <a:solidFill>
              <a:schemeClr val="accent2"/>
            </a:solidFill>
            <a:round/>
            <a:headEnd/>
            <a:tailEnd type="triangle" w="med" len="med"/>
          </a:ln>
        </p:spPr>
        <p:txBody>
          <a:bodyPr/>
          <a:lstStyle/>
          <a:p>
            <a:endParaRPr lang="en-GB"/>
          </a:p>
        </p:txBody>
      </p:sp>
      <p:sp>
        <p:nvSpPr>
          <p:cNvPr id="13322" name="Line 42"/>
          <p:cNvSpPr>
            <a:spLocks noChangeShapeType="1"/>
          </p:cNvSpPr>
          <p:nvPr/>
        </p:nvSpPr>
        <p:spPr bwMode="auto">
          <a:xfrm>
            <a:off x="8453379" y="6091759"/>
            <a:ext cx="574328" cy="437520"/>
          </a:xfrm>
          <a:prstGeom prst="line">
            <a:avLst/>
          </a:prstGeom>
          <a:noFill/>
          <a:ln w="38100">
            <a:solidFill>
              <a:srgbClr val="FF0000"/>
            </a:solidFill>
            <a:round/>
            <a:headEnd/>
            <a:tailEnd type="triangle" w="med" len="med"/>
          </a:ln>
        </p:spPr>
        <p:txBody>
          <a:bodyPr/>
          <a:lstStyle/>
          <a:p>
            <a:endParaRPr lang="en-GB"/>
          </a:p>
        </p:txBody>
      </p:sp>
      <p:sp>
        <p:nvSpPr>
          <p:cNvPr id="13323" name="Line 43"/>
          <p:cNvSpPr>
            <a:spLocks noChangeShapeType="1"/>
          </p:cNvSpPr>
          <p:nvPr/>
        </p:nvSpPr>
        <p:spPr bwMode="auto">
          <a:xfrm>
            <a:off x="7605095" y="5502540"/>
            <a:ext cx="919722" cy="127256"/>
          </a:xfrm>
          <a:prstGeom prst="line">
            <a:avLst/>
          </a:prstGeom>
          <a:noFill/>
          <a:ln w="38100">
            <a:solidFill>
              <a:schemeClr val="accent2"/>
            </a:solidFill>
            <a:round/>
            <a:headEnd/>
            <a:tailEnd type="triangle" w="med" len="med"/>
          </a:ln>
        </p:spPr>
        <p:txBody>
          <a:bodyPr/>
          <a:lstStyle/>
          <a:p>
            <a:endParaRPr lang="en-GB"/>
          </a:p>
        </p:txBody>
      </p:sp>
      <p:sp>
        <p:nvSpPr>
          <p:cNvPr id="13324" name="Line 44"/>
          <p:cNvSpPr>
            <a:spLocks noChangeShapeType="1"/>
          </p:cNvSpPr>
          <p:nvPr/>
        </p:nvSpPr>
        <p:spPr bwMode="auto">
          <a:xfrm flipV="1">
            <a:off x="7946967" y="6094934"/>
            <a:ext cx="504825" cy="173037"/>
          </a:xfrm>
          <a:prstGeom prst="line">
            <a:avLst/>
          </a:prstGeom>
          <a:noFill/>
          <a:ln w="38100">
            <a:solidFill>
              <a:srgbClr val="FF0000"/>
            </a:solidFill>
            <a:round/>
            <a:headEnd/>
            <a:tailEnd type="triangle" w="med" len="med"/>
          </a:ln>
        </p:spPr>
        <p:txBody>
          <a:bodyPr/>
          <a:lstStyle/>
          <a:p>
            <a:endParaRPr lang="en-GB"/>
          </a:p>
        </p:txBody>
      </p:sp>
      <p:grpSp>
        <p:nvGrpSpPr>
          <p:cNvPr id="2" name="Group 45"/>
          <p:cNvGrpSpPr>
            <a:grpSpLocks/>
          </p:cNvGrpSpPr>
          <p:nvPr/>
        </p:nvGrpSpPr>
        <p:grpSpPr bwMode="auto">
          <a:xfrm rot="10800000">
            <a:off x="8380354" y="5629796"/>
            <a:ext cx="198438" cy="431800"/>
            <a:chOff x="2064" y="385"/>
            <a:chExt cx="193" cy="576"/>
          </a:xfrm>
        </p:grpSpPr>
        <p:grpSp>
          <p:nvGrpSpPr>
            <p:cNvPr id="3" name="Group 46"/>
            <p:cNvGrpSpPr>
              <a:grpSpLocks/>
            </p:cNvGrpSpPr>
            <p:nvPr/>
          </p:nvGrpSpPr>
          <p:grpSpPr bwMode="auto">
            <a:xfrm>
              <a:off x="2064" y="769"/>
              <a:ext cx="193" cy="192"/>
              <a:chOff x="2064" y="769"/>
              <a:chExt cx="193" cy="192"/>
            </a:xfrm>
          </p:grpSpPr>
          <p:sp>
            <p:nvSpPr>
              <p:cNvPr id="13355" name="Arc 47"/>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3356" name="Arc 48"/>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357" name="Arc 49"/>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358" name="Arc 50"/>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4" name="Group 51"/>
            <p:cNvGrpSpPr>
              <a:grpSpLocks/>
            </p:cNvGrpSpPr>
            <p:nvPr/>
          </p:nvGrpSpPr>
          <p:grpSpPr bwMode="auto">
            <a:xfrm>
              <a:off x="2064" y="577"/>
              <a:ext cx="193" cy="192"/>
              <a:chOff x="2064" y="577"/>
              <a:chExt cx="193" cy="192"/>
            </a:xfrm>
          </p:grpSpPr>
          <p:sp>
            <p:nvSpPr>
              <p:cNvPr id="13351" name="Arc 52"/>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3352" name="Arc 53"/>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353" name="Arc 54"/>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354" name="Arc 55"/>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5" name="Group 56"/>
            <p:cNvGrpSpPr>
              <a:grpSpLocks/>
            </p:cNvGrpSpPr>
            <p:nvPr/>
          </p:nvGrpSpPr>
          <p:grpSpPr bwMode="auto">
            <a:xfrm>
              <a:off x="2064" y="385"/>
              <a:ext cx="193" cy="192"/>
              <a:chOff x="2064" y="385"/>
              <a:chExt cx="193" cy="192"/>
            </a:xfrm>
          </p:grpSpPr>
          <p:sp>
            <p:nvSpPr>
              <p:cNvPr id="13347" name="Arc 57"/>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3348" name="Arc 58"/>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349" name="Arc 59"/>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350" name="Arc 60"/>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sp>
        <p:nvSpPr>
          <p:cNvPr id="13326" name="Text Box 65"/>
          <p:cNvSpPr txBox="1">
            <a:spLocks noChangeArrowheads="1"/>
          </p:cNvSpPr>
          <p:nvPr/>
        </p:nvSpPr>
        <p:spPr bwMode="auto">
          <a:xfrm>
            <a:off x="8099367" y="5601221"/>
            <a:ext cx="290512" cy="396875"/>
          </a:xfrm>
          <a:prstGeom prst="rect">
            <a:avLst/>
          </a:prstGeom>
          <a:noFill/>
          <a:ln w="9525">
            <a:noFill/>
            <a:miter lim="800000"/>
            <a:headEnd/>
            <a:tailEnd/>
          </a:ln>
        </p:spPr>
        <p:txBody>
          <a:bodyPr wrap="none">
            <a:spAutoFit/>
          </a:bodyPr>
          <a:lstStyle/>
          <a:p>
            <a:r>
              <a:rPr lang="el-GR" sz="2000" b="1" i="1">
                <a:solidFill>
                  <a:schemeClr val="tx1"/>
                </a:solidFill>
                <a:latin typeface="Times New Roman" pitchFamily="18" charset="0"/>
                <a:sym typeface="Symbol" pitchFamily="18" charset="2"/>
              </a:rPr>
              <a:t>γ</a:t>
            </a:r>
            <a:endParaRPr lang="el-GR" sz="2000" b="1" baseline="30000">
              <a:solidFill>
                <a:schemeClr val="tx1"/>
              </a:solidFill>
              <a:latin typeface="Times New Roman" pitchFamily="18" charset="0"/>
              <a:sym typeface="Symbol" pitchFamily="18" charset="2"/>
            </a:endParaRPr>
          </a:p>
        </p:txBody>
      </p:sp>
      <p:sp>
        <p:nvSpPr>
          <p:cNvPr id="13327" name="Text Box 85"/>
          <p:cNvSpPr txBox="1">
            <a:spLocks noChangeArrowheads="1"/>
          </p:cNvSpPr>
          <p:nvPr/>
        </p:nvSpPr>
        <p:spPr bwMode="auto">
          <a:xfrm>
            <a:off x="7511892" y="5084713"/>
            <a:ext cx="320675" cy="461963"/>
          </a:xfrm>
          <a:prstGeom prst="rect">
            <a:avLst/>
          </a:prstGeom>
          <a:noFill/>
          <a:ln w="57150">
            <a:noFill/>
            <a:miter lim="800000"/>
            <a:headEnd/>
            <a:tailEnd/>
          </a:ln>
        </p:spPr>
        <p:txBody>
          <a:bodyPr wrap="none">
            <a:spAutoFit/>
          </a:bodyPr>
          <a:lstStyle/>
          <a:p>
            <a:pPr eaLnBrk="1" hangingPunct="1"/>
            <a:r>
              <a:rPr lang="en-GB" sz="2400" i="1" dirty="0">
                <a:solidFill>
                  <a:schemeClr val="tx1"/>
                </a:solidFill>
                <a:latin typeface="Times New Roman" pitchFamily="18" charset="0"/>
                <a:cs typeface="Times New Roman" pitchFamily="18" charset="0"/>
              </a:rPr>
              <a:t>e</a:t>
            </a:r>
            <a:endParaRPr lang="el-GR" sz="2400" b="1" baseline="30000" dirty="0">
              <a:solidFill>
                <a:schemeClr val="tx1"/>
              </a:solidFill>
            </a:endParaRPr>
          </a:p>
        </p:txBody>
      </p:sp>
      <p:sp>
        <p:nvSpPr>
          <p:cNvPr id="13328" name="Text Box 85"/>
          <p:cNvSpPr txBox="1">
            <a:spLocks noChangeArrowheads="1"/>
          </p:cNvSpPr>
          <p:nvPr/>
        </p:nvSpPr>
        <p:spPr bwMode="auto">
          <a:xfrm>
            <a:off x="7597717" y="5637734"/>
            <a:ext cx="349250" cy="461962"/>
          </a:xfrm>
          <a:prstGeom prst="rect">
            <a:avLst/>
          </a:prstGeom>
          <a:noFill/>
          <a:ln w="57150">
            <a:noFill/>
            <a:miter lim="800000"/>
            <a:headEnd/>
            <a:tailEnd/>
          </a:ln>
        </p:spPr>
        <p:txBody>
          <a:bodyPr wrap="none">
            <a:spAutoFit/>
          </a:bodyPr>
          <a:lstStyle/>
          <a:p>
            <a:pPr eaLnBrk="1" hangingPunct="1"/>
            <a:r>
              <a:rPr lang="en-GB" sz="2400" i="1">
                <a:solidFill>
                  <a:schemeClr val="tx1"/>
                </a:solidFill>
              </a:rPr>
              <a:t>p</a:t>
            </a:r>
            <a:endParaRPr lang="el-GR" sz="2400" b="1" baseline="30000">
              <a:solidFill>
                <a:schemeClr val="tx1"/>
              </a:solidFill>
            </a:endParaRPr>
          </a:p>
        </p:txBody>
      </p:sp>
      <p:pic>
        <p:nvPicPr>
          <p:cNvPr id="13329" name="Picture 2"/>
          <p:cNvPicPr>
            <a:picLocks noChangeAspect="1" noChangeArrowheads="1"/>
          </p:cNvPicPr>
          <p:nvPr/>
        </p:nvPicPr>
        <p:blipFill>
          <a:blip r:embed="rId2" cstate="print"/>
          <a:srcRect t="-4707" b="13658"/>
          <a:stretch>
            <a:fillRect/>
          </a:stretch>
        </p:blipFill>
        <p:spPr bwMode="auto">
          <a:xfrm>
            <a:off x="34925" y="4004221"/>
            <a:ext cx="5616575" cy="2808288"/>
          </a:xfrm>
          <a:prstGeom prst="rect">
            <a:avLst/>
          </a:prstGeom>
          <a:noFill/>
          <a:ln w="9525">
            <a:noFill/>
            <a:miter lim="800000"/>
            <a:headEnd/>
            <a:tailEnd/>
          </a:ln>
        </p:spPr>
      </p:pic>
      <p:sp>
        <p:nvSpPr>
          <p:cNvPr id="108" name="Oval 107"/>
          <p:cNvSpPr/>
          <p:nvPr/>
        </p:nvSpPr>
        <p:spPr bwMode="auto">
          <a:xfrm>
            <a:off x="7587689" y="5300191"/>
            <a:ext cx="1440160" cy="1346448"/>
          </a:xfrm>
          <a:prstGeom prst="ellipse">
            <a:avLst/>
          </a:prstGeom>
          <a:noFill/>
          <a:ln w="28575" cap="flat" cmpd="sng" algn="ctr">
            <a:solidFill>
              <a:srgbClr val="FF0000"/>
            </a:solidFill>
            <a:prstDash val="solid"/>
            <a:round/>
            <a:headEnd type="none" w="med" len="med"/>
            <a:tailEnd type="none" w="med" len="med"/>
          </a:ln>
          <a:effectLst>
            <a:innerShdw blurRad="114300">
              <a:prstClr val="black"/>
            </a:innerShdw>
          </a:effectLst>
        </p:spPr>
        <p:txBody>
          <a:bodyPr/>
          <a:lstStyle/>
          <a:p>
            <a:pPr>
              <a:defRPr/>
            </a:pPr>
            <a:endParaRPr lang="en-GB"/>
          </a:p>
        </p:txBody>
      </p:sp>
      <p:pic>
        <p:nvPicPr>
          <p:cNvPr id="13333" name="Picture 25"/>
          <p:cNvPicPr>
            <a:picLocks noChangeAspect="1" noChangeArrowheads="1"/>
          </p:cNvPicPr>
          <p:nvPr/>
        </p:nvPicPr>
        <p:blipFill>
          <a:blip r:embed="rId3" cstate="print"/>
          <a:srcRect l="6668"/>
          <a:stretch>
            <a:fillRect/>
          </a:stretch>
        </p:blipFill>
        <p:spPr bwMode="auto">
          <a:xfrm>
            <a:off x="5788025" y="908596"/>
            <a:ext cx="3248025" cy="4176713"/>
          </a:xfrm>
          <a:prstGeom prst="rect">
            <a:avLst/>
          </a:prstGeom>
          <a:noFill/>
          <a:ln w="57150">
            <a:noFill/>
            <a:miter lim="800000"/>
            <a:headEnd/>
            <a:tailEnd/>
          </a:ln>
        </p:spPr>
      </p:pic>
      <p:sp>
        <p:nvSpPr>
          <p:cNvPr id="13334" name="Text Box 85"/>
          <p:cNvSpPr txBox="1">
            <a:spLocks noChangeArrowheads="1"/>
          </p:cNvSpPr>
          <p:nvPr/>
        </p:nvSpPr>
        <p:spPr bwMode="auto">
          <a:xfrm>
            <a:off x="7616543" y="5998567"/>
            <a:ext cx="349250" cy="461963"/>
          </a:xfrm>
          <a:prstGeom prst="rect">
            <a:avLst/>
          </a:prstGeom>
          <a:noFill/>
          <a:ln w="57150">
            <a:noFill/>
            <a:miter lim="800000"/>
            <a:headEnd/>
            <a:tailEnd/>
          </a:ln>
        </p:spPr>
        <p:txBody>
          <a:bodyPr wrap="none">
            <a:spAutoFit/>
          </a:bodyPr>
          <a:lstStyle/>
          <a:p>
            <a:pPr eaLnBrk="1" hangingPunct="1"/>
            <a:r>
              <a:rPr lang="en-GB" sz="2400" i="1" dirty="0">
                <a:solidFill>
                  <a:schemeClr val="tx1"/>
                </a:solidFill>
              </a:rPr>
              <a:t>q</a:t>
            </a:r>
            <a:endParaRPr lang="el-GR" sz="2400" b="1" baseline="30000" dirty="0">
              <a:solidFill>
                <a:schemeClr val="tx1"/>
              </a:solidFill>
            </a:endParaRPr>
          </a:p>
        </p:txBody>
      </p:sp>
      <p:sp>
        <p:nvSpPr>
          <p:cNvPr id="13335" name="Text Box 85"/>
          <p:cNvSpPr txBox="1">
            <a:spLocks noChangeArrowheads="1"/>
          </p:cNvSpPr>
          <p:nvPr/>
        </p:nvSpPr>
        <p:spPr bwMode="auto">
          <a:xfrm>
            <a:off x="4937125" y="1268959"/>
            <a:ext cx="1193800" cy="584200"/>
          </a:xfrm>
          <a:prstGeom prst="rect">
            <a:avLst/>
          </a:prstGeom>
          <a:noFill/>
          <a:ln w="57150">
            <a:noFill/>
            <a:miter lim="800000"/>
            <a:headEnd/>
            <a:tailEnd/>
          </a:ln>
        </p:spPr>
        <p:txBody>
          <a:bodyPr wrap="none">
            <a:spAutoFit/>
          </a:bodyPr>
          <a:lstStyle/>
          <a:p>
            <a:pPr algn="r" eaLnBrk="1" hangingPunct="1"/>
            <a:r>
              <a:rPr lang="en-GB" sz="1800">
                <a:solidFill>
                  <a:schemeClr val="tx1"/>
                </a:solidFill>
              </a:rPr>
              <a:t>d</a:t>
            </a:r>
            <a:r>
              <a:rPr lang="el-GR" sz="1800" i="1">
                <a:solidFill>
                  <a:schemeClr val="tx1"/>
                </a:solidFill>
              </a:rPr>
              <a:t>σ</a:t>
            </a:r>
            <a:r>
              <a:rPr lang="en-GB" sz="1800" i="1">
                <a:solidFill>
                  <a:schemeClr val="tx1"/>
                </a:solidFill>
              </a:rPr>
              <a:t> </a:t>
            </a:r>
            <a:r>
              <a:rPr lang="en-GB" sz="1800">
                <a:solidFill>
                  <a:schemeClr val="tx1"/>
                </a:solidFill>
              </a:rPr>
              <a:t>/d</a:t>
            </a:r>
            <a:r>
              <a:rPr lang="el-GR" sz="1800">
                <a:solidFill>
                  <a:schemeClr val="tx1"/>
                </a:solidFill>
              </a:rPr>
              <a:t>Ω</a:t>
            </a:r>
            <a:r>
              <a:rPr lang="en-GB" sz="1800" i="1">
                <a:solidFill>
                  <a:schemeClr val="tx1"/>
                </a:solidFill>
              </a:rPr>
              <a:t>   </a:t>
            </a:r>
          </a:p>
          <a:p>
            <a:pPr algn="r" eaLnBrk="1" hangingPunct="1"/>
            <a:r>
              <a:rPr lang="en-GB" sz="1400">
                <a:solidFill>
                  <a:schemeClr val="tx1"/>
                </a:solidFill>
              </a:rPr>
              <a:t>(cm</a:t>
            </a:r>
            <a:r>
              <a:rPr lang="en-GB" sz="1400" b="1" baseline="30000">
                <a:solidFill>
                  <a:schemeClr val="tx1"/>
                </a:solidFill>
              </a:rPr>
              <a:t>2</a:t>
            </a:r>
            <a:r>
              <a:rPr lang="en-GB" sz="1400">
                <a:solidFill>
                  <a:schemeClr val="tx1"/>
                </a:solidFill>
              </a:rPr>
              <a:t>ster</a:t>
            </a:r>
            <a:r>
              <a:rPr lang="en-GB" sz="1400" b="1" baseline="30000">
                <a:solidFill>
                  <a:schemeClr val="tx1"/>
                </a:solidFill>
              </a:rPr>
              <a:t>-1</a:t>
            </a:r>
            <a:r>
              <a:rPr lang="en-GB" sz="1400">
                <a:solidFill>
                  <a:schemeClr val="tx1"/>
                </a:solidFill>
              </a:rPr>
              <a:t>)</a:t>
            </a:r>
            <a:endParaRPr lang="el-GR" sz="1400">
              <a:solidFill>
                <a:schemeClr val="tx1"/>
              </a:solidFill>
            </a:endParaRPr>
          </a:p>
        </p:txBody>
      </p:sp>
      <p:sp>
        <p:nvSpPr>
          <p:cNvPr id="13336" name="Text Box 85"/>
          <p:cNvSpPr txBox="1">
            <a:spLocks noChangeArrowheads="1"/>
          </p:cNvSpPr>
          <p:nvPr/>
        </p:nvSpPr>
        <p:spPr bwMode="auto">
          <a:xfrm>
            <a:off x="3952875" y="4212184"/>
            <a:ext cx="306388" cy="584200"/>
          </a:xfrm>
          <a:prstGeom prst="rect">
            <a:avLst/>
          </a:prstGeom>
          <a:noFill/>
          <a:ln w="57150">
            <a:noFill/>
            <a:miter lim="800000"/>
            <a:headEnd/>
            <a:tailEnd/>
          </a:ln>
        </p:spPr>
        <p:txBody>
          <a:bodyPr wrap="none">
            <a:spAutoFit/>
          </a:bodyPr>
          <a:lstStyle/>
          <a:p>
            <a:pPr algn="r" eaLnBrk="1" hangingPunct="1"/>
            <a:r>
              <a:rPr lang="en-GB" sz="1600" u="sng">
                <a:solidFill>
                  <a:schemeClr val="tx1"/>
                </a:solidFill>
              </a:rPr>
              <a:t>1</a:t>
            </a:r>
          </a:p>
          <a:p>
            <a:pPr algn="r" eaLnBrk="1" hangingPunct="1"/>
            <a:r>
              <a:rPr lang="en-GB" sz="1600" i="1">
                <a:solidFill>
                  <a:schemeClr val="tx1"/>
                </a:solidFill>
              </a:rPr>
              <a:t>x</a:t>
            </a:r>
            <a:endParaRPr lang="el-GR" sz="1600" i="1">
              <a:solidFill>
                <a:schemeClr val="tx1"/>
              </a:solidFill>
            </a:endParaRPr>
          </a:p>
        </p:txBody>
      </p:sp>
      <p:sp>
        <p:nvSpPr>
          <p:cNvPr id="13337" name="Text Box 85"/>
          <p:cNvSpPr txBox="1">
            <a:spLocks noChangeArrowheads="1"/>
          </p:cNvSpPr>
          <p:nvPr/>
        </p:nvSpPr>
        <p:spPr bwMode="auto">
          <a:xfrm>
            <a:off x="4159250" y="4280446"/>
            <a:ext cx="315913" cy="400050"/>
          </a:xfrm>
          <a:prstGeom prst="rect">
            <a:avLst/>
          </a:prstGeom>
          <a:noFill/>
          <a:ln w="57150">
            <a:noFill/>
            <a:miter lim="800000"/>
            <a:headEnd/>
            <a:tailEnd/>
          </a:ln>
        </p:spPr>
        <p:txBody>
          <a:bodyPr wrap="none">
            <a:spAutoFit/>
          </a:bodyPr>
          <a:lstStyle/>
          <a:p>
            <a:pPr algn="r" eaLnBrk="1" hangingPunct="1"/>
            <a:r>
              <a:rPr lang="en-GB" sz="2000">
                <a:solidFill>
                  <a:schemeClr val="tx1"/>
                </a:solidFill>
              </a:rPr>
              <a:t>=</a:t>
            </a:r>
            <a:endParaRPr lang="el-GR" sz="2000" i="1">
              <a:solidFill>
                <a:schemeClr val="tx1"/>
              </a:solidFill>
            </a:endParaRPr>
          </a:p>
        </p:txBody>
      </p:sp>
      <p:sp>
        <p:nvSpPr>
          <p:cNvPr id="13338" name="Text Box 85"/>
          <p:cNvSpPr txBox="1">
            <a:spLocks noChangeArrowheads="1"/>
          </p:cNvSpPr>
          <p:nvPr/>
        </p:nvSpPr>
        <p:spPr bwMode="auto">
          <a:xfrm>
            <a:off x="3378200" y="5804446"/>
            <a:ext cx="276225" cy="461963"/>
          </a:xfrm>
          <a:prstGeom prst="rect">
            <a:avLst/>
          </a:prstGeom>
          <a:noFill/>
          <a:ln w="57150">
            <a:noFill/>
            <a:miter lim="800000"/>
            <a:headEnd/>
            <a:tailEnd/>
          </a:ln>
        </p:spPr>
        <p:txBody>
          <a:bodyPr wrap="none">
            <a:spAutoFit/>
          </a:bodyPr>
          <a:lstStyle/>
          <a:p>
            <a:pPr algn="r" eaLnBrk="1" hangingPunct="1"/>
            <a:r>
              <a:rPr lang="en-GB" sz="1200" u="sng">
                <a:solidFill>
                  <a:schemeClr val="tx1"/>
                </a:solidFill>
              </a:rPr>
              <a:t>1</a:t>
            </a:r>
          </a:p>
          <a:p>
            <a:pPr algn="r" eaLnBrk="1" hangingPunct="1"/>
            <a:r>
              <a:rPr lang="en-GB" sz="1200" i="1">
                <a:solidFill>
                  <a:schemeClr val="tx1"/>
                </a:solidFill>
              </a:rPr>
              <a:t>x</a:t>
            </a:r>
            <a:endParaRPr lang="el-GR" sz="1200" i="1">
              <a:solidFill>
                <a:schemeClr val="tx1"/>
              </a:solidFill>
            </a:endParaRPr>
          </a:p>
        </p:txBody>
      </p:sp>
      <p:sp>
        <p:nvSpPr>
          <p:cNvPr id="13339" name="Text Box 85"/>
          <p:cNvSpPr txBox="1">
            <a:spLocks noChangeArrowheads="1"/>
          </p:cNvSpPr>
          <p:nvPr/>
        </p:nvSpPr>
        <p:spPr bwMode="auto">
          <a:xfrm>
            <a:off x="3554413" y="5804446"/>
            <a:ext cx="315912" cy="400050"/>
          </a:xfrm>
          <a:prstGeom prst="rect">
            <a:avLst/>
          </a:prstGeom>
          <a:noFill/>
          <a:ln w="57150">
            <a:noFill/>
            <a:miter lim="800000"/>
            <a:headEnd/>
            <a:tailEnd/>
          </a:ln>
        </p:spPr>
        <p:txBody>
          <a:bodyPr wrap="none">
            <a:spAutoFit/>
          </a:bodyPr>
          <a:lstStyle/>
          <a:p>
            <a:pPr algn="r" eaLnBrk="1" hangingPunct="1"/>
            <a:r>
              <a:rPr lang="en-GB" sz="2000">
                <a:solidFill>
                  <a:schemeClr val="tx1"/>
                </a:solidFill>
              </a:rPr>
              <a:t>=</a:t>
            </a:r>
            <a:endParaRPr lang="el-GR" sz="2000" i="1">
              <a:solidFill>
                <a:schemeClr val="tx1"/>
              </a:solidFill>
            </a:endParaRPr>
          </a:p>
        </p:txBody>
      </p:sp>
      <p:sp>
        <p:nvSpPr>
          <p:cNvPr id="13340" name="Text Box 85"/>
          <p:cNvSpPr txBox="1">
            <a:spLocks noChangeArrowheads="1"/>
          </p:cNvSpPr>
          <p:nvPr/>
        </p:nvSpPr>
        <p:spPr bwMode="auto">
          <a:xfrm>
            <a:off x="4932363" y="6452146"/>
            <a:ext cx="1127125" cy="339725"/>
          </a:xfrm>
          <a:prstGeom prst="rect">
            <a:avLst/>
          </a:prstGeom>
          <a:noFill/>
          <a:ln w="57150">
            <a:noFill/>
            <a:miter lim="800000"/>
            <a:headEnd/>
            <a:tailEnd/>
          </a:ln>
        </p:spPr>
        <p:txBody>
          <a:bodyPr wrap="none">
            <a:spAutoFit/>
          </a:bodyPr>
          <a:lstStyle/>
          <a:p>
            <a:pPr algn="r" eaLnBrk="1" hangingPunct="1"/>
            <a:r>
              <a:rPr lang="en-GB" sz="1600" i="1">
                <a:solidFill>
                  <a:schemeClr val="tx1"/>
                </a:solidFill>
              </a:rPr>
              <a:t>Q</a:t>
            </a:r>
            <a:r>
              <a:rPr lang="en-GB" sz="1600" b="1" baseline="30000">
                <a:solidFill>
                  <a:schemeClr val="tx1"/>
                </a:solidFill>
              </a:rPr>
              <a:t>2</a:t>
            </a:r>
            <a:r>
              <a:rPr lang="en-GB" sz="1600">
                <a:solidFill>
                  <a:schemeClr val="tx1"/>
                </a:solidFill>
              </a:rPr>
              <a:t> (GeV</a:t>
            </a:r>
            <a:r>
              <a:rPr lang="en-GB" sz="1600" b="1" baseline="30000">
                <a:solidFill>
                  <a:schemeClr val="tx1"/>
                </a:solidFill>
              </a:rPr>
              <a:t>2</a:t>
            </a:r>
            <a:r>
              <a:rPr lang="en-GB" sz="1600">
                <a:solidFill>
                  <a:schemeClr val="tx1"/>
                </a:solidFill>
              </a:rPr>
              <a:t>)</a:t>
            </a:r>
            <a:endParaRPr lang="el-GR" sz="1600" i="1">
              <a:solidFill>
                <a:schemeClr val="tx1"/>
              </a:solidFill>
            </a:endParaRPr>
          </a:p>
        </p:txBody>
      </p:sp>
      <p:pic>
        <p:nvPicPr>
          <p:cNvPr id="13341" name="Picture 19" descr="esa.gif"/>
          <p:cNvPicPr>
            <a:picLocks noChangeAspect="1"/>
          </p:cNvPicPr>
          <p:nvPr/>
        </p:nvPicPr>
        <p:blipFill>
          <a:blip r:embed="rId4" cstate="print"/>
          <a:srcRect/>
          <a:stretch>
            <a:fillRect/>
          </a:stretch>
        </p:blipFill>
        <p:spPr bwMode="auto">
          <a:xfrm>
            <a:off x="-36513" y="2635796"/>
            <a:ext cx="2305051" cy="1517650"/>
          </a:xfrm>
          <a:prstGeom prst="rect">
            <a:avLst/>
          </a:prstGeom>
          <a:noFill/>
          <a:ln w="9525">
            <a:noFill/>
            <a:miter lim="800000"/>
            <a:headEnd/>
            <a:tailEnd/>
          </a:ln>
        </p:spPr>
      </p:pic>
      <p:sp>
        <p:nvSpPr>
          <p:cNvPr id="13342" name="TextBox 8"/>
          <p:cNvSpPr txBox="1">
            <a:spLocks noChangeArrowheads="1"/>
          </p:cNvSpPr>
          <p:nvPr/>
        </p:nvSpPr>
        <p:spPr bwMode="auto">
          <a:xfrm>
            <a:off x="2366963" y="2586832"/>
            <a:ext cx="3357562" cy="1201737"/>
          </a:xfrm>
          <a:prstGeom prst="rect">
            <a:avLst/>
          </a:prstGeom>
          <a:noFill/>
          <a:ln w="9525">
            <a:noFill/>
            <a:miter lim="800000"/>
            <a:headEnd/>
            <a:tailEnd/>
          </a:ln>
        </p:spPr>
        <p:txBody>
          <a:bodyPr wrap="none">
            <a:spAutoFit/>
          </a:bodyPr>
          <a:lstStyle/>
          <a:p>
            <a:r>
              <a:rPr lang="en-US" sz="1800" dirty="0">
                <a:solidFill>
                  <a:schemeClr val="tx1"/>
                </a:solidFill>
                <a:latin typeface="Trebuchet MS" pitchFamily="34" charset="0"/>
              </a:rPr>
              <a:t>Proposal:</a:t>
            </a:r>
          </a:p>
          <a:p>
            <a:r>
              <a:rPr lang="en-US" sz="1800" dirty="0">
                <a:solidFill>
                  <a:schemeClr val="tx1"/>
                </a:solidFill>
                <a:latin typeface="Trebuchet MS" pitchFamily="34" charset="0"/>
              </a:rPr>
              <a:t>“A general survey of the basic </a:t>
            </a:r>
          </a:p>
          <a:p>
            <a:r>
              <a:rPr lang="en-US" sz="1800" dirty="0">
                <a:solidFill>
                  <a:schemeClr val="tx1"/>
                </a:solidFill>
                <a:latin typeface="Trebuchet MS" pitchFamily="34" charset="0"/>
              </a:rPr>
              <a:t>cross sections which will be </a:t>
            </a:r>
          </a:p>
          <a:p>
            <a:r>
              <a:rPr lang="en-US" sz="1800" dirty="0">
                <a:solidFill>
                  <a:schemeClr val="tx1"/>
                </a:solidFill>
                <a:latin typeface="Trebuchet MS" pitchFamily="34" charset="0"/>
              </a:rPr>
              <a:t>useful for future proposals” </a:t>
            </a:r>
          </a:p>
        </p:txBody>
      </p:sp>
      <p:sp>
        <p:nvSpPr>
          <p:cNvPr id="13343" name="Text Box 85"/>
          <p:cNvSpPr txBox="1">
            <a:spLocks noChangeArrowheads="1"/>
          </p:cNvSpPr>
          <p:nvPr/>
        </p:nvSpPr>
        <p:spPr bwMode="auto">
          <a:xfrm>
            <a:off x="42863" y="4478884"/>
            <a:ext cx="496887" cy="461962"/>
          </a:xfrm>
          <a:prstGeom prst="rect">
            <a:avLst/>
          </a:prstGeom>
          <a:solidFill>
            <a:schemeClr val="bg1"/>
          </a:solidFill>
          <a:ln w="57150">
            <a:noFill/>
            <a:miter lim="800000"/>
            <a:headEnd/>
            <a:tailEnd/>
          </a:ln>
        </p:spPr>
        <p:txBody>
          <a:bodyPr wrap="none">
            <a:spAutoFit/>
          </a:bodyPr>
          <a:lstStyle/>
          <a:p>
            <a:pPr eaLnBrk="1" hangingPunct="1"/>
            <a:r>
              <a:rPr lang="en-GB" sz="2400" i="1">
                <a:solidFill>
                  <a:schemeClr val="tx1"/>
                </a:solidFill>
              </a:rPr>
              <a:t>F</a:t>
            </a:r>
            <a:r>
              <a:rPr lang="en-GB" sz="2400" baseline="-25000">
                <a:solidFill>
                  <a:schemeClr val="tx1"/>
                </a:solidFill>
              </a:rPr>
              <a:t>2</a:t>
            </a:r>
            <a:endParaRPr lang="el-GR" sz="2400" b="1" baseline="30000">
              <a:solidFill>
                <a:schemeClr val="tx1"/>
              </a:solidFill>
            </a:endParaRPr>
          </a:p>
        </p:txBody>
      </p:sp>
      <p:sp>
        <p:nvSpPr>
          <p:cNvPr id="46" name="TextBox 45"/>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
        <p:nvSpPr>
          <p:cNvPr id="9" name="Arc 8"/>
          <p:cNvSpPr/>
          <p:nvPr/>
        </p:nvSpPr>
        <p:spPr bwMode="auto">
          <a:xfrm rot="19511393">
            <a:off x="7663803" y="6345965"/>
            <a:ext cx="1409568" cy="1574072"/>
          </a:xfrm>
          <a:prstGeom prst="arc">
            <a:avLst>
              <a:gd name="adj1" fmla="val 16200000"/>
              <a:gd name="adj2" fmla="val 101970"/>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50" name="Arc 49"/>
          <p:cNvSpPr/>
          <p:nvPr/>
        </p:nvSpPr>
        <p:spPr bwMode="auto">
          <a:xfrm rot="19511393">
            <a:off x="7631469" y="6489981"/>
            <a:ext cx="1409568" cy="1574072"/>
          </a:xfrm>
          <a:prstGeom prst="arc">
            <a:avLst>
              <a:gd name="adj1" fmla="val 16200000"/>
              <a:gd name="adj2" fmla="val 101970"/>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mc:AlternateContent xmlns:mc="http://schemas.openxmlformats.org/markup-compatibility/2006" xmlns:a14="http://schemas.microsoft.com/office/drawing/2010/main">
        <mc:Choice Requires="a14">
          <p:sp>
            <p:nvSpPr>
              <p:cNvPr id="47" name="TextBox 46"/>
              <p:cNvSpPr txBox="1"/>
              <p:nvPr/>
            </p:nvSpPr>
            <p:spPr>
              <a:xfrm>
                <a:off x="6936816" y="1682443"/>
                <a:ext cx="2051716" cy="400110"/>
              </a:xfrm>
              <a:prstGeom prst="rect">
                <a:avLst/>
              </a:prstGeom>
              <a:noFill/>
            </p:spPr>
            <p:txBody>
              <a:bodyPr wrap="none" rtlCol="0">
                <a:spAutoFit/>
              </a:bodyPr>
              <a:lstStyle/>
              <a:p>
                <a:r>
                  <a:rPr lang="en-GB" sz="2000" dirty="0" smtClean="0">
                    <a:solidFill>
                      <a:schemeClr val="tx1"/>
                    </a:solidFill>
                  </a:rPr>
                  <a:t>elastic </a:t>
                </a:r>
                <a14:m>
                  <m:oMath xmlns:m="http://schemas.openxmlformats.org/officeDocument/2006/math">
                    <m:r>
                      <a:rPr lang="en-GB" sz="2000" i="1">
                        <a:solidFill>
                          <a:schemeClr val="tx1"/>
                        </a:solidFill>
                        <a:latin typeface="Cambria Math" panose="02040503050406030204" pitchFamily="18" charset="0"/>
                      </a:rPr>
                      <m:t>𝑒</m:t>
                    </m:r>
                    <m:r>
                      <a:rPr lang="en-GB" sz="2000" b="0" i="1" smtClean="0">
                        <a:solidFill>
                          <a:schemeClr val="tx1"/>
                        </a:solidFill>
                        <a:latin typeface="Cambria Math" panose="02040503050406030204" pitchFamily="18" charset="0"/>
                      </a:rPr>
                      <m:t>𝑁</m:t>
                    </m:r>
                    <m:r>
                      <a:rPr lang="en-GB" sz="2000" i="1">
                        <a:solidFill>
                          <a:schemeClr val="tx1"/>
                        </a:solidFill>
                        <a:latin typeface="Cambria Math" panose="02040503050406030204" pitchFamily="18" charset="0"/>
                        <a:ea typeface="Cambria Math" panose="02040503050406030204" pitchFamily="18" charset="0"/>
                      </a:rPr>
                      <m:t>→</m:t>
                    </m:r>
                    <m:r>
                      <a:rPr lang="en-GB" sz="2000" i="1">
                        <a:solidFill>
                          <a:schemeClr val="tx1"/>
                        </a:solidFill>
                        <a:latin typeface="Cambria Math" panose="02040503050406030204" pitchFamily="18" charset="0"/>
                        <a:ea typeface="Cambria Math" panose="02040503050406030204" pitchFamily="18" charset="0"/>
                      </a:rPr>
                      <m:t>𝑒𝑁</m:t>
                    </m:r>
                  </m:oMath>
                </a14:m>
                <a:endParaRPr lang="en-GB" sz="2000" dirty="0">
                  <a:solidFill>
                    <a:schemeClr val="tx1"/>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6936816" y="1682443"/>
                <a:ext cx="2051716" cy="400110"/>
              </a:xfrm>
              <a:prstGeom prst="rect">
                <a:avLst/>
              </a:prstGeom>
              <a:blipFill>
                <a:blip r:embed="rId5"/>
                <a:stretch>
                  <a:fillRect l="-3274" t="-9091" b="-25758"/>
                </a:stretch>
              </a:blipFill>
            </p:spPr>
            <p:txBody>
              <a:bodyPr/>
              <a:lstStyle/>
              <a:p>
                <a:r>
                  <a:rPr lang="en-GB">
                    <a:noFill/>
                  </a:rPr>
                  <a:t> </a:t>
                </a:r>
              </a:p>
            </p:txBody>
          </p:sp>
        </mc:Fallback>
      </mc:AlternateContent>
      <p:sp>
        <p:nvSpPr>
          <p:cNvPr id="48" name="TextBox 47"/>
          <p:cNvSpPr txBox="1"/>
          <p:nvPr/>
        </p:nvSpPr>
        <p:spPr>
          <a:xfrm>
            <a:off x="9639444" y="981075"/>
            <a:ext cx="1133644" cy="461665"/>
          </a:xfrm>
          <a:prstGeom prst="rect">
            <a:avLst/>
          </a:prstGeom>
          <a:noFill/>
        </p:spPr>
        <p:txBody>
          <a:bodyPr wrap="none" rtlCol="0">
            <a:spAutoFit/>
          </a:bodyPr>
          <a:lstStyle/>
          <a:p>
            <a:r>
              <a:rPr lang="en-GB" sz="2400" dirty="0" smtClean="0">
                <a:solidFill>
                  <a:schemeClr val="tx1"/>
                </a:solidFill>
              </a:rPr>
              <a:t>elastic</a:t>
            </a:r>
            <a:endParaRPr lang="en-GB" sz="2400" dirty="0">
              <a:solidFill>
                <a:schemeClr val="tx1"/>
              </a:solidFill>
            </a:endParaRPr>
          </a:p>
        </p:txBody>
      </p:sp>
      <mc:AlternateContent xmlns:mc="http://schemas.openxmlformats.org/markup-compatibility/2006" xmlns:a14="http://schemas.microsoft.com/office/drawing/2010/main">
        <mc:Choice Requires="a14">
          <p:sp>
            <p:nvSpPr>
              <p:cNvPr id="49" name="TextBox 48"/>
              <p:cNvSpPr txBox="1"/>
              <p:nvPr/>
            </p:nvSpPr>
            <p:spPr>
              <a:xfrm>
                <a:off x="2948648" y="3704248"/>
                <a:ext cx="2188035" cy="400110"/>
              </a:xfrm>
              <a:prstGeom prst="rect">
                <a:avLst/>
              </a:prstGeom>
              <a:noFill/>
            </p:spPr>
            <p:txBody>
              <a:bodyPr wrap="none" rtlCol="0">
                <a:spAutoFit/>
              </a:bodyPr>
              <a:lstStyle/>
              <a:p>
                <a:r>
                  <a:rPr lang="en-GB" sz="2000" dirty="0" smtClean="0">
                    <a:solidFill>
                      <a:schemeClr val="tx1"/>
                    </a:solidFill>
                  </a:rPr>
                  <a:t>inelastic </a:t>
                </a:r>
                <a14:m>
                  <m:oMath xmlns:m="http://schemas.openxmlformats.org/officeDocument/2006/math">
                    <m:r>
                      <a:rPr lang="en-GB" sz="2000" i="1">
                        <a:solidFill>
                          <a:schemeClr val="tx1"/>
                        </a:solidFill>
                        <a:latin typeface="Cambria Math" panose="02040503050406030204" pitchFamily="18" charset="0"/>
                      </a:rPr>
                      <m:t>𝑒</m:t>
                    </m:r>
                    <m:r>
                      <a:rPr lang="en-GB" sz="2000" b="0" i="1" smtClean="0">
                        <a:solidFill>
                          <a:schemeClr val="tx1"/>
                        </a:solidFill>
                        <a:latin typeface="Cambria Math" panose="02040503050406030204" pitchFamily="18" charset="0"/>
                      </a:rPr>
                      <m:t>𝑝</m:t>
                    </m:r>
                    <m:r>
                      <a:rPr lang="en-GB" sz="2000" i="1">
                        <a:solidFill>
                          <a:schemeClr val="tx1"/>
                        </a:solidFill>
                        <a:latin typeface="Cambria Math" panose="02040503050406030204" pitchFamily="18" charset="0"/>
                        <a:ea typeface="Cambria Math" panose="02040503050406030204" pitchFamily="18" charset="0"/>
                      </a:rPr>
                      <m:t>→</m:t>
                    </m:r>
                    <m:r>
                      <a:rPr lang="en-GB" sz="2000" i="1">
                        <a:solidFill>
                          <a:schemeClr val="tx1"/>
                        </a:solidFill>
                        <a:latin typeface="Cambria Math" panose="02040503050406030204" pitchFamily="18" charset="0"/>
                        <a:ea typeface="Cambria Math" panose="02040503050406030204" pitchFamily="18" charset="0"/>
                      </a:rPr>
                      <m:t>𝑒𝑋</m:t>
                    </m:r>
                  </m:oMath>
                </a14:m>
                <a:endParaRPr lang="en-GB" sz="2000" dirty="0">
                  <a:solidFill>
                    <a:schemeClr val="tx1"/>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2948648" y="3704248"/>
                <a:ext cx="2188035" cy="400110"/>
              </a:xfrm>
              <a:prstGeom prst="rect">
                <a:avLst/>
              </a:prstGeom>
              <a:blipFill>
                <a:blip r:embed="rId6"/>
                <a:stretch>
                  <a:fillRect l="-3064" t="-9231" b="-27692"/>
                </a:stretch>
              </a:blipFill>
            </p:spPr>
            <p:txBody>
              <a:bodyPr/>
              <a:lstStyle/>
              <a:p>
                <a:r>
                  <a:rPr lang="en-GB">
                    <a:noFill/>
                  </a:rPr>
                  <a:t> </a:t>
                </a:r>
              </a:p>
            </p:txBody>
          </p:sp>
        </mc:Fallback>
      </mc:AlternateContent>
      <p:sp>
        <p:nvSpPr>
          <p:cNvPr id="51" name="Line 41"/>
          <p:cNvSpPr>
            <a:spLocks noChangeShapeType="1"/>
          </p:cNvSpPr>
          <p:nvPr/>
        </p:nvSpPr>
        <p:spPr bwMode="auto">
          <a:xfrm flipV="1">
            <a:off x="6809632" y="5367345"/>
            <a:ext cx="583116" cy="262450"/>
          </a:xfrm>
          <a:prstGeom prst="line">
            <a:avLst/>
          </a:prstGeom>
          <a:noFill/>
          <a:ln w="38100">
            <a:solidFill>
              <a:schemeClr val="accent2"/>
            </a:solidFill>
            <a:round/>
            <a:headEnd/>
            <a:tailEnd type="triangle" w="med" len="med"/>
          </a:ln>
        </p:spPr>
        <p:txBody>
          <a:bodyPr/>
          <a:lstStyle/>
          <a:p>
            <a:endParaRPr lang="en-GB"/>
          </a:p>
        </p:txBody>
      </p:sp>
      <p:sp>
        <p:nvSpPr>
          <p:cNvPr id="52" name="Line 42"/>
          <p:cNvSpPr>
            <a:spLocks noChangeShapeType="1"/>
          </p:cNvSpPr>
          <p:nvPr/>
        </p:nvSpPr>
        <p:spPr bwMode="auto">
          <a:xfrm>
            <a:off x="6809631" y="6091759"/>
            <a:ext cx="574328" cy="437520"/>
          </a:xfrm>
          <a:prstGeom prst="line">
            <a:avLst/>
          </a:prstGeom>
          <a:noFill/>
          <a:ln w="38100">
            <a:solidFill>
              <a:srgbClr val="FF0000"/>
            </a:solidFill>
            <a:round/>
            <a:headEnd/>
            <a:tailEnd type="triangle" w="med" len="med"/>
          </a:ln>
        </p:spPr>
        <p:txBody>
          <a:bodyPr/>
          <a:lstStyle/>
          <a:p>
            <a:endParaRPr lang="en-GB"/>
          </a:p>
        </p:txBody>
      </p:sp>
      <p:sp>
        <p:nvSpPr>
          <p:cNvPr id="53" name="Line 43"/>
          <p:cNvSpPr>
            <a:spLocks noChangeShapeType="1"/>
          </p:cNvSpPr>
          <p:nvPr/>
        </p:nvSpPr>
        <p:spPr bwMode="auto">
          <a:xfrm>
            <a:off x="5961347" y="5502540"/>
            <a:ext cx="919722" cy="127256"/>
          </a:xfrm>
          <a:prstGeom prst="line">
            <a:avLst/>
          </a:prstGeom>
          <a:noFill/>
          <a:ln w="38100">
            <a:solidFill>
              <a:schemeClr val="accent2"/>
            </a:solidFill>
            <a:round/>
            <a:headEnd/>
            <a:tailEnd type="triangle" w="med" len="med"/>
          </a:ln>
        </p:spPr>
        <p:txBody>
          <a:bodyPr/>
          <a:lstStyle/>
          <a:p>
            <a:endParaRPr lang="en-GB"/>
          </a:p>
        </p:txBody>
      </p:sp>
      <p:sp>
        <p:nvSpPr>
          <p:cNvPr id="54" name="Line 44"/>
          <p:cNvSpPr>
            <a:spLocks noChangeShapeType="1"/>
          </p:cNvSpPr>
          <p:nvPr/>
        </p:nvSpPr>
        <p:spPr bwMode="auto">
          <a:xfrm flipV="1">
            <a:off x="6303219" y="6094934"/>
            <a:ext cx="504825" cy="173037"/>
          </a:xfrm>
          <a:prstGeom prst="line">
            <a:avLst/>
          </a:prstGeom>
          <a:noFill/>
          <a:ln w="38100">
            <a:solidFill>
              <a:srgbClr val="FF0000"/>
            </a:solidFill>
            <a:round/>
            <a:headEnd/>
            <a:tailEnd type="triangle" w="med" len="med"/>
          </a:ln>
        </p:spPr>
        <p:txBody>
          <a:bodyPr/>
          <a:lstStyle/>
          <a:p>
            <a:endParaRPr lang="en-GB"/>
          </a:p>
        </p:txBody>
      </p:sp>
      <p:grpSp>
        <p:nvGrpSpPr>
          <p:cNvPr id="55" name="Group 45"/>
          <p:cNvGrpSpPr>
            <a:grpSpLocks/>
          </p:cNvGrpSpPr>
          <p:nvPr/>
        </p:nvGrpSpPr>
        <p:grpSpPr bwMode="auto">
          <a:xfrm rot="10800000">
            <a:off x="6736606" y="5629796"/>
            <a:ext cx="198438" cy="431800"/>
            <a:chOff x="2064" y="385"/>
            <a:chExt cx="193" cy="576"/>
          </a:xfrm>
        </p:grpSpPr>
        <p:grpSp>
          <p:nvGrpSpPr>
            <p:cNvPr id="56" name="Group 46"/>
            <p:cNvGrpSpPr>
              <a:grpSpLocks/>
            </p:cNvGrpSpPr>
            <p:nvPr/>
          </p:nvGrpSpPr>
          <p:grpSpPr bwMode="auto">
            <a:xfrm>
              <a:off x="2064" y="769"/>
              <a:ext cx="193" cy="192"/>
              <a:chOff x="2064" y="769"/>
              <a:chExt cx="193" cy="192"/>
            </a:xfrm>
          </p:grpSpPr>
          <p:sp>
            <p:nvSpPr>
              <p:cNvPr id="67" name="Arc 47"/>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68" name="Arc 48"/>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69" name="Arc 49"/>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70" name="Arc 50"/>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57" name="Group 51"/>
            <p:cNvGrpSpPr>
              <a:grpSpLocks/>
            </p:cNvGrpSpPr>
            <p:nvPr/>
          </p:nvGrpSpPr>
          <p:grpSpPr bwMode="auto">
            <a:xfrm>
              <a:off x="2064" y="577"/>
              <a:ext cx="193" cy="192"/>
              <a:chOff x="2064" y="577"/>
              <a:chExt cx="193" cy="192"/>
            </a:xfrm>
          </p:grpSpPr>
          <p:sp>
            <p:nvSpPr>
              <p:cNvPr id="63" name="Arc 52"/>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64" name="Arc 53"/>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65" name="Arc 54"/>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66" name="Arc 55"/>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58" name="Group 56"/>
            <p:cNvGrpSpPr>
              <a:grpSpLocks/>
            </p:cNvGrpSpPr>
            <p:nvPr/>
          </p:nvGrpSpPr>
          <p:grpSpPr bwMode="auto">
            <a:xfrm>
              <a:off x="2064" y="385"/>
              <a:ext cx="193" cy="192"/>
              <a:chOff x="2064" y="385"/>
              <a:chExt cx="193" cy="192"/>
            </a:xfrm>
          </p:grpSpPr>
          <p:sp>
            <p:nvSpPr>
              <p:cNvPr id="59" name="Arc 57"/>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60" name="Arc 58"/>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61" name="Arc 59"/>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62" name="Arc 60"/>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sp>
        <p:nvSpPr>
          <p:cNvPr id="71" name="Text Box 65"/>
          <p:cNvSpPr txBox="1">
            <a:spLocks noChangeArrowheads="1"/>
          </p:cNvSpPr>
          <p:nvPr/>
        </p:nvSpPr>
        <p:spPr bwMode="auto">
          <a:xfrm>
            <a:off x="6455619" y="5601221"/>
            <a:ext cx="290512" cy="396875"/>
          </a:xfrm>
          <a:prstGeom prst="rect">
            <a:avLst/>
          </a:prstGeom>
          <a:noFill/>
          <a:ln w="9525">
            <a:noFill/>
            <a:miter lim="800000"/>
            <a:headEnd/>
            <a:tailEnd/>
          </a:ln>
        </p:spPr>
        <p:txBody>
          <a:bodyPr wrap="none">
            <a:spAutoFit/>
          </a:bodyPr>
          <a:lstStyle/>
          <a:p>
            <a:r>
              <a:rPr lang="el-GR" sz="2000" b="1" i="1">
                <a:solidFill>
                  <a:schemeClr val="tx1"/>
                </a:solidFill>
                <a:latin typeface="Times New Roman" pitchFamily="18" charset="0"/>
                <a:sym typeface="Symbol" pitchFamily="18" charset="2"/>
              </a:rPr>
              <a:t>γ</a:t>
            </a:r>
            <a:endParaRPr lang="el-GR" sz="2000" b="1" baseline="30000">
              <a:solidFill>
                <a:schemeClr val="tx1"/>
              </a:solidFill>
              <a:latin typeface="Times New Roman" pitchFamily="18" charset="0"/>
              <a:sym typeface="Symbol" pitchFamily="18" charset="2"/>
            </a:endParaRPr>
          </a:p>
        </p:txBody>
      </p:sp>
      <p:sp>
        <p:nvSpPr>
          <p:cNvPr id="72" name="Text Box 85"/>
          <p:cNvSpPr txBox="1">
            <a:spLocks noChangeArrowheads="1"/>
          </p:cNvSpPr>
          <p:nvPr/>
        </p:nvSpPr>
        <p:spPr bwMode="auto">
          <a:xfrm>
            <a:off x="5868144" y="5084713"/>
            <a:ext cx="320675" cy="461963"/>
          </a:xfrm>
          <a:prstGeom prst="rect">
            <a:avLst/>
          </a:prstGeom>
          <a:noFill/>
          <a:ln w="57150">
            <a:noFill/>
            <a:miter lim="800000"/>
            <a:headEnd/>
            <a:tailEnd/>
          </a:ln>
        </p:spPr>
        <p:txBody>
          <a:bodyPr wrap="none">
            <a:spAutoFit/>
          </a:bodyPr>
          <a:lstStyle/>
          <a:p>
            <a:pPr eaLnBrk="1" hangingPunct="1"/>
            <a:r>
              <a:rPr lang="en-GB" sz="2400" i="1" dirty="0">
                <a:solidFill>
                  <a:schemeClr val="tx1"/>
                </a:solidFill>
                <a:latin typeface="Times New Roman" pitchFamily="18" charset="0"/>
                <a:cs typeface="Times New Roman" pitchFamily="18" charset="0"/>
              </a:rPr>
              <a:t>e</a:t>
            </a:r>
            <a:endParaRPr lang="el-GR" sz="2400" b="1" baseline="30000" dirty="0">
              <a:solidFill>
                <a:schemeClr val="tx1"/>
              </a:solidFill>
            </a:endParaRPr>
          </a:p>
        </p:txBody>
      </p:sp>
      <p:sp>
        <p:nvSpPr>
          <p:cNvPr id="73" name="Text Box 85"/>
          <p:cNvSpPr txBox="1">
            <a:spLocks noChangeArrowheads="1"/>
          </p:cNvSpPr>
          <p:nvPr/>
        </p:nvSpPr>
        <p:spPr bwMode="auto">
          <a:xfrm>
            <a:off x="5953969" y="5637734"/>
            <a:ext cx="349250" cy="461962"/>
          </a:xfrm>
          <a:prstGeom prst="rect">
            <a:avLst/>
          </a:prstGeom>
          <a:noFill/>
          <a:ln w="57150">
            <a:noFill/>
            <a:miter lim="800000"/>
            <a:headEnd/>
            <a:tailEnd/>
          </a:ln>
        </p:spPr>
        <p:txBody>
          <a:bodyPr wrap="none">
            <a:spAutoFit/>
          </a:bodyPr>
          <a:lstStyle/>
          <a:p>
            <a:pPr eaLnBrk="1" hangingPunct="1"/>
            <a:r>
              <a:rPr lang="en-GB" sz="2400" i="1">
                <a:solidFill>
                  <a:schemeClr val="tx1"/>
                </a:solidFill>
              </a:rPr>
              <a:t>p</a:t>
            </a:r>
            <a:endParaRPr lang="el-GR" sz="2400" b="1" baseline="30000">
              <a:solidFill>
                <a:schemeClr val="tx1"/>
              </a:solidFill>
            </a:endParaRPr>
          </a:p>
        </p:txBody>
      </p:sp>
      <p:sp>
        <p:nvSpPr>
          <p:cNvPr id="74" name="Oval 73"/>
          <p:cNvSpPr/>
          <p:nvPr/>
        </p:nvSpPr>
        <p:spPr bwMode="auto">
          <a:xfrm>
            <a:off x="5943941" y="5300191"/>
            <a:ext cx="1440160" cy="1346448"/>
          </a:xfrm>
          <a:prstGeom prst="ellipse">
            <a:avLst/>
          </a:prstGeom>
          <a:noFill/>
          <a:ln w="28575" cap="flat" cmpd="sng" algn="ctr">
            <a:solidFill>
              <a:srgbClr val="FF0000"/>
            </a:solidFill>
            <a:prstDash val="solid"/>
            <a:round/>
            <a:headEnd type="none" w="med" len="med"/>
            <a:tailEnd type="none" w="med" len="med"/>
          </a:ln>
          <a:effectLst>
            <a:innerShdw blurRad="114300">
              <a:prstClr val="black"/>
            </a:innerShdw>
          </a:effectLst>
        </p:spPr>
        <p:txBody>
          <a:bodyPr/>
          <a:lstStyle/>
          <a:p>
            <a:pPr>
              <a:defRPr/>
            </a:pPr>
            <a:endParaRPr lang="en-GB"/>
          </a:p>
        </p:txBody>
      </p:sp>
      <p:sp>
        <p:nvSpPr>
          <p:cNvPr id="75" name="Text Box 85"/>
          <p:cNvSpPr txBox="1">
            <a:spLocks noChangeArrowheads="1"/>
          </p:cNvSpPr>
          <p:nvPr/>
        </p:nvSpPr>
        <p:spPr bwMode="auto">
          <a:xfrm>
            <a:off x="5972795" y="5998567"/>
            <a:ext cx="349250" cy="461963"/>
          </a:xfrm>
          <a:prstGeom prst="rect">
            <a:avLst/>
          </a:prstGeom>
          <a:noFill/>
          <a:ln w="57150">
            <a:noFill/>
            <a:miter lim="800000"/>
            <a:headEnd/>
            <a:tailEnd/>
          </a:ln>
        </p:spPr>
        <p:txBody>
          <a:bodyPr wrap="none">
            <a:spAutoFit/>
          </a:bodyPr>
          <a:lstStyle/>
          <a:p>
            <a:pPr eaLnBrk="1" hangingPunct="1"/>
            <a:r>
              <a:rPr lang="en-GB" sz="2400" i="1" dirty="0">
                <a:solidFill>
                  <a:schemeClr val="tx1"/>
                </a:solidFill>
              </a:rPr>
              <a:t>q</a:t>
            </a:r>
            <a:endParaRPr lang="el-GR" sz="2400" b="1" baseline="30000" dirty="0">
              <a:solidFill>
                <a:schemeClr val="tx1"/>
              </a:solidFill>
            </a:endParaRPr>
          </a:p>
        </p:txBody>
      </p:sp>
    </p:spTree>
    <p:extLst>
      <p:ext uri="{BB962C8B-B14F-4D97-AF65-F5344CB8AC3E}">
        <p14:creationId xmlns:p14="http://schemas.microsoft.com/office/powerpoint/2010/main" val="3403931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899592" y="5517232"/>
                <a:ext cx="8149539" cy="1281376"/>
              </a:xfrm>
              <a:prstGeom prst="rect">
                <a:avLst/>
              </a:prstGeom>
              <a:noFill/>
            </p:spPr>
            <p:txBody>
              <a:bodyPr wrap="none" rtlCol="0">
                <a:spAutoFit/>
              </a:bodyPr>
              <a:lstStyle/>
              <a:p>
                <a14:m>
                  <m:oMath xmlns:m="http://schemas.openxmlformats.org/officeDocument/2006/math">
                    <m:sSubSup>
                      <m:sSubSupPr>
                        <m:ctrlPr>
                          <a:rPr lang="en-GB" sz="2400" b="1" i="1" smtClean="0">
                            <a:solidFill>
                              <a:schemeClr val="tx1"/>
                            </a:solidFill>
                            <a:latin typeface="Cambria Math" panose="02040503050406030204" pitchFamily="18" charset="0"/>
                          </a:rPr>
                        </m:ctrlPr>
                      </m:sSubSupPr>
                      <m:e>
                        <m:r>
                          <a:rPr lang="en-GB" sz="2400" b="1" i="1">
                            <a:solidFill>
                              <a:schemeClr val="tx1"/>
                            </a:solidFill>
                            <a:latin typeface="Cambria Math" panose="02040503050406030204" pitchFamily="18" charset="0"/>
                          </a:rPr>
                          <m:t>𝒎</m:t>
                        </m:r>
                      </m:e>
                      <m:sub>
                        <m:r>
                          <a:rPr lang="en-GB" sz="2400" b="1" i="1">
                            <a:solidFill>
                              <a:schemeClr val="tx1"/>
                            </a:solidFill>
                            <a:latin typeface="Cambria Math" panose="02040503050406030204" pitchFamily="18" charset="0"/>
                          </a:rPr>
                          <m:t>𝒒</m:t>
                        </m:r>
                      </m:sub>
                      <m:sup>
                        <m:r>
                          <a:rPr lang="en-GB" sz="2400" b="1" i="1">
                            <a:solidFill>
                              <a:schemeClr val="tx1"/>
                            </a:solidFill>
                            <a:latin typeface="Cambria Math" panose="02040503050406030204" pitchFamily="18" charset="0"/>
                          </a:rPr>
                          <m:t>𝟐</m:t>
                        </m:r>
                      </m:sup>
                    </m:sSubSup>
                    <m:r>
                      <a:rPr lang="en-GB" sz="2400" b="1" i="1">
                        <a:solidFill>
                          <a:schemeClr val="tx1"/>
                        </a:solidFill>
                        <a:latin typeface="Cambria Math" panose="02040503050406030204" pitchFamily="18" charset="0"/>
                      </a:rPr>
                      <m:t>−</m:t>
                    </m:r>
                    <m:sSubSup>
                      <m:sSubSupPr>
                        <m:ctrlPr>
                          <a:rPr lang="en-GB" sz="2400" b="1" i="1">
                            <a:solidFill>
                              <a:schemeClr val="tx1"/>
                            </a:solidFill>
                            <a:latin typeface="Cambria Math" panose="02040503050406030204" pitchFamily="18" charset="0"/>
                          </a:rPr>
                        </m:ctrlPr>
                      </m:sSubSupPr>
                      <m:e>
                        <m:r>
                          <a:rPr lang="en-US" sz="2400" b="1" i="1">
                            <a:solidFill>
                              <a:schemeClr val="tx1"/>
                            </a:solidFill>
                            <a:latin typeface="Cambria Math" panose="02040503050406030204" pitchFamily="18" charset="0"/>
                          </a:rPr>
                          <m:t>𝒗</m:t>
                        </m:r>
                      </m:e>
                      <m:sub>
                        <m:eqArr>
                          <m:eqArrPr>
                            <m:ctrlPr>
                              <a:rPr lang="en-GB" sz="2400" b="1" i="1">
                                <a:solidFill>
                                  <a:schemeClr val="tx1"/>
                                </a:solidFill>
                                <a:latin typeface="Cambria Math" panose="02040503050406030204" pitchFamily="18" charset="0"/>
                              </a:rPr>
                            </m:ctrlPr>
                          </m:eqArrPr>
                          <m:e>
                            <m:r>
                              <a:rPr lang="en-US" sz="2400" b="1" i="0">
                                <a:solidFill>
                                  <a:schemeClr val="tx1"/>
                                </a:solidFill>
                                <a:latin typeface="Cambria Math" panose="02040503050406030204" pitchFamily="18" charset="0"/>
                              </a:rPr>
                              <m:t>𝐦𝐢𝐧</m:t>
                            </m:r>
                          </m:e>
                          <m:e>
                            <m:r>
                              <a:rPr lang="en-US" sz="2400" b="1" i="0">
                                <a:solidFill>
                                  <a:schemeClr val="tx1"/>
                                </a:solidFill>
                                <a:latin typeface="Cambria Math" panose="02040503050406030204" pitchFamily="18" charset="0"/>
                              </a:rPr>
                              <m:t>𝐦𝐚𝐱</m:t>
                            </m:r>
                          </m:e>
                        </m:eqArr>
                      </m:sub>
                      <m:sup>
                        <m:r>
                          <a:rPr lang="en-US" sz="2400" b="1" i="1">
                            <a:solidFill>
                              <a:schemeClr val="tx1"/>
                            </a:solidFill>
                            <a:latin typeface="Cambria Math" panose="02040503050406030204" pitchFamily="18" charset="0"/>
                          </a:rPr>
                          <m:t>𝟐</m:t>
                        </m:r>
                      </m:sup>
                    </m:sSubSup>
                    <m:r>
                      <a:rPr lang="en-GB" sz="2400" b="1" i="1">
                        <a:solidFill>
                          <a:schemeClr val="tx1"/>
                        </a:solidFill>
                        <a:latin typeface="Cambria Math" panose="02040503050406030204" pitchFamily="18" charset="0"/>
                      </a:rPr>
                      <m:t>=</m:t>
                    </m:r>
                    <m:f>
                      <m:fPr>
                        <m:ctrlPr>
                          <a:rPr lang="en-GB" sz="2400" b="1" i="1">
                            <a:solidFill>
                              <a:schemeClr val="tx1"/>
                            </a:solidFill>
                            <a:latin typeface="Cambria Math" panose="02040503050406030204" pitchFamily="18" charset="0"/>
                          </a:rPr>
                        </m:ctrlPr>
                      </m:fPr>
                      <m:num>
                        <m:sSup>
                          <m:sSupPr>
                            <m:ctrlPr>
                              <a:rPr lang="en-GB" sz="2400" b="1" i="1">
                                <a:solidFill>
                                  <a:schemeClr val="tx1"/>
                                </a:solidFill>
                                <a:latin typeface="Cambria Math" panose="02040503050406030204" pitchFamily="18" charset="0"/>
                              </a:rPr>
                            </m:ctrlPr>
                          </m:sSupPr>
                          <m:e>
                            <m:r>
                              <a:rPr lang="en-GB" sz="2400" b="1" i="1">
                                <a:solidFill>
                                  <a:schemeClr val="tx1"/>
                                </a:solidFill>
                                <a:latin typeface="Cambria Math" panose="02040503050406030204" pitchFamily="18" charset="0"/>
                              </a:rPr>
                              <m:t>𝑴</m:t>
                            </m:r>
                          </m:e>
                          <m:sup>
                            <m:r>
                              <a:rPr lang="en-GB" sz="2400" b="1" i="1">
                                <a:solidFill>
                                  <a:schemeClr val="tx1"/>
                                </a:solidFill>
                                <a:latin typeface="Cambria Math" panose="02040503050406030204" pitchFamily="18" charset="0"/>
                              </a:rPr>
                              <m:t>𝟐</m:t>
                            </m:r>
                          </m:sup>
                        </m:sSup>
                        <m:r>
                          <a:rPr lang="en-GB" sz="2400" b="1" i="1">
                            <a:solidFill>
                              <a:schemeClr val="tx1"/>
                            </a:solidFill>
                            <a:latin typeface="Cambria Math" panose="02040503050406030204" pitchFamily="18" charset="0"/>
                          </a:rPr>
                          <m:t>+</m:t>
                        </m:r>
                        <m:sSup>
                          <m:sSupPr>
                            <m:ctrlPr>
                              <a:rPr lang="en-GB" sz="2400" b="1" i="1">
                                <a:solidFill>
                                  <a:schemeClr val="tx1"/>
                                </a:solidFill>
                                <a:latin typeface="Cambria Math" panose="02040503050406030204" pitchFamily="18" charset="0"/>
                              </a:rPr>
                            </m:ctrlPr>
                          </m:sSupPr>
                          <m:e>
                            <m:r>
                              <a:rPr lang="en-GB" sz="2400" b="1" i="1">
                                <a:solidFill>
                                  <a:schemeClr val="tx1"/>
                                </a:solidFill>
                                <a:latin typeface="Cambria Math" panose="02040503050406030204" pitchFamily="18" charset="0"/>
                              </a:rPr>
                              <m:t>𝑸</m:t>
                            </m:r>
                          </m:e>
                          <m:sup>
                            <m:r>
                              <a:rPr lang="en-GB" sz="2400" b="1" i="1">
                                <a:solidFill>
                                  <a:schemeClr val="tx1"/>
                                </a:solidFill>
                                <a:latin typeface="Cambria Math" panose="02040503050406030204" pitchFamily="18" charset="0"/>
                              </a:rPr>
                              <m:t>𝟐</m:t>
                            </m:r>
                          </m:sup>
                        </m:sSup>
                        <m:r>
                          <a:rPr lang="en-GB" sz="2400" b="1" i="1">
                            <a:solidFill>
                              <a:schemeClr val="tx1"/>
                            </a:solidFill>
                            <a:latin typeface="Cambria Math" panose="02040503050406030204" pitchFamily="18" charset="0"/>
                          </a:rPr>
                          <m:t>−</m:t>
                        </m:r>
                        <m:r>
                          <a:rPr lang="en-GB" sz="2400" b="1" i="1">
                            <a:solidFill>
                              <a:schemeClr val="tx1"/>
                            </a:solidFill>
                            <a:latin typeface="Cambria Math" panose="02040503050406030204" pitchFamily="18" charset="0"/>
                          </a:rPr>
                          <m:t>𝒕</m:t>
                        </m:r>
                      </m:num>
                      <m:den>
                        <m:r>
                          <a:rPr lang="en-GB" sz="2400" b="1" i="1">
                            <a:solidFill>
                              <a:schemeClr val="tx1"/>
                            </a:solidFill>
                            <a:latin typeface="Cambria Math" panose="02040503050406030204" pitchFamily="18" charset="0"/>
                          </a:rPr>
                          <m:t>𝟐</m:t>
                        </m:r>
                      </m:den>
                    </m:f>
                    <m:d>
                      <m:dPr>
                        <m:ctrlPr>
                          <a:rPr lang="en-GB" sz="2400" b="1" i="1">
                            <a:solidFill>
                              <a:schemeClr val="tx1"/>
                            </a:solidFill>
                            <a:latin typeface="Cambria Math" panose="02040503050406030204" pitchFamily="18" charset="0"/>
                          </a:rPr>
                        </m:ctrlPr>
                      </m:dPr>
                      <m:e>
                        <m:r>
                          <a:rPr lang="en-GB" sz="2400" b="1" i="1">
                            <a:solidFill>
                              <a:schemeClr val="tx1"/>
                            </a:solidFill>
                            <a:latin typeface="Cambria Math" panose="02040503050406030204" pitchFamily="18" charset="0"/>
                          </a:rPr>
                          <m:t>𝟏</m:t>
                        </m:r>
                        <m:r>
                          <a:rPr lang="en-GB" sz="2400" b="1" i="1">
                            <a:solidFill>
                              <a:schemeClr val="tx1"/>
                            </a:solidFill>
                            <a:latin typeface="Cambria Math" panose="02040503050406030204" pitchFamily="18" charset="0"/>
                          </a:rPr>
                          <m:t>∓</m:t>
                        </m:r>
                        <m:rad>
                          <m:radPr>
                            <m:degHide m:val="on"/>
                            <m:ctrlPr>
                              <a:rPr lang="en-GB" sz="2400" b="1" i="1">
                                <a:solidFill>
                                  <a:schemeClr val="tx1"/>
                                </a:solidFill>
                                <a:latin typeface="Cambria Math" panose="02040503050406030204" pitchFamily="18" charset="0"/>
                              </a:rPr>
                            </m:ctrlPr>
                          </m:radPr>
                          <m:deg/>
                          <m:e>
                            <m:r>
                              <a:rPr lang="en-GB" sz="2400" b="1" i="1">
                                <a:solidFill>
                                  <a:schemeClr val="tx1"/>
                                </a:solidFill>
                                <a:latin typeface="Cambria Math" panose="02040503050406030204" pitchFamily="18" charset="0"/>
                              </a:rPr>
                              <m:t>𝟏</m:t>
                            </m:r>
                            <m:r>
                              <a:rPr lang="en-GB" sz="2400" b="1" i="1">
                                <a:solidFill>
                                  <a:schemeClr val="tx1"/>
                                </a:solidFill>
                                <a:latin typeface="Cambria Math" panose="02040503050406030204" pitchFamily="18" charset="0"/>
                              </a:rPr>
                              <m:t>+</m:t>
                            </m:r>
                            <m:r>
                              <a:rPr lang="en-GB" sz="2400" b="1" i="1">
                                <a:solidFill>
                                  <a:schemeClr val="tx1"/>
                                </a:solidFill>
                                <a:latin typeface="Cambria Math" panose="02040503050406030204" pitchFamily="18" charset="0"/>
                              </a:rPr>
                              <m:t>𝟒</m:t>
                            </m:r>
                            <m:f>
                              <m:fPr>
                                <m:ctrlPr>
                                  <a:rPr lang="en-GB" sz="2400" b="1" i="1" smtClean="0">
                                    <a:solidFill>
                                      <a:schemeClr val="tx1"/>
                                    </a:solidFill>
                                    <a:latin typeface="Cambria Math" panose="02040503050406030204" pitchFamily="18" charset="0"/>
                                  </a:rPr>
                                </m:ctrlPr>
                              </m:fPr>
                              <m:num>
                                <m:sSup>
                                  <m:sSupPr>
                                    <m:ctrlPr>
                                      <a:rPr lang="en-GB" sz="2400" b="1" i="1">
                                        <a:solidFill>
                                          <a:schemeClr val="tx1"/>
                                        </a:solidFill>
                                        <a:latin typeface="Cambria Math" panose="02040503050406030204" pitchFamily="18" charset="0"/>
                                      </a:rPr>
                                    </m:ctrlPr>
                                  </m:sSupPr>
                                  <m:e>
                                    <m:r>
                                      <a:rPr lang="en-GB" sz="2400" b="1" i="1">
                                        <a:solidFill>
                                          <a:schemeClr val="tx1"/>
                                        </a:solidFill>
                                        <a:latin typeface="Cambria Math" panose="02040503050406030204" pitchFamily="18" charset="0"/>
                                      </a:rPr>
                                      <m:t>𝑸</m:t>
                                    </m:r>
                                  </m:e>
                                  <m:sup>
                                    <m:r>
                                      <a:rPr lang="en-GB" sz="2400" b="1" i="1">
                                        <a:solidFill>
                                          <a:schemeClr val="tx1"/>
                                        </a:solidFill>
                                        <a:latin typeface="Cambria Math" panose="02040503050406030204" pitchFamily="18" charset="0"/>
                                      </a:rPr>
                                      <m:t>𝟐</m:t>
                                    </m:r>
                                  </m:sup>
                                </m:sSup>
                                <m:r>
                                  <a:rPr lang="en-GB" sz="2400" b="1" i="1">
                                    <a:solidFill>
                                      <a:schemeClr val="tx1"/>
                                    </a:solidFill>
                                    <a:latin typeface="Cambria Math" panose="02040503050406030204" pitchFamily="18" charset="0"/>
                                  </a:rPr>
                                  <m:t>𝒕</m:t>
                                </m:r>
                              </m:num>
                              <m:den>
                                <m:sSup>
                                  <m:sSupPr>
                                    <m:ctrlPr>
                                      <a:rPr lang="en-GB" sz="2400" b="1" i="1">
                                        <a:solidFill>
                                          <a:schemeClr val="tx1"/>
                                        </a:solidFill>
                                        <a:latin typeface="Cambria Math" panose="02040503050406030204" pitchFamily="18" charset="0"/>
                                      </a:rPr>
                                    </m:ctrlPr>
                                  </m:sSupPr>
                                  <m:e>
                                    <m:d>
                                      <m:dPr>
                                        <m:ctrlPr>
                                          <a:rPr lang="en-GB" sz="2400" b="1" i="1">
                                            <a:solidFill>
                                              <a:schemeClr val="tx1"/>
                                            </a:solidFill>
                                            <a:latin typeface="Cambria Math" panose="02040503050406030204" pitchFamily="18" charset="0"/>
                                          </a:rPr>
                                        </m:ctrlPr>
                                      </m:dPr>
                                      <m:e>
                                        <m:sSup>
                                          <m:sSupPr>
                                            <m:ctrlPr>
                                              <a:rPr lang="en-GB" sz="2400" b="1" i="1">
                                                <a:solidFill>
                                                  <a:schemeClr val="tx1"/>
                                                </a:solidFill>
                                                <a:latin typeface="Cambria Math" panose="02040503050406030204" pitchFamily="18" charset="0"/>
                                              </a:rPr>
                                            </m:ctrlPr>
                                          </m:sSupPr>
                                          <m:e>
                                            <m:r>
                                              <a:rPr lang="en-GB" sz="2400" b="1" i="1">
                                                <a:solidFill>
                                                  <a:schemeClr val="tx1"/>
                                                </a:solidFill>
                                                <a:latin typeface="Cambria Math" panose="02040503050406030204" pitchFamily="18" charset="0"/>
                                              </a:rPr>
                                              <m:t>𝑴</m:t>
                                            </m:r>
                                          </m:e>
                                          <m:sup>
                                            <m:r>
                                              <a:rPr lang="en-GB" sz="2400" b="1" i="1">
                                                <a:solidFill>
                                                  <a:schemeClr val="tx1"/>
                                                </a:solidFill>
                                                <a:latin typeface="Cambria Math" panose="02040503050406030204" pitchFamily="18" charset="0"/>
                                              </a:rPr>
                                              <m:t>𝟐</m:t>
                                            </m:r>
                                          </m:sup>
                                        </m:sSup>
                                        <m:r>
                                          <a:rPr lang="en-GB" sz="2400" b="1" i="1">
                                            <a:solidFill>
                                              <a:schemeClr val="tx1"/>
                                            </a:solidFill>
                                            <a:latin typeface="Cambria Math" panose="02040503050406030204" pitchFamily="18" charset="0"/>
                                          </a:rPr>
                                          <m:t>+</m:t>
                                        </m:r>
                                        <m:sSup>
                                          <m:sSupPr>
                                            <m:ctrlPr>
                                              <a:rPr lang="en-GB" sz="2400" b="1" i="1">
                                                <a:solidFill>
                                                  <a:schemeClr val="tx1"/>
                                                </a:solidFill>
                                                <a:latin typeface="Cambria Math" panose="02040503050406030204" pitchFamily="18" charset="0"/>
                                              </a:rPr>
                                            </m:ctrlPr>
                                          </m:sSupPr>
                                          <m:e>
                                            <m:r>
                                              <a:rPr lang="en-GB" sz="2400" b="1" i="1">
                                                <a:solidFill>
                                                  <a:schemeClr val="tx1"/>
                                                </a:solidFill>
                                                <a:latin typeface="Cambria Math" panose="02040503050406030204" pitchFamily="18" charset="0"/>
                                              </a:rPr>
                                              <m:t>𝑸</m:t>
                                            </m:r>
                                          </m:e>
                                          <m:sup>
                                            <m:r>
                                              <a:rPr lang="en-GB" sz="2400" b="1" i="1">
                                                <a:solidFill>
                                                  <a:schemeClr val="tx1"/>
                                                </a:solidFill>
                                                <a:latin typeface="Cambria Math" panose="02040503050406030204" pitchFamily="18" charset="0"/>
                                              </a:rPr>
                                              <m:t>𝟐</m:t>
                                            </m:r>
                                          </m:sup>
                                        </m:sSup>
                                        <m:r>
                                          <a:rPr lang="en-GB" sz="2400" b="1" i="1">
                                            <a:solidFill>
                                              <a:schemeClr val="tx1"/>
                                            </a:solidFill>
                                            <a:latin typeface="Cambria Math" panose="02040503050406030204" pitchFamily="18" charset="0"/>
                                          </a:rPr>
                                          <m:t>−</m:t>
                                        </m:r>
                                        <m:r>
                                          <a:rPr lang="en-GB" sz="2400" b="1" i="1">
                                            <a:solidFill>
                                              <a:schemeClr val="tx1"/>
                                            </a:solidFill>
                                            <a:latin typeface="Cambria Math" panose="02040503050406030204" pitchFamily="18" charset="0"/>
                                          </a:rPr>
                                          <m:t>𝒕</m:t>
                                        </m:r>
                                      </m:e>
                                    </m:d>
                                  </m:e>
                                  <m:sup>
                                    <m:r>
                                      <a:rPr lang="en-GB" sz="2400" b="1" i="1">
                                        <a:solidFill>
                                          <a:schemeClr val="tx1"/>
                                        </a:solidFill>
                                        <a:latin typeface="Cambria Math" panose="02040503050406030204" pitchFamily="18" charset="0"/>
                                      </a:rPr>
                                      <m:t>𝟐</m:t>
                                    </m:r>
                                  </m:sup>
                                </m:sSup>
                              </m:den>
                            </m:f>
                          </m:e>
                        </m:rad>
                        <m:r>
                          <a:rPr lang="en-GB" sz="2400" b="1" i="1">
                            <a:solidFill>
                              <a:schemeClr val="tx1"/>
                            </a:solidFill>
                            <a:latin typeface="Cambria Math" panose="02040503050406030204" pitchFamily="18" charset="0"/>
                          </a:rPr>
                          <m:t>∙</m:t>
                        </m:r>
                        <m:rad>
                          <m:radPr>
                            <m:degHide m:val="on"/>
                            <m:ctrlPr>
                              <a:rPr lang="en-GB" sz="2400" b="1" i="1">
                                <a:solidFill>
                                  <a:schemeClr val="tx1"/>
                                </a:solidFill>
                                <a:latin typeface="Cambria Math" panose="02040503050406030204" pitchFamily="18" charset="0"/>
                              </a:rPr>
                            </m:ctrlPr>
                          </m:radPr>
                          <m:deg/>
                          <m:e>
                            <m:r>
                              <a:rPr lang="en-GB" sz="2400" b="1" i="1">
                                <a:solidFill>
                                  <a:schemeClr val="tx1"/>
                                </a:solidFill>
                                <a:latin typeface="Cambria Math" panose="02040503050406030204" pitchFamily="18" charset="0"/>
                              </a:rPr>
                              <m:t>𝟏</m:t>
                            </m:r>
                            <m:r>
                              <a:rPr lang="en-GB" sz="2400" b="1" i="1">
                                <a:solidFill>
                                  <a:schemeClr val="tx1"/>
                                </a:solidFill>
                                <a:latin typeface="Cambria Math" panose="02040503050406030204" pitchFamily="18" charset="0"/>
                              </a:rPr>
                              <m:t>−</m:t>
                            </m:r>
                            <m:r>
                              <a:rPr lang="en-GB" sz="2400" b="1" i="1">
                                <a:solidFill>
                                  <a:schemeClr val="tx1"/>
                                </a:solidFill>
                                <a:latin typeface="Cambria Math" panose="02040503050406030204" pitchFamily="18" charset="0"/>
                              </a:rPr>
                              <m:t>𝟒</m:t>
                            </m:r>
                            <m:f>
                              <m:fPr>
                                <m:ctrlPr>
                                  <a:rPr lang="en-GB" sz="2400" b="1" i="1">
                                    <a:solidFill>
                                      <a:schemeClr val="tx1"/>
                                    </a:solidFill>
                                    <a:latin typeface="Cambria Math" panose="02040503050406030204" pitchFamily="18" charset="0"/>
                                  </a:rPr>
                                </m:ctrlPr>
                              </m:fPr>
                              <m:num>
                                <m:sSubSup>
                                  <m:sSubSupPr>
                                    <m:ctrlPr>
                                      <a:rPr lang="en-GB" sz="2400" b="1" i="1">
                                        <a:solidFill>
                                          <a:schemeClr val="tx1"/>
                                        </a:solidFill>
                                        <a:latin typeface="Cambria Math" panose="02040503050406030204" pitchFamily="18" charset="0"/>
                                      </a:rPr>
                                    </m:ctrlPr>
                                  </m:sSubSupPr>
                                  <m:e>
                                    <m:r>
                                      <a:rPr lang="en-GB" sz="2400" b="1" i="1">
                                        <a:solidFill>
                                          <a:schemeClr val="tx1"/>
                                        </a:solidFill>
                                        <a:latin typeface="Cambria Math" panose="02040503050406030204" pitchFamily="18" charset="0"/>
                                      </a:rPr>
                                      <m:t>𝒎</m:t>
                                    </m:r>
                                  </m:e>
                                  <m:sub>
                                    <m:r>
                                      <a:rPr lang="en-GB" sz="2400" b="1" i="1">
                                        <a:solidFill>
                                          <a:schemeClr val="tx1"/>
                                        </a:solidFill>
                                        <a:latin typeface="Cambria Math" panose="02040503050406030204" pitchFamily="18" charset="0"/>
                                      </a:rPr>
                                      <m:t>𝒒</m:t>
                                    </m:r>
                                  </m:sub>
                                  <m:sup>
                                    <m:r>
                                      <a:rPr lang="en-GB" sz="2400" b="1" i="1">
                                        <a:solidFill>
                                          <a:schemeClr val="tx1"/>
                                        </a:solidFill>
                                        <a:latin typeface="Cambria Math" panose="02040503050406030204" pitchFamily="18" charset="0"/>
                                      </a:rPr>
                                      <m:t>𝟐</m:t>
                                    </m:r>
                                  </m:sup>
                                </m:sSubSup>
                              </m:num>
                              <m:den>
                                <m:sSup>
                                  <m:sSupPr>
                                    <m:ctrlPr>
                                      <a:rPr lang="en-GB" sz="2400" b="1" i="1">
                                        <a:solidFill>
                                          <a:schemeClr val="tx1"/>
                                        </a:solidFill>
                                        <a:latin typeface="Cambria Math" panose="02040503050406030204" pitchFamily="18" charset="0"/>
                                      </a:rPr>
                                    </m:ctrlPr>
                                  </m:sSupPr>
                                  <m:e>
                                    <m:r>
                                      <a:rPr lang="en-GB" sz="2400" b="1" i="1">
                                        <a:solidFill>
                                          <a:schemeClr val="tx1"/>
                                        </a:solidFill>
                                        <a:latin typeface="Cambria Math" panose="02040503050406030204" pitchFamily="18" charset="0"/>
                                      </a:rPr>
                                      <m:t>𝑴</m:t>
                                    </m:r>
                                  </m:e>
                                  <m:sup>
                                    <m:r>
                                      <a:rPr lang="en-GB" sz="2400" b="1" i="1">
                                        <a:solidFill>
                                          <a:schemeClr val="tx1"/>
                                        </a:solidFill>
                                        <a:latin typeface="Cambria Math" panose="02040503050406030204" pitchFamily="18" charset="0"/>
                                      </a:rPr>
                                      <m:t>𝟐</m:t>
                                    </m:r>
                                  </m:sup>
                                </m:sSup>
                              </m:den>
                            </m:f>
                          </m:e>
                        </m:rad>
                      </m:e>
                    </m:d>
                  </m:oMath>
                </a14:m>
                <a:r>
                  <a:rPr lang="en-GB" sz="2400" dirty="0" smtClean="0">
                    <a:solidFill>
                      <a:schemeClr val="tx1"/>
                    </a:solidFill>
                  </a:rPr>
                  <a:t> </a:t>
                </a:r>
                <a:endParaRPr lang="en-GB" sz="2400" dirty="0">
                  <a:solidFill>
                    <a:schemeClr val="tx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899592" y="5517232"/>
                <a:ext cx="8149539" cy="1281376"/>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 Box 12"/>
              <p:cNvSpPr txBox="1">
                <a:spLocks noChangeArrowheads="1"/>
              </p:cNvSpPr>
              <p:nvPr/>
            </p:nvSpPr>
            <p:spPr bwMode="auto">
              <a:xfrm>
                <a:off x="494734" y="5013176"/>
                <a:ext cx="8541762"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spcAft>
                    <a:spcPts val="1000"/>
                  </a:spcAft>
                </a:pPr>
                <a:r>
                  <a:rPr lang="en-GB" altLang="en-US" sz="2800" b="1" i="0" dirty="0">
                    <a:solidFill>
                      <a:srgbClr val="FF0000"/>
                    </a:solidFill>
                    <a:latin typeface="Times New Roman" pitchFamily="18" charset="0"/>
                    <a:cs typeface="Times New Roman" pitchFamily="18" charset="0"/>
                  </a:rPr>
                  <a:t>●</a:t>
                </a:r>
                <a:r>
                  <a:rPr lang="en-GB" altLang="en-US" sz="2800" b="1" i="0" dirty="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limits on </a:t>
                </a:r>
                <a:r>
                  <a:rPr lang="en-GB" altLang="en-US" sz="2800" i="0" dirty="0" smtClean="0">
                    <a:solidFill>
                      <a:schemeClr val="tx2"/>
                    </a:solidFill>
                    <a:cs typeface="Times New Roman" pitchFamily="18" charset="0"/>
                  </a:rPr>
                  <a:t>quark “</a:t>
                </a:r>
                <a:r>
                  <a:rPr lang="en-GB" altLang="en-US" sz="2800" i="0" dirty="0" err="1" smtClean="0">
                    <a:solidFill>
                      <a:schemeClr val="tx2"/>
                    </a:solidFill>
                    <a:cs typeface="Times New Roman" pitchFamily="18" charset="0"/>
                  </a:rPr>
                  <a:t>virtuality</a:t>
                </a:r>
                <a:r>
                  <a:rPr lang="en-GB" altLang="en-US" sz="2800" i="0" dirty="0" smtClean="0">
                    <a:solidFill>
                      <a:schemeClr val="tx2"/>
                    </a:solidFill>
                    <a:cs typeface="Times New Roman" pitchFamily="18" charset="0"/>
                  </a:rPr>
                  <a:t>” </a:t>
                </a:r>
                <a14:m>
                  <m:oMath xmlns:m="http://schemas.openxmlformats.org/officeDocument/2006/math">
                    <m:r>
                      <a:rPr lang="en-GB" altLang="en-US" sz="2800" b="0" i="1" smtClean="0">
                        <a:solidFill>
                          <a:schemeClr val="tx2"/>
                        </a:solidFill>
                        <a:latin typeface="Cambria Math"/>
                        <a:cs typeface="Times New Roman" pitchFamily="18" charset="0"/>
                      </a:rPr>
                      <m:t>−</m:t>
                    </m:r>
                    <m:sSup>
                      <m:sSupPr>
                        <m:ctrlPr>
                          <a:rPr lang="en-GB" altLang="en-US" sz="2800" b="0" i="1" smtClean="0">
                            <a:solidFill>
                              <a:schemeClr val="tx2"/>
                            </a:solidFill>
                            <a:latin typeface="Cambria Math" panose="02040503050406030204" pitchFamily="18" charset="0"/>
                            <a:cs typeface="Times New Roman" pitchFamily="18" charset="0"/>
                          </a:rPr>
                        </m:ctrlPr>
                      </m:sSupPr>
                      <m:e>
                        <m:r>
                          <a:rPr lang="en-GB" altLang="en-US" sz="2800" b="0" i="1" smtClean="0">
                            <a:solidFill>
                              <a:schemeClr val="tx2"/>
                            </a:solidFill>
                            <a:latin typeface="Cambria Math"/>
                            <a:cs typeface="Times New Roman" pitchFamily="18" charset="0"/>
                          </a:rPr>
                          <m:t>𝑣</m:t>
                        </m:r>
                      </m:e>
                      <m:sup>
                        <m:r>
                          <a:rPr lang="en-GB" altLang="en-US" sz="2800" b="0" i="1" smtClean="0">
                            <a:solidFill>
                              <a:schemeClr val="tx2"/>
                            </a:solidFill>
                            <a:latin typeface="Cambria Math"/>
                            <a:cs typeface="Times New Roman" pitchFamily="18" charset="0"/>
                          </a:rPr>
                          <m:t>2</m:t>
                        </m:r>
                      </m:sup>
                    </m:sSup>
                  </m:oMath>
                </a14:m>
                <a:r>
                  <a:rPr lang="en-GB" altLang="en-US" sz="2800" i="0" dirty="0" smtClean="0">
                    <a:solidFill>
                      <a:schemeClr val="tx2"/>
                    </a:solidFill>
                  </a:rPr>
                  <a:t> in quark splitting</a:t>
                </a:r>
                <a:endParaRPr lang="en-GB" altLang="en-US" sz="2800" i="0" dirty="0">
                  <a:solidFill>
                    <a:schemeClr val="tx2"/>
                  </a:solidFill>
                </a:endParaRPr>
              </a:p>
            </p:txBody>
          </p:sp>
        </mc:Choice>
        <mc:Fallback xmlns="">
          <p:sp>
            <p:nvSpPr>
              <p:cNvPr id="5" name="Text Box 12"/>
              <p:cNvSpPr txBox="1">
                <a:spLocks noRot="1" noChangeAspect="1" noMove="1" noResize="1" noEditPoints="1" noAdjustHandles="1" noChangeArrowheads="1" noChangeShapeType="1" noTextEdit="1"/>
              </p:cNvSpPr>
              <p:nvPr/>
            </p:nvSpPr>
            <p:spPr bwMode="auto">
              <a:xfrm>
                <a:off x="494734" y="5013176"/>
                <a:ext cx="8541762" cy="523220"/>
              </a:xfrm>
              <a:prstGeom prst="rect">
                <a:avLst/>
              </a:prstGeom>
              <a:blipFill>
                <a:blip r:embed="rId3"/>
                <a:stretch>
                  <a:fillRect l="-1428" t="-11628" r="-357"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 name="AutoShape 63"/>
          <p:cNvSpPr>
            <a:spLocks noChangeArrowheads="1"/>
          </p:cNvSpPr>
          <p:nvPr/>
        </p:nvSpPr>
        <p:spPr bwMode="auto">
          <a:xfrm flipV="1">
            <a:off x="435103" y="4994012"/>
            <a:ext cx="347663" cy="379204"/>
          </a:xfrm>
          <a:custGeom>
            <a:avLst/>
            <a:gdLst>
              <a:gd name="T0" fmla="*/ 243461 w 21600"/>
              <a:gd name="T1" fmla="*/ 0 h 21600"/>
              <a:gd name="T2" fmla="*/ 243461 w 21600"/>
              <a:gd name="T3" fmla="*/ 243047 h 21600"/>
              <a:gd name="T4" fmla="*/ 52101 w 21600"/>
              <a:gd name="T5" fmla="*/ 431800 h 21600"/>
              <a:gd name="T6" fmla="*/ 347663 w 21600"/>
              <a:gd name="T7" fmla="*/ 121524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lstStyle/>
          <a:p>
            <a:endParaRPr lang="en-GB"/>
          </a:p>
        </p:txBody>
      </p:sp>
      <mc:AlternateContent xmlns:mc="http://schemas.openxmlformats.org/markup-compatibility/2006" xmlns:a14="http://schemas.microsoft.com/office/drawing/2010/main">
        <mc:Choice Requires="a14">
          <p:sp>
            <p:nvSpPr>
              <p:cNvPr id="7" name="Text Box 3"/>
              <p:cNvSpPr txBox="1">
                <a:spLocks noChangeArrowheads="1"/>
              </p:cNvSpPr>
              <p:nvPr/>
            </p:nvSpPr>
            <p:spPr bwMode="auto">
              <a:xfrm>
                <a:off x="251519" y="4345940"/>
                <a:ext cx="8856985"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a:spcAft>
                    <a:spcPts val="0"/>
                  </a:spcAft>
                </a:pPr>
                <a:r>
                  <a:rPr lang="en-GB" altLang="en-US" sz="2800" b="1" i="0" dirty="0" smtClean="0">
                    <a:solidFill>
                      <a:srgbClr val="FF0000"/>
                    </a:solidFill>
                    <a:latin typeface="Times New Roman" pitchFamily="18" charset="0"/>
                    <a:cs typeface="Times New Roman" pitchFamily="18" charset="0"/>
                  </a:rPr>
                  <a:t>●</a:t>
                </a:r>
                <a:r>
                  <a:rPr lang="en-GB" altLang="en-US" sz="2800" b="1" i="0" dirty="0">
                    <a:solidFill>
                      <a:srgbClr val="FF6600"/>
                    </a:solidFill>
                    <a:latin typeface="Times New Roman" pitchFamily="18" charset="0"/>
                    <a:cs typeface="Times New Roman" pitchFamily="18" charset="0"/>
                  </a:rPr>
                  <a:t> </a:t>
                </a:r>
                <a:r>
                  <a:rPr lang="en-GB" altLang="en-US" sz="2800" i="0" dirty="0" smtClean="0">
                    <a:latin typeface="+mn-lt"/>
                    <a:cs typeface="Times New Roman" pitchFamily="18" charset="0"/>
                  </a:rPr>
                  <a:t>kinematics of </a:t>
                </a:r>
                <a14:m>
                  <m:oMath xmlns:m="http://schemas.openxmlformats.org/officeDocument/2006/math">
                    <m:sSup>
                      <m:sSupPr>
                        <m:ctrlPr>
                          <a:rPr lang="en-GB" altLang="en-US" sz="2800" i="1" smtClean="0">
                            <a:latin typeface="Cambria Math" panose="02040503050406030204" pitchFamily="18" charset="0"/>
                            <a:cs typeface="Times New Roman" pitchFamily="18" charset="0"/>
                          </a:rPr>
                        </m:ctrlPr>
                      </m:sSupPr>
                      <m:e>
                        <m:r>
                          <a:rPr lang="en-GB" altLang="en-US" sz="2800" i="1" smtClean="0">
                            <a:latin typeface="Cambria Math"/>
                            <a:ea typeface="Cambria Math"/>
                            <a:cs typeface="Times New Roman" pitchFamily="18" charset="0"/>
                          </a:rPr>
                          <m:t>𝛾</m:t>
                        </m:r>
                      </m:e>
                      <m:sup>
                        <m:r>
                          <a:rPr lang="en-GB" altLang="en-US" sz="2800" b="0" i="1" smtClean="0">
                            <a:latin typeface="Cambria Math"/>
                            <a:cs typeface="Times New Roman" pitchFamily="18" charset="0"/>
                          </a:rPr>
                          <m:t>∗</m:t>
                        </m:r>
                      </m:sup>
                    </m:sSup>
                    <m:r>
                      <a:rPr lang="en-GB" altLang="en-US" sz="2800" i="1" smtClean="0">
                        <a:latin typeface="Cambria Math"/>
                        <a:ea typeface="Cambria Math"/>
                        <a:cs typeface="Times New Roman" pitchFamily="18" charset="0"/>
                      </a:rPr>
                      <m:t>ℙ</m:t>
                    </m:r>
                    <m:r>
                      <a:rPr lang="en-GB" altLang="en-US" sz="2800" i="1" smtClean="0">
                        <a:latin typeface="Cambria Math"/>
                        <a:ea typeface="Cambria Math"/>
                        <a:cs typeface="Times New Roman" pitchFamily="18" charset="0"/>
                      </a:rPr>
                      <m:t>→</m:t>
                    </m:r>
                    <m:sSub>
                      <m:sSubPr>
                        <m:ctrlPr>
                          <a:rPr lang="en-GB" altLang="en-US" sz="2800" i="1" smtClean="0">
                            <a:latin typeface="Cambria Math" panose="02040503050406030204" pitchFamily="18" charset="0"/>
                            <a:ea typeface="Cambria Math"/>
                            <a:cs typeface="Times New Roman" pitchFamily="18" charset="0"/>
                          </a:rPr>
                        </m:ctrlPr>
                      </m:sSubPr>
                      <m:e>
                        <m:r>
                          <a:rPr lang="en-GB" altLang="en-US" sz="2800" b="0" i="1" smtClean="0">
                            <a:latin typeface="Cambria Math"/>
                            <a:ea typeface="Cambria Math"/>
                            <a:cs typeface="Times New Roman" pitchFamily="18" charset="0"/>
                          </a:rPr>
                          <m:t>1</m:t>
                        </m:r>
                      </m:e>
                      <m:sub>
                        <m:r>
                          <a:rPr lang="en-GB" altLang="en-US" sz="2800" b="0" i="1" smtClean="0">
                            <a:latin typeface="Cambria Math"/>
                            <a:ea typeface="Cambria Math"/>
                            <a:cs typeface="Times New Roman" pitchFamily="18" charset="0"/>
                          </a:rPr>
                          <m:t>𝑐</m:t>
                        </m:r>
                      </m:sub>
                    </m:sSub>
                  </m:oMath>
                </a14:m>
                <a:r>
                  <a:rPr lang="en-GB" altLang="en-US" sz="2800" i="0" dirty="0" smtClean="0">
                    <a:latin typeface="+mn-lt"/>
                    <a:cs typeface="Times New Roman" pitchFamily="18" charset="0"/>
                  </a:rPr>
                  <a:t> hadron mass</a:t>
                </a:r>
                <a14:m>
                  <m:oMath xmlns:m="http://schemas.openxmlformats.org/officeDocument/2006/math">
                    <m:sSup>
                      <m:sSupPr>
                        <m:ctrlPr>
                          <a:rPr lang="en-GB" altLang="en-US" sz="2800" i="1">
                            <a:latin typeface="Cambria Math" panose="02040503050406030204" pitchFamily="18" charset="0"/>
                          </a:rPr>
                        </m:ctrlPr>
                      </m:sSupPr>
                      <m:e>
                        <m:r>
                          <a:rPr lang="en-GB" altLang="en-US" sz="2800">
                            <a:latin typeface="Cambria Math" panose="02040503050406030204" pitchFamily="18" charset="0"/>
                          </a:rPr>
                          <m:t>1</m:t>
                        </m:r>
                      </m:e>
                      <m:sup>
                        <m:r>
                          <m:rPr>
                            <m:sty m:val="p"/>
                          </m:rPr>
                          <a:rPr lang="en-GB" altLang="en-US" sz="2800">
                            <a:latin typeface="Cambria Math" panose="02040503050406030204" pitchFamily="18" charset="0"/>
                          </a:rPr>
                          <m:t>c</m:t>
                        </m:r>
                      </m:sup>
                    </m:sSup>
                  </m:oMath>
                </a14:m>
                <a:r>
                  <a:rPr lang="en-GB" altLang="en-US" sz="2800" dirty="0" smtClean="0">
                    <a:solidFill>
                      <a:schemeClr val="accent2"/>
                    </a:solidFill>
                  </a:rPr>
                  <a:t> </a:t>
                </a:r>
                <a14:m>
                  <m:oMath xmlns:m="http://schemas.openxmlformats.org/officeDocument/2006/math">
                    <m:r>
                      <a:rPr lang="en-GB" altLang="en-US" sz="2800" b="1" i="1" dirty="0" smtClean="0">
                        <a:solidFill>
                          <a:schemeClr val="tx1"/>
                        </a:solidFill>
                        <a:latin typeface="Cambria Math" panose="02040503050406030204" pitchFamily="18" charset="0"/>
                      </a:rPr>
                      <m:t>𝑴</m:t>
                    </m:r>
                  </m:oMath>
                </a14:m>
                <a:endParaRPr lang="en-GB" altLang="en-US" sz="2800" b="1" dirty="0" smtClean="0">
                  <a:solidFill>
                    <a:schemeClr val="tx1"/>
                  </a:solidFill>
                </a:endParaRPr>
              </a:p>
            </p:txBody>
          </p:sp>
        </mc:Choice>
        <mc:Fallback xmlns="">
          <p:sp>
            <p:nvSpPr>
              <p:cNvPr id="7" name="Text Box 3"/>
              <p:cNvSpPr txBox="1">
                <a:spLocks noRot="1" noChangeAspect="1" noMove="1" noResize="1" noEditPoints="1" noAdjustHandles="1" noChangeArrowheads="1" noChangeShapeType="1" noTextEdit="1"/>
              </p:cNvSpPr>
              <p:nvPr/>
            </p:nvSpPr>
            <p:spPr bwMode="auto">
              <a:xfrm>
                <a:off x="251519" y="4345940"/>
                <a:ext cx="8856985" cy="523220"/>
              </a:xfrm>
              <a:prstGeom prst="rect">
                <a:avLst/>
              </a:prstGeom>
              <a:blipFill>
                <a:blip r:embed="rId4"/>
                <a:stretch>
                  <a:fillRect l="-1376" t="-12791" b="-325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8" name="Rectangle 7"/>
          <p:cNvSpPr/>
          <p:nvPr/>
        </p:nvSpPr>
        <p:spPr bwMode="auto">
          <a:xfrm>
            <a:off x="5580112" y="1927921"/>
            <a:ext cx="2618110" cy="20882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9" name="Rectangle 29"/>
          <p:cNvSpPr>
            <a:spLocks noChangeArrowheads="1"/>
          </p:cNvSpPr>
          <p:nvPr/>
        </p:nvSpPr>
        <p:spPr bwMode="auto">
          <a:xfrm>
            <a:off x="5711151" y="2276103"/>
            <a:ext cx="57900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400" dirty="0"/>
              <a:t>Q</a:t>
            </a:r>
            <a:r>
              <a:rPr lang="en-GB" altLang="en-US" sz="2400" b="1" i="0" baseline="30000" dirty="0"/>
              <a:t>2</a:t>
            </a:r>
          </a:p>
        </p:txBody>
      </p:sp>
      <p:sp>
        <p:nvSpPr>
          <p:cNvPr id="10" name="Line 13"/>
          <p:cNvSpPr>
            <a:spLocks noChangeShapeType="1"/>
          </p:cNvSpPr>
          <p:nvPr/>
        </p:nvSpPr>
        <p:spPr bwMode="auto">
          <a:xfrm flipH="1" flipV="1">
            <a:off x="6398019" y="2742188"/>
            <a:ext cx="629933" cy="74778"/>
          </a:xfrm>
          <a:prstGeom prst="line">
            <a:avLst/>
          </a:prstGeom>
          <a:noFill/>
          <a:ln w="38100">
            <a:solidFill>
              <a:srgbClr val="FF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GB"/>
          </a:p>
        </p:txBody>
      </p:sp>
      <p:sp>
        <p:nvSpPr>
          <p:cNvPr id="11" name="Line 30"/>
          <p:cNvSpPr>
            <a:spLocks noChangeShapeType="1"/>
          </p:cNvSpPr>
          <p:nvPr/>
        </p:nvSpPr>
        <p:spPr bwMode="auto">
          <a:xfrm flipV="1">
            <a:off x="6363231" y="2094115"/>
            <a:ext cx="935037" cy="215900"/>
          </a:xfrm>
          <a:prstGeom prst="line">
            <a:avLst/>
          </a:prstGeom>
          <a:noFill/>
          <a:ln w="38100">
            <a:solidFill>
              <a:schemeClr val="accent2"/>
            </a:solidFill>
            <a:round/>
            <a:headEnd/>
            <a:tailEnd type="triangle" w="med" len="med"/>
          </a:ln>
        </p:spPr>
        <p:txBody>
          <a:bodyPr/>
          <a:lstStyle/>
          <a:p>
            <a:endParaRPr lang="en-GB"/>
          </a:p>
        </p:txBody>
      </p:sp>
      <p:sp>
        <p:nvSpPr>
          <p:cNvPr id="12" name="Line 32"/>
          <p:cNvSpPr>
            <a:spLocks noChangeShapeType="1"/>
          </p:cNvSpPr>
          <p:nvPr/>
        </p:nvSpPr>
        <p:spPr bwMode="auto">
          <a:xfrm>
            <a:off x="5642506" y="2236990"/>
            <a:ext cx="792162" cy="73025"/>
          </a:xfrm>
          <a:prstGeom prst="line">
            <a:avLst/>
          </a:prstGeom>
          <a:noFill/>
          <a:ln w="38100">
            <a:solidFill>
              <a:schemeClr val="accent2"/>
            </a:solidFill>
            <a:round/>
            <a:headEnd/>
            <a:tailEnd type="triangle" w="med" len="med"/>
          </a:ln>
        </p:spPr>
        <p:txBody>
          <a:bodyPr/>
          <a:lstStyle/>
          <a:p>
            <a:endParaRPr lang="en-GB"/>
          </a:p>
        </p:txBody>
      </p:sp>
      <p:sp>
        <p:nvSpPr>
          <p:cNvPr id="13" name="Line 33"/>
          <p:cNvSpPr>
            <a:spLocks noChangeShapeType="1"/>
          </p:cNvSpPr>
          <p:nvPr/>
        </p:nvSpPr>
        <p:spPr bwMode="auto">
          <a:xfrm flipV="1">
            <a:off x="5821958" y="3675926"/>
            <a:ext cx="693360" cy="71438"/>
          </a:xfrm>
          <a:prstGeom prst="line">
            <a:avLst/>
          </a:prstGeom>
          <a:noFill/>
          <a:ln w="76200">
            <a:solidFill>
              <a:srgbClr val="FF0000"/>
            </a:solidFill>
            <a:round/>
            <a:headEnd/>
            <a:tailEnd type="triangle" w="med" len="med"/>
          </a:ln>
        </p:spPr>
        <p:txBody>
          <a:bodyPr/>
          <a:lstStyle/>
          <a:p>
            <a:endParaRPr lang="en-GB"/>
          </a:p>
        </p:txBody>
      </p:sp>
      <p:grpSp>
        <p:nvGrpSpPr>
          <p:cNvPr id="14" name="Group 34"/>
          <p:cNvGrpSpPr>
            <a:grpSpLocks/>
          </p:cNvGrpSpPr>
          <p:nvPr/>
        </p:nvGrpSpPr>
        <p:grpSpPr bwMode="auto">
          <a:xfrm rot="10800000">
            <a:off x="6290206" y="2310015"/>
            <a:ext cx="198437" cy="431800"/>
            <a:chOff x="2064" y="385"/>
            <a:chExt cx="193" cy="576"/>
          </a:xfrm>
        </p:grpSpPr>
        <p:grpSp>
          <p:nvGrpSpPr>
            <p:cNvPr id="15" name="Group 35"/>
            <p:cNvGrpSpPr>
              <a:grpSpLocks/>
            </p:cNvGrpSpPr>
            <p:nvPr/>
          </p:nvGrpSpPr>
          <p:grpSpPr bwMode="auto">
            <a:xfrm>
              <a:off x="2064" y="769"/>
              <a:ext cx="193" cy="192"/>
              <a:chOff x="2064" y="769"/>
              <a:chExt cx="193" cy="192"/>
            </a:xfrm>
          </p:grpSpPr>
          <p:sp>
            <p:nvSpPr>
              <p:cNvPr id="26" name="Arc 36"/>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27" name="Arc 37"/>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28" name="Arc 38"/>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29" name="Arc 39"/>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6" name="Group 40"/>
            <p:cNvGrpSpPr>
              <a:grpSpLocks/>
            </p:cNvGrpSpPr>
            <p:nvPr/>
          </p:nvGrpSpPr>
          <p:grpSpPr bwMode="auto">
            <a:xfrm>
              <a:off x="2064" y="577"/>
              <a:ext cx="193" cy="192"/>
              <a:chOff x="2064" y="577"/>
              <a:chExt cx="193" cy="192"/>
            </a:xfrm>
          </p:grpSpPr>
          <p:sp>
            <p:nvSpPr>
              <p:cNvPr id="22" name="Arc 41"/>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23" name="Arc 42"/>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24" name="Arc 43"/>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25" name="Arc 44"/>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7" name="Group 45"/>
            <p:cNvGrpSpPr>
              <a:grpSpLocks/>
            </p:cNvGrpSpPr>
            <p:nvPr/>
          </p:nvGrpSpPr>
          <p:grpSpPr bwMode="auto">
            <a:xfrm>
              <a:off x="2064" y="385"/>
              <a:ext cx="193" cy="192"/>
              <a:chOff x="2064" y="385"/>
              <a:chExt cx="193" cy="192"/>
            </a:xfrm>
          </p:grpSpPr>
          <p:sp>
            <p:nvSpPr>
              <p:cNvPr id="18" name="Arc 46"/>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9" name="Arc 47"/>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20" name="Arc 48"/>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21" name="Arc 49"/>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sp>
        <p:nvSpPr>
          <p:cNvPr id="30" name="Text Box 57"/>
          <p:cNvSpPr txBox="1">
            <a:spLocks noChangeArrowheads="1"/>
          </p:cNvSpPr>
          <p:nvPr/>
        </p:nvSpPr>
        <p:spPr bwMode="auto">
          <a:xfrm>
            <a:off x="6503699" y="2251127"/>
            <a:ext cx="290513" cy="396875"/>
          </a:xfrm>
          <a:prstGeom prst="rect">
            <a:avLst/>
          </a:prstGeom>
          <a:noFill/>
          <a:ln w="9525">
            <a:noFill/>
            <a:miter lim="800000"/>
            <a:headEnd/>
            <a:tailEnd/>
          </a:ln>
        </p:spPr>
        <p:txBody>
          <a:bodyPr wrap="none">
            <a:spAutoFit/>
          </a:bodyPr>
          <a:lstStyle/>
          <a:p>
            <a:r>
              <a:rPr lang="el-GR" sz="2000" b="1" i="1" dirty="0">
                <a:solidFill>
                  <a:schemeClr val="tx1"/>
                </a:solidFill>
                <a:latin typeface="Times New Roman" pitchFamily="18" charset="0"/>
                <a:sym typeface="Symbol" pitchFamily="18" charset="2"/>
              </a:rPr>
              <a:t>γ</a:t>
            </a:r>
            <a:endParaRPr lang="el-GR" sz="2000" b="1" baseline="30000" dirty="0">
              <a:solidFill>
                <a:schemeClr val="tx1"/>
              </a:solidFill>
              <a:latin typeface="Times New Roman" pitchFamily="18" charset="0"/>
              <a:sym typeface="Symbol" pitchFamily="18" charset="2"/>
            </a:endParaRPr>
          </a:p>
        </p:txBody>
      </p:sp>
      <p:sp>
        <p:nvSpPr>
          <p:cNvPr id="31" name="Line 31"/>
          <p:cNvSpPr>
            <a:spLocks noChangeShapeType="1"/>
          </p:cNvSpPr>
          <p:nvPr/>
        </p:nvSpPr>
        <p:spPr bwMode="auto">
          <a:xfrm>
            <a:off x="6600899" y="3630683"/>
            <a:ext cx="801177" cy="116681"/>
          </a:xfrm>
          <a:prstGeom prst="line">
            <a:avLst/>
          </a:prstGeom>
          <a:noFill/>
          <a:ln w="76200">
            <a:solidFill>
              <a:srgbClr val="FF0000"/>
            </a:solidFill>
            <a:round/>
            <a:headEnd/>
            <a:tailEnd type="triangle" w="med" len="med"/>
          </a:ln>
        </p:spPr>
        <p:txBody>
          <a:bodyPr/>
          <a:lstStyle/>
          <a:p>
            <a:endParaRPr lang="en-GB"/>
          </a:p>
        </p:txBody>
      </p:sp>
      <p:sp>
        <p:nvSpPr>
          <p:cNvPr id="32" name="Line 13"/>
          <p:cNvSpPr>
            <a:spLocks noChangeShapeType="1"/>
          </p:cNvSpPr>
          <p:nvPr/>
        </p:nvSpPr>
        <p:spPr bwMode="auto">
          <a:xfrm>
            <a:off x="6397576" y="2742187"/>
            <a:ext cx="134157" cy="62589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33" name="Text Box 57"/>
              <p:cNvSpPr txBox="1">
                <a:spLocks noChangeArrowheads="1"/>
              </p:cNvSpPr>
              <p:nvPr/>
            </p:nvSpPr>
            <p:spPr bwMode="auto">
              <a:xfrm>
                <a:off x="7334126" y="3566513"/>
                <a:ext cx="972254" cy="400110"/>
              </a:xfrm>
              <a:prstGeom prst="rect">
                <a:avLst/>
              </a:prstGeom>
              <a:noFill/>
              <a:ln w="9525">
                <a:noFill/>
                <a:miter lim="800000"/>
                <a:headEnd/>
                <a:tailEnd/>
              </a:ln>
            </p:spPr>
            <p:txBody>
              <a:bodyPr wrap="none">
                <a:spAutoFit/>
              </a:bodyPr>
              <a:lstStyle/>
              <a:p>
                <a:r>
                  <a:rPr lang="en-GB" sz="2000" b="1" i="1" dirty="0" smtClean="0">
                    <a:solidFill>
                      <a:schemeClr val="tx1"/>
                    </a:solidFill>
                    <a:latin typeface="Times New Roman" pitchFamily="18" charset="0"/>
                    <a:sym typeface="Symbol" pitchFamily="18" charset="2"/>
                  </a:rPr>
                  <a:t>p </a:t>
                </a:r>
                <a14:m>
                  <m:oMath xmlns:m="http://schemas.openxmlformats.org/officeDocument/2006/math">
                    <m:sSup>
                      <m:sSupPr>
                        <m:ctrlPr>
                          <a:rPr lang="en-GB" sz="2000" b="1" i="1" smtClean="0">
                            <a:solidFill>
                              <a:schemeClr val="tx1"/>
                            </a:solidFill>
                            <a:latin typeface="Cambria Math" panose="02040503050406030204" pitchFamily="18" charset="0"/>
                            <a:sym typeface="Symbol" pitchFamily="18" charset="2"/>
                          </a:rPr>
                        </m:ctrlPr>
                      </m:sSupPr>
                      <m:e>
                        <m:r>
                          <a:rPr lang="en-GB" sz="2000" b="1" i="1" smtClean="0">
                            <a:solidFill>
                              <a:schemeClr val="tx1"/>
                            </a:solidFill>
                            <a:latin typeface="Cambria Math"/>
                            <a:sym typeface="Symbol" pitchFamily="18" charset="2"/>
                          </a:rPr>
                          <m:t>𝑵</m:t>
                        </m:r>
                      </m:e>
                      <m:sup>
                        <m:r>
                          <a:rPr lang="en-GB" sz="2000" b="1" i="1" smtClean="0">
                            <a:solidFill>
                              <a:schemeClr val="tx1"/>
                            </a:solidFill>
                            <a:latin typeface="Cambria Math"/>
                            <a:sym typeface="Symbol" pitchFamily="18" charset="2"/>
                          </a:rPr>
                          <m:t>∗</m:t>
                        </m:r>
                      </m:sup>
                    </m:sSup>
                    <m:r>
                      <a:rPr lang="en-GB" sz="2000" b="1" i="1" smtClean="0">
                        <a:solidFill>
                          <a:schemeClr val="tx1"/>
                        </a:solidFill>
                        <a:latin typeface="Cambria Math"/>
                        <a:sym typeface="Symbol" pitchFamily="18" charset="2"/>
                      </a:rPr>
                      <m:t>…</m:t>
                    </m:r>
                  </m:oMath>
                </a14:m>
                <a:r>
                  <a:rPr lang="en-GB" sz="2000" b="1" i="1" dirty="0" smtClean="0">
                    <a:solidFill>
                      <a:schemeClr val="tx1"/>
                    </a:solidFill>
                    <a:latin typeface="Times New Roman" pitchFamily="18" charset="0"/>
                    <a:sym typeface="Symbol" pitchFamily="18" charset="2"/>
                  </a:rPr>
                  <a:t> </a:t>
                </a:r>
                <a:endParaRPr lang="el-GR" sz="2000" b="1" baseline="30000" dirty="0">
                  <a:solidFill>
                    <a:schemeClr val="tx1"/>
                  </a:solidFill>
                  <a:latin typeface="Times New Roman" pitchFamily="18" charset="0"/>
                  <a:sym typeface="Symbol" pitchFamily="18" charset="2"/>
                </a:endParaRPr>
              </a:p>
            </p:txBody>
          </p:sp>
        </mc:Choice>
        <mc:Fallback xmlns="">
          <p:sp>
            <p:nvSpPr>
              <p:cNvPr id="33" name="Text Box 57"/>
              <p:cNvSpPr txBox="1">
                <a:spLocks noRot="1" noChangeAspect="1" noMove="1" noResize="1" noEditPoints="1" noAdjustHandles="1" noChangeArrowheads="1" noChangeShapeType="1" noTextEdit="1"/>
              </p:cNvSpPr>
              <p:nvPr/>
            </p:nvSpPr>
            <p:spPr bwMode="auto">
              <a:xfrm>
                <a:off x="7334126" y="3566513"/>
                <a:ext cx="972254" cy="400110"/>
              </a:xfrm>
              <a:prstGeom prst="rect">
                <a:avLst/>
              </a:prstGeom>
              <a:blipFill>
                <a:blip r:embed="rId5"/>
                <a:stretch>
                  <a:fillRect l="-6250" t="-7576" b="-25758"/>
                </a:stretch>
              </a:blipFill>
              <a:ln w="9525">
                <a:noFill/>
                <a:miter lim="800000"/>
                <a:headEnd/>
                <a:tailEnd/>
              </a:ln>
            </p:spPr>
            <p:txBody>
              <a:bodyPr/>
              <a:lstStyle/>
              <a:p>
                <a:r>
                  <a:rPr lang="en-GB">
                    <a:noFill/>
                  </a:rPr>
                  <a:t> </a:t>
                </a:r>
              </a:p>
            </p:txBody>
          </p:sp>
        </mc:Fallback>
      </mc:AlternateContent>
      <p:sp>
        <p:nvSpPr>
          <p:cNvPr id="34" name="Text Box 57"/>
          <p:cNvSpPr txBox="1">
            <a:spLocks noChangeArrowheads="1"/>
          </p:cNvSpPr>
          <p:nvPr/>
        </p:nvSpPr>
        <p:spPr bwMode="auto">
          <a:xfrm>
            <a:off x="5533926" y="3531340"/>
            <a:ext cx="312906" cy="400110"/>
          </a:xfrm>
          <a:prstGeom prst="rect">
            <a:avLst/>
          </a:prstGeom>
          <a:noFill/>
          <a:ln w="9525">
            <a:noFill/>
            <a:miter lim="800000"/>
            <a:headEnd/>
            <a:tailEnd/>
          </a:ln>
        </p:spPr>
        <p:txBody>
          <a:bodyPr wrap="none">
            <a:spAutoFit/>
          </a:bodyPr>
          <a:lstStyle/>
          <a:p>
            <a:r>
              <a:rPr lang="en-GB" sz="2000" b="1" i="1" dirty="0" smtClean="0">
                <a:solidFill>
                  <a:schemeClr val="tx1"/>
                </a:solidFill>
                <a:latin typeface="Times New Roman" pitchFamily="18" charset="0"/>
                <a:sym typeface="Symbol" pitchFamily="18" charset="2"/>
              </a:rPr>
              <a:t>p</a:t>
            </a:r>
            <a:endParaRPr lang="el-GR" sz="2000" b="1" baseline="30000" dirty="0">
              <a:solidFill>
                <a:schemeClr val="tx1"/>
              </a:solidFill>
              <a:latin typeface="Times New Roman" pitchFamily="18" charset="0"/>
              <a:sym typeface="Symbol" pitchFamily="18" charset="2"/>
            </a:endParaRPr>
          </a:p>
        </p:txBody>
      </p:sp>
      <mc:AlternateContent xmlns:mc="http://schemas.openxmlformats.org/markup-compatibility/2006" xmlns:a14="http://schemas.microsoft.com/office/drawing/2010/main">
        <mc:Choice Requires="a14">
          <p:sp>
            <p:nvSpPr>
              <p:cNvPr id="35" name="TextBox 34"/>
              <p:cNvSpPr txBox="1"/>
              <p:nvPr/>
            </p:nvSpPr>
            <p:spPr>
              <a:xfrm>
                <a:off x="5426060" y="3256003"/>
                <a:ext cx="110684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sSup>
                            <m:sSupPr>
                              <m:ctrlPr>
                                <a:rPr lang="en-GB" altLang="en-US" sz="2400" i="1">
                                  <a:solidFill>
                                    <a:schemeClr val="tx1"/>
                                  </a:solidFill>
                                  <a:latin typeface="Cambria Math" panose="02040503050406030204" pitchFamily="18" charset="0"/>
                                </a:rPr>
                              </m:ctrlPr>
                            </m:sSupPr>
                            <m:e>
                              <m:r>
                                <a:rPr lang="en-GB" altLang="en-US" sz="2400" i="1">
                                  <a:solidFill>
                                    <a:schemeClr val="tx1"/>
                                  </a:solidFill>
                                  <a:latin typeface="Cambria Math" panose="02040503050406030204" pitchFamily="18" charset="0"/>
                                </a:rPr>
                                <m:t>1</m:t>
                              </m:r>
                            </m:e>
                            <m:sup>
                              <m:r>
                                <m:rPr>
                                  <m:sty m:val="p"/>
                                </m:rPr>
                                <a:rPr lang="en-GB" altLang="en-US" sz="2400">
                                  <a:solidFill>
                                    <a:schemeClr val="tx1"/>
                                  </a:solidFill>
                                  <a:latin typeface="Cambria Math" panose="02040503050406030204" pitchFamily="18" charset="0"/>
                                </a:rPr>
                                <m:t>c</m:t>
                              </m:r>
                            </m:sup>
                          </m:sSup>
                          <m:r>
                            <a:rPr lang="en-GB" altLang="en-US" sz="2400" b="1" i="1" smtClean="0">
                              <a:solidFill>
                                <a:schemeClr val="tx1"/>
                              </a:solidFill>
                              <a:latin typeface="Cambria Math"/>
                            </a:rPr>
                            <m:t> </m:t>
                          </m:r>
                          <m:r>
                            <a:rPr lang="en-GB" sz="2000" b="1" i="1" smtClean="0">
                              <a:solidFill>
                                <a:schemeClr val="tx1"/>
                              </a:solidFill>
                              <a:latin typeface="Cambria Math"/>
                            </a:rPr>
                            <m:t>𝒙</m:t>
                          </m:r>
                        </m:e>
                        <m:sub>
                          <m:r>
                            <a:rPr lang="en-GB" sz="2000" b="1" i="1" smtClean="0">
                              <a:solidFill>
                                <a:schemeClr val="tx1"/>
                              </a:solidFill>
                              <a:latin typeface="Cambria Math"/>
                              <a:ea typeface="Cambria Math"/>
                            </a:rPr>
                            <m:t>ℙ</m:t>
                          </m:r>
                        </m:sub>
                      </m:sSub>
                      <m:r>
                        <a:rPr lang="en-GB" sz="2000" b="1" i="1" smtClean="0">
                          <a:solidFill>
                            <a:schemeClr val="tx1"/>
                          </a:solidFill>
                          <a:latin typeface="Cambria Math"/>
                        </a:rPr>
                        <m:t> </m:t>
                      </m:r>
                      <m:r>
                        <a:rPr lang="en-GB" sz="2000" b="1" i="1" smtClean="0">
                          <a:solidFill>
                            <a:schemeClr val="tx1"/>
                          </a:solidFill>
                          <a:latin typeface="Cambria Math"/>
                        </a:rPr>
                        <m:t>𝒕</m:t>
                      </m:r>
                    </m:oMath>
                  </m:oMathPara>
                </a14:m>
                <a:endParaRPr lang="en-GB" sz="2400" b="1" dirty="0"/>
              </a:p>
            </p:txBody>
          </p:sp>
        </mc:Choice>
        <mc:Fallback xmlns="">
          <p:sp>
            <p:nvSpPr>
              <p:cNvPr id="35" name="TextBox 34"/>
              <p:cNvSpPr txBox="1">
                <a:spLocks noRot="1" noChangeAspect="1" noMove="1" noResize="1" noEditPoints="1" noAdjustHandles="1" noChangeArrowheads="1" noChangeShapeType="1" noTextEdit="1"/>
              </p:cNvSpPr>
              <p:nvPr/>
            </p:nvSpPr>
            <p:spPr>
              <a:xfrm>
                <a:off x="5426060" y="3256003"/>
                <a:ext cx="1106841" cy="400110"/>
              </a:xfrm>
              <a:prstGeom prst="rect">
                <a:avLst/>
              </a:prstGeom>
              <a:blipFill>
                <a:blip r:embed="rId6"/>
                <a:stretch>
                  <a:fillRect b="-3030"/>
                </a:stretch>
              </a:blipFill>
            </p:spPr>
            <p:txBody>
              <a:bodyPr/>
              <a:lstStyle/>
              <a:p>
                <a:r>
                  <a:rPr lang="en-GB">
                    <a:noFill/>
                  </a:rPr>
                  <a:t> </a:t>
                </a:r>
              </a:p>
            </p:txBody>
          </p:sp>
        </mc:Fallback>
      </mc:AlternateContent>
      <p:sp>
        <p:nvSpPr>
          <p:cNvPr id="36" name="Line 13"/>
          <p:cNvSpPr>
            <a:spLocks noChangeShapeType="1"/>
          </p:cNvSpPr>
          <p:nvPr/>
        </p:nvSpPr>
        <p:spPr bwMode="auto">
          <a:xfrm flipH="1">
            <a:off x="6757638" y="2816967"/>
            <a:ext cx="270314" cy="551114"/>
          </a:xfrm>
          <a:prstGeom prst="line">
            <a:avLst/>
          </a:prstGeom>
          <a:noFill/>
          <a:ln w="38100">
            <a:solidFill>
              <a:srgbClr val="FF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37" name="Text Box 57"/>
              <p:cNvSpPr txBox="1">
                <a:spLocks noChangeArrowheads="1"/>
              </p:cNvSpPr>
              <p:nvPr/>
            </p:nvSpPr>
            <p:spPr bwMode="auto">
              <a:xfrm>
                <a:off x="7010236" y="2792017"/>
                <a:ext cx="1540358" cy="392993"/>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2000" b="1" i="1" dirty="0" smtClean="0">
                          <a:solidFill>
                            <a:schemeClr val="tx1"/>
                          </a:solidFill>
                          <a:latin typeface="Cambria Math"/>
                          <a:ea typeface="Cambria Math"/>
                          <a:sym typeface="Symbol" pitchFamily="18" charset="2"/>
                        </a:rPr>
                        <m:t>𝝆</m:t>
                      </m:r>
                      <m:r>
                        <a:rPr lang="en-GB" sz="2000" b="1" i="1" dirty="0" smtClean="0">
                          <a:solidFill>
                            <a:schemeClr val="tx1"/>
                          </a:solidFill>
                          <a:latin typeface="Cambria Math" panose="02040503050406030204" pitchFamily="18" charset="0"/>
                          <a:ea typeface="Cambria Math"/>
                          <a:sym typeface="Symbol" pitchFamily="18" charset="2"/>
                        </a:rPr>
                        <m:t>,</m:t>
                      </m:r>
                      <m:r>
                        <a:rPr lang="en-GB" sz="2000" b="1" i="1" dirty="0" smtClean="0">
                          <a:solidFill>
                            <a:schemeClr val="tx1"/>
                          </a:solidFill>
                          <a:latin typeface="Cambria Math"/>
                          <a:ea typeface="Cambria Math"/>
                          <a:sym typeface="Symbol" pitchFamily="18" charset="2"/>
                        </a:rPr>
                        <m:t>𝝎</m:t>
                      </m:r>
                      <m:r>
                        <a:rPr lang="en-GB" sz="2000" b="1" i="1" dirty="0" smtClean="0">
                          <a:solidFill>
                            <a:schemeClr val="tx1"/>
                          </a:solidFill>
                          <a:latin typeface="Cambria Math" panose="02040503050406030204" pitchFamily="18" charset="0"/>
                          <a:ea typeface="Cambria Math"/>
                          <a:sym typeface="Symbol" pitchFamily="18" charset="2"/>
                        </a:rPr>
                        <m:t>,</m:t>
                      </m:r>
                      <m:r>
                        <a:rPr lang="en-GB" sz="2000" b="1" i="1" dirty="0" smtClean="0">
                          <a:solidFill>
                            <a:schemeClr val="tx1"/>
                          </a:solidFill>
                          <a:latin typeface="Cambria Math"/>
                          <a:ea typeface="Cambria Math"/>
                          <a:sym typeface="Symbol" pitchFamily="18" charset="2"/>
                        </a:rPr>
                        <m:t>𝝓</m:t>
                      </m:r>
                      <m:r>
                        <a:rPr lang="en-GB" sz="2000" b="1" i="1" dirty="0" smtClean="0">
                          <a:solidFill>
                            <a:schemeClr val="tx1"/>
                          </a:solidFill>
                          <a:latin typeface="Cambria Math" panose="02040503050406030204" pitchFamily="18" charset="0"/>
                          <a:ea typeface="Cambria Math"/>
                          <a:sym typeface="Symbol" pitchFamily="18" charset="2"/>
                        </a:rPr>
                        <m:t>,</m:t>
                      </m:r>
                      <m:r>
                        <a:rPr lang="en-GB" sz="2000" b="1" i="1" dirty="0" smtClean="0">
                          <a:solidFill>
                            <a:schemeClr val="tx1"/>
                          </a:solidFill>
                          <a:latin typeface="Cambria Math"/>
                          <a:ea typeface="Cambria Math"/>
                          <a:sym typeface="Symbol" pitchFamily="18" charset="2"/>
                        </a:rPr>
                        <m:t>𝝍</m:t>
                      </m:r>
                      <m:r>
                        <a:rPr lang="en-GB" sz="2000" b="1" i="1" dirty="0" smtClean="0">
                          <a:solidFill>
                            <a:schemeClr val="tx1"/>
                          </a:solidFill>
                          <a:latin typeface="Cambria Math" panose="02040503050406030204" pitchFamily="18" charset="0"/>
                          <a:ea typeface="Cambria Math"/>
                          <a:sym typeface="Symbol" pitchFamily="18" charset="2"/>
                        </a:rPr>
                        <m:t>,</m:t>
                      </m:r>
                      <m:r>
                        <a:rPr lang="en-GB" sz="2000" b="1" i="1" dirty="0" smtClean="0">
                          <a:solidFill>
                            <a:schemeClr val="tx1"/>
                          </a:solidFill>
                          <a:latin typeface="Cambria Math" panose="02040503050406030204" pitchFamily="18" charset="0"/>
                          <a:ea typeface="Cambria Math" panose="02040503050406030204" pitchFamily="18" charset="0"/>
                          <a:sym typeface="Symbol" pitchFamily="18" charset="2"/>
                        </a:rPr>
                        <m:t>𝜰</m:t>
                      </m:r>
                    </m:oMath>
                  </m:oMathPara>
                </a14:m>
                <a:endParaRPr lang="el-GR" sz="2000" b="1" i="1" baseline="30000" dirty="0">
                  <a:solidFill>
                    <a:schemeClr val="tx1"/>
                  </a:solidFill>
                  <a:latin typeface="Times New Roman" pitchFamily="18" charset="0"/>
                  <a:sym typeface="Symbol" pitchFamily="18" charset="2"/>
                </a:endParaRPr>
              </a:p>
            </p:txBody>
          </p:sp>
        </mc:Choice>
        <mc:Fallback xmlns="">
          <p:sp>
            <p:nvSpPr>
              <p:cNvPr id="37" name="Text Box 57"/>
              <p:cNvSpPr txBox="1">
                <a:spLocks noRot="1" noChangeAspect="1" noMove="1" noResize="1" noEditPoints="1" noAdjustHandles="1" noChangeArrowheads="1" noChangeShapeType="1" noTextEdit="1"/>
              </p:cNvSpPr>
              <p:nvPr/>
            </p:nvSpPr>
            <p:spPr bwMode="auto">
              <a:xfrm>
                <a:off x="7010236" y="2792017"/>
                <a:ext cx="1540358" cy="392993"/>
              </a:xfrm>
              <a:prstGeom prst="rect">
                <a:avLst/>
              </a:prstGeom>
              <a:blipFill>
                <a:blip r:embed="rId7"/>
                <a:stretch>
                  <a:fillRect b="-18750"/>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5714092" y="2816966"/>
                <a:ext cx="822918" cy="407099"/>
              </a:xfrm>
              <a:prstGeom prst="rect">
                <a:avLst/>
              </a:prstGeom>
              <a:noFill/>
            </p:spPr>
            <p:txBody>
              <a:bodyPr wrap="none" rtlCol="0">
                <a:spAutoFit/>
              </a:bodyPr>
              <a:lstStyle/>
              <a:p>
                <a14:m>
                  <m:oMath xmlns:m="http://schemas.openxmlformats.org/officeDocument/2006/math">
                    <m:sSub>
                      <m:sSubPr>
                        <m:ctrlPr>
                          <a:rPr lang="en-GB" altLang="en-US" sz="2000" i="1" smtClean="0">
                            <a:solidFill>
                              <a:schemeClr val="tx1"/>
                            </a:solidFill>
                            <a:latin typeface="Cambria Math" panose="02040503050406030204" pitchFamily="18" charset="0"/>
                          </a:rPr>
                        </m:ctrlPr>
                      </m:sSubPr>
                      <m:e>
                        <m:r>
                          <a:rPr lang="en-GB" altLang="en-US" sz="2000" i="1">
                            <a:solidFill>
                              <a:schemeClr val="tx1"/>
                            </a:solidFill>
                            <a:latin typeface="Cambria Math"/>
                          </a:rPr>
                          <m:t>𝑞</m:t>
                        </m:r>
                      </m:e>
                      <m:sub>
                        <m:r>
                          <m:rPr>
                            <m:sty m:val="p"/>
                          </m:rPr>
                          <a:rPr lang="en-GB" altLang="en-US" sz="2000">
                            <a:solidFill>
                              <a:schemeClr val="tx1"/>
                            </a:solidFill>
                            <a:latin typeface="Cambria Math"/>
                          </a:rPr>
                          <m:t>v</m:t>
                        </m:r>
                      </m:sub>
                    </m:sSub>
                  </m:oMath>
                </a14:m>
                <a:r>
                  <a:rPr lang="en-GB" sz="2000" b="1" dirty="0" smtClean="0"/>
                  <a:t> </a:t>
                </a:r>
                <a14:m>
                  <m:oMath xmlns:m="http://schemas.openxmlformats.org/officeDocument/2006/math">
                    <m:sSup>
                      <m:sSupPr>
                        <m:ctrlPr>
                          <a:rPr lang="en-GB" sz="2000" b="1" i="1" dirty="0" smtClean="0">
                            <a:latin typeface="Cambria Math" panose="02040503050406030204" pitchFamily="18" charset="0"/>
                          </a:rPr>
                        </m:ctrlPr>
                      </m:sSupPr>
                      <m:e>
                        <m:r>
                          <a:rPr lang="en-GB" sz="2000" b="1" i="1" dirty="0" smtClean="0">
                            <a:latin typeface="Cambria Math"/>
                          </a:rPr>
                          <m:t>𝒗</m:t>
                        </m:r>
                      </m:e>
                      <m:sup>
                        <m:r>
                          <a:rPr lang="en-GB" sz="2000" b="1" i="1" dirty="0" smtClean="0">
                            <a:latin typeface="Cambria Math"/>
                          </a:rPr>
                          <m:t>𝟐</m:t>
                        </m:r>
                      </m:sup>
                    </m:sSup>
                  </m:oMath>
                </a14:m>
                <a:endParaRPr lang="en-GB" sz="2000"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5714092" y="2816966"/>
                <a:ext cx="822918" cy="407099"/>
              </a:xfrm>
              <a:prstGeom prst="rect">
                <a:avLst/>
              </a:prstGeom>
              <a:blipFill>
                <a:blip r:embed="rId8"/>
                <a:stretch>
                  <a:fillRect b="-8955"/>
                </a:stretch>
              </a:blipFill>
            </p:spPr>
            <p:txBody>
              <a:bodyPr/>
              <a:lstStyle/>
              <a:p>
                <a:r>
                  <a:rPr lang="en-GB">
                    <a:noFill/>
                  </a:rPr>
                  <a:t> </a:t>
                </a:r>
              </a:p>
            </p:txBody>
          </p:sp>
        </mc:Fallback>
      </mc:AlternateContent>
      <p:sp>
        <p:nvSpPr>
          <p:cNvPr id="39" name="Line 31"/>
          <p:cNvSpPr>
            <a:spLocks noChangeShapeType="1"/>
          </p:cNvSpPr>
          <p:nvPr/>
        </p:nvSpPr>
        <p:spPr bwMode="auto">
          <a:xfrm flipV="1">
            <a:off x="7010236" y="2720009"/>
            <a:ext cx="565091" cy="85999"/>
          </a:xfrm>
          <a:prstGeom prst="line">
            <a:avLst/>
          </a:prstGeom>
          <a:noFill/>
          <a:ln w="76200">
            <a:solidFill>
              <a:srgbClr val="FF0000"/>
            </a:solidFill>
            <a:round/>
            <a:headEnd/>
            <a:tailEnd type="triangle" w="med" len="med"/>
          </a:ln>
        </p:spPr>
        <p:txBody>
          <a:bodyPr/>
          <a:lstStyle/>
          <a:p>
            <a:endParaRPr lang="en-GB"/>
          </a:p>
        </p:txBody>
      </p:sp>
      <p:pic>
        <p:nvPicPr>
          <p:cNvPr id="4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9998" y="3231010"/>
            <a:ext cx="372004"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Rectangle 40"/>
          <p:cNvSpPr/>
          <p:nvPr/>
        </p:nvSpPr>
        <p:spPr bwMode="auto">
          <a:xfrm>
            <a:off x="467544" y="1916832"/>
            <a:ext cx="3740142" cy="217132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42" name="Rectangle 29"/>
          <p:cNvSpPr>
            <a:spLocks noChangeArrowheads="1"/>
          </p:cNvSpPr>
          <p:nvPr/>
        </p:nvSpPr>
        <p:spPr bwMode="auto">
          <a:xfrm>
            <a:off x="1040667" y="2265014"/>
            <a:ext cx="57900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400" dirty="0"/>
              <a:t>Q</a:t>
            </a:r>
            <a:r>
              <a:rPr lang="en-GB" altLang="en-US" sz="2400" b="1" i="0" baseline="30000" dirty="0"/>
              <a:t>2</a:t>
            </a:r>
          </a:p>
        </p:txBody>
      </p:sp>
      <p:sp>
        <p:nvSpPr>
          <p:cNvPr id="43" name="Line 13"/>
          <p:cNvSpPr>
            <a:spLocks noChangeShapeType="1"/>
          </p:cNvSpPr>
          <p:nvPr/>
        </p:nvSpPr>
        <p:spPr bwMode="auto">
          <a:xfrm flipH="1" flipV="1">
            <a:off x="1727535" y="2731099"/>
            <a:ext cx="629933" cy="74778"/>
          </a:xfrm>
          <a:prstGeom prst="line">
            <a:avLst/>
          </a:prstGeom>
          <a:noFill/>
          <a:ln w="38100">
            <a:solidFill>
              <a:srgbClr val="FF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GB"/>
          </a:p>
        </p:txBody>
      </p:sp>
      <p:sp>
        <p:nvSpPr>
          <p:cNvPr id="44" name="Line 30"/>
          <p:cNvSpPr>
            <a:spLocks noChangeShapeType="1"/>
          </p:cNvSpPr>
          <p:nvPr/>
        </p:nvSpPr>
        <p:spPr bwMode="auto">
          <a:xfrm flipV="1">
            <a:off x="1692747" y="2083026"/>
            <a:ext cx="935037" cy="215900"/>
          </a:xfrm>
          <a:prstGeom prst="line">
            <a:avLst/>
          </a:prstGeom>
          <a:noFill/>
          <a:ln w="38100">
            <a:solidFill>
              <a:schemeClr val="accent2"/>
            </a:solidFill>
            <a:round/>
            <a:headEnd/>
            <a:tailEnd type="triangle" w="med" len="med"/>
          </a:ln>
        </p:spPr>
        <p:txBody>
          <a:bodyPr/>
          <a:lstStyle/>
          <a:p>
            <a:endParaRPr lang="en-GB"/>
          </a:p>
        </p:txBody>
      </p:sp>
      <p:sp>
        <p:nvSpPr>
          <p:cNvPr id="45" name="Line 32"/>
          <p:cNvSpPr>
            <a:spLocks noChangeShapeType="1"/>
          </p:cNvSpPr>
          <p:nvPr/>
        </p:nvSpPr>
        <p:spPr bwMode="auto">
          <a:xfrm>
            <a:off x="972022" y="2225901"/>
            <a:ext cx="792162" cy="73025"/>
          </a:xfrm>
          <a:prstGeom prst="line">
            <a:avLst/>
          </a:prstGeom>
          <a:noFill/>
          <a:ln w="38100">
            <a:solidFill>
              <a:schemeClr val="accent2"/>
            </a:solidFill>
            <a:round/>
            <a:headEnd/>
            <a:tailEnd type="triangle" w="med" len="med"/>
          </a:ln>
        </p:spPr>
        <p:txBody>
          <a:bodyPr/>
          <a:lstStyle/>
          <a:p>
            <a:endParaRPr lang="en-GB"/>
          </a:p>
        </p:txBody>
      </p:sp>
      <p:sp>
        <p:nvSpPr>
          <p:cNvPr id="46" name="Line 33"/>
          <p:cNvSpPr>
            <a:spLocks noChangeShapeType="1"/>
          </p:cNvSpPr>
          <p:nvPr/>
        </p:nvSpPr>
        <p:spPr bwMode="auto">
          <a:xfrm flipV="1">
            <a:off x="1151474" y="3664837"/>
            <a:ext cx="693360" cy="71438"/>
          </a:xfrm>
          <a:prstGeom prst="line">
            <a:avLst/>
          </a:prstGeom>
          <a:noFill/>
          <a:ln w="76200">
            <a:solidFill>
              <a:srgbClr val="FF0000"/>
            </a:solidFill>
            <a:round/>
            <a:headEnd/>
            <a:tailEnd type="triangle" w="med" len="med"/>
          </a:ln>
        </p:spPr>
        <p:txBody>
          <a:bodyPr/>
          <a:lstStyle/>
          <a:p>
            <a:endParaRPr lang="en-GB"/>
          </a:p>
        </p:txBody>
      </p:sp>
      <p:grpSp>
        <p:nvGrpSpPr>
          <p:cNvPr id="47" name="Group 34"/>
          <p:cNvGrpSpPr>
            <a:grpSpLocks/>
          </p:cNvGrpSpPr>
          <p:nvPr/>
        </p:nvGrpSpPr>
        <p:grpSpPr bwMode="auto">
          <a:xfrm rot="10800000">
            <a:off x="1619722" y="2298926"/>
            <a:ext cx="198437" cy="431800"/>
            <a:chOff x="2064" y="385"/>
            <a:chExt cx="193" cy="576"/>
          </a:xfrm>
        </p:grpSpPr>
        <p:grpSp>
          <p:nvGrpSpPr>
            <p:cNvPr id="48" name="Group 35"/>
            <p:cNvGrpSpPr>
              <a:grpSpLocks/>
            </p:cNvGrpSpPr>
            <p:nvPr/>
          </p:nvGrpSpPr>
          <p:grpSpPr bwMode="auto">
            <a:xfrm>
              <a:off x="2064" y="769"/>
              <a:ext cx="193" cy="192"/>
              <a:chOff x="2064" y="769"/>
              <a:chExt cx="193" cy="192"/>
            </a:xfrm>
          </p:grpSpPr>
          <p:sp>
            <p:nvSpPr>
              <p:cNvPr id="59" name="Arc 36"/>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60" name="Arc 37"/>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61" name="Arc 38"/>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62" name="Arc 39"/>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49" name="Group 40"/>
            <p:cNvGrpSpPr>
              <a:grpSpLocks/>
            </p:cNvGrpSpPr>
            <p:nvPr/>
          </p:nvGrpSpPr>
          <p:grpSpPr bwMode="auto">
            <a:xfrm>
              <a:off x="2064" y="577"/>
              <a:ext cx="193" cy="192"/>
              <a:chOff x="2064" y="577"/>
              <a:chExt cx="193" cy="192"/>
            </a:xfrm>
          </p:grpSpPr>
          <p:sp>
            <p:nvSpPr>
              <p:cNvPr id="55" name="Arc 41"/>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56" name="Arc 42"/>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57" name="Arc 43"/>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58" name="Arc 44"/>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50" name="Group 45"/>
            <p:cNvGrpSpPr>
              <a:grpSpLocks/>
            </p:cNvGrpSpPr>
            <p:nvPr/>
          </p:nvGrpSpPr>
          <p:grpSpPr bwMode="auto">
            <a:xfrm>
              <a:off x="2064" y="385"/>
              <a:ext cx="193" cy="192"/>
              <a:chOff x="2064" y="385"/>
              <a:chExt cx="193" cy="192"/>
            </a:xfrm>
          </p:grpSpPr>
          <p:sp>
            <p:nvSpPr>
              <p:cNvPr id="51" name="Arc 46"/>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52" name="Arc 47"/>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53" name="Arc 48"/>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54" name="Arc 49"/>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sp>
        <p:nvSpPr>
          <p:cNvPr id="63" name="Text Box 57"/>
          <p:cNvSpPr txBox="1">
            <a:spLocks noChangeArrowheads="1"/>
          </p:cNvSpPr>
          <p:nvPr/>
        </p:nvSpPr>
        <p:spPr bwMode="auto">
          <a:xfrm>
            <a:off x="1833215" y="2240038"/>
            <a:ext cx="290513" cy="396875"/>
          </a:xfrm>
          <a:prstGeom prst="rect">
            <a:avLst/>
          </a:prstGeom>
          <a:noFill/>
          <a:ln w="9525">
            <a:noFill/>
            <a:miter lim="800000"/>
            <a:headEnd/>
            <a:tailEnd/>
          </a:ln>
        </p:spPr>
        <p:txBody>
          <a:bodyPr wrap="none">
            <a:spAutoFit/>
          </a:bodyPr>
          <a:lstStyle/>
          <a:p>
            <a:r>
              <a:rPr lang="el-GR" sz="2000" b="1" i="1" dirty="0">
                <a:solidFill>
                  <a:schemeClr val="tx1"/>
                </a:solidFill>
                <a:latin typeface="Times New Roman" pitchFamily="18" charset="0"/>
                <a:sym typeface="Symbol" pitchFamily="18" charset="2"/>
              </a:rPr>
              <a:t>γ</a:t>
            </a:r>
            <a:endParaRPr lang="el-GR" sz="2000" b="1" baseline="30000" dirty="0">
              <a:solidFill>
                <a:schemeClr val="tx1"/>
              </a:solidFill>
              <a:latin typeface="Times New Roman" pitchFamily="18" charset="0"/>
              <a:sym typeface="Symbol" pitchFamily="18" charset="2"/>
            </a:endParaRPr>
          </a:p>
        </p:txBody>
      </p:sp>
      <p:sp>
        <p:nvSpPr>
          <p:cNvPr id="64" name="Line 31"/>
          <p:cNvSpPr>
            <a:spLocks noChangeShapeType="1"/>
          </p:cNvSpPr>
          <p:nvPr/>
        </p:nvSpPr>
        <p:spPr bwMode="auto">
          <a:xfrm>
            <a:off x="1930415" y="3619594"/>
            <a:ext cx="801177" cy="116681"/>
          </a:xfrm>
          <a:prstGeom prst="line">
            <a:avLst/>
          </a:prstGeom>
          <a:noFill/>
          <a:ln w="76200">
            <a:solidFill>
              <a:srgbClr val="FF0000"/>
            </a:solidFill>
            <a:round/>
            <a:headEnd/>
            <a:tailEnd type="triangle" w="med" len="med"/>
          </a:ln>
        </p:spPr>
        <p:txBody>
          <a:bodyPr/>
          <a:lstStyle/>
          <a:p>
            <a:endParaRPr lang="en-GB"/>
          </a:p>
        </p:txBody>
      </p:sp>
      <p:sp>
        <p:nvSpPr>
          <p:cNvPr id="65" name="Line 13"/>
          <p:cNvSpPr>
            <a:spLocks noChangeShapeType="1"/>
          </p:cNvSpPr>
          <p:nvPr/>
        </p:nvSpPr>
        <p:spPr bwMode="auto">
          <a:xfrm>
            <a:off x="1727092" y="2731098"/>
            <a:ext cx="134157" cy="62589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6" name="Text Box 57"/>
          <p:cNvSpPr txBox="1">
            <a:spLocks noChangeArrowheads="1"/>
          </p:cNvSpPr>
          <p:nvPr/>
        </p:nvSpPr>
        <p:spPr bwMode="auto">
          <a:xfrm>
            <a:off x="395536" y="3520251"/>
            <a:ext cx="755335" cy="400110"/>
          </a:xfrm>
          <a:prstGeom prst="rect">
            <a:avLst/>
          </a:prstGeom>
          <a:noFill/>
          <a:ln w="9525">
            <a:noFill/>
            <a:miter lim="800000"/>
            <a:headEnd/>
            <a:tailEnd/>
          </a:ln>
        </p:spPr>
        <p:txBody>
          <a:bodyPr wrap="none">
            <a:spAutoFit/>
          </a:bodyPr>
          <a:lstStyle/>
          <a:p>
            <a:r>
              <a:rPr lang="en-GB" sz="2000" b="1" i="1" dirty="0" err="1" smtClean="0">
                <a:solidFill>
                  <a:schemeClr val="tx1"/>
                </a:solidFill>
                <a:latin typeface="Times New Roman" pitchFamily="18" charset="0"/>
                <a:sym typeface="Symbol" pitchFamily="18" charset="2"/>
              </a:rPr>
              <a:t>p,n,A</a:t>
            </a:r>
            <a:endParaRPr lang="el-GR" sz="2000" b="1" baseline="30000" dirty="0">
              <a:solidFill>
                <a:schemeClr val="tx1"/>
              </a:solidFill>
              <a:latin typeface="Times New Roman" pitchFamily="18" charset="0"/>
              <a:sym typeface="Symbol" pitchFamily="18" charset="2"/>
            </a:endParaRPr>
          </a:p>
        </p:txBody>
      </p:sp>
      <mc:AlternateContent xmlns:mc="http://schemas.openxmlformats.org/markup-compatibility/2006" xmlns:a14="http://schemas.microsoft.com/office/drawing/2010/main">
        <mc:Choice Requires="a14">
          <p:sp>
            <p:nvSpPr>
              <p:cNvPr id="67" name="TextBox 66"/>
              <p:cNvSpPr txBox="1"/>
              <p:nvPr/>
            </p:nvSpPr>
            <p:spPr>
              <a:xfrm>
                <a:off x="886975" y="3244914"/>
                <a:ext cx="94872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smtClean="0">
                              <a:solidFill>
                                <a:schemeClr val="tx1"/>
                              </a:solidFill>
                              <a:latin typeface="Cambria Math" panose="02040503050406030204" pitchFamily="18" charset="0"/>
                            </a:rPr>
                            <m:t>"</m:t>
                          </m:r>
                          <m:r>
                            <a:rPr lang="en-GB" sz="2000" b="1" i="1" smtClean="0">
                              <a:solidFill>
                                <a:schemeClr val="tx1"/>
                              </a:solidFill>
                              <a:latin typeface="Cambria Math"/>
                            </a:rPr>
                            <m:t>𝒙</m:t>
                          </m:r>
                        </m:e>
                        <m:sub>
                          <m:r>
                            <a:rPr lang="en-GB" sz="2000" b="1" i="1" smtClean="0">
                              <a:solidFill>
                                <a:schemeClr val="tx1"/>
                              </a:solidFill>
                              <a:latin typeface="Cambria Math"/>
                              <a:ea typeface="Cambria Math"/>
                            </a:rPr>
                            <m:t>ℙ</m:t>
                          </m:r>
                        </m:sub>
                      </m:sSub>
                      <m:r>
                        <a:rPr lang="en-GB" sz="2000" b="1" i="1" smtClean="0">
                          <a:solidFill>
                            <a:schemeClr val="tx1"/>
                          </a:solidFill>
                          <a:latin typeface="Cambria Math" panose="02040503050406030204" pitchFamily="18" charset="0"/>
                          <a:ea typeface="Cambria Math"/>
                        </a:rPr>
                        <m:t>"</m:t>
                      </m:r>
                      <m:r>
                        <a:rPr lang="en-GB" sz="2000" b="1" i="1" smtClean="0">
                          <a:solidFill>
                            <a:schemeClr val="tx1"/>
                          </a:solidFill>
                          <a:latin typeface="Cambria Math"/>
                        </a:rPr>
                        <m:t> </m:t>
                      </m:r>
                      <m:r>
                        <a:rPr lang="en-GB" sz="2000" b="1" i="1" smtClean="0">
                          <a:solidFill>
                            <a:schemeClr val="tx1"/>
                          </a:solidFill>
                          <a:latin typeface="Cambria Math"/>
                        </a:rPr>
                        <m:t>𝒕</m:t>
                      </m:r>
                    </m:oMath>
                  </m:oMathPara>
                </a14:m>
                <a:endParaRPr lang="en-GB" sz="2400" b="1" dirty="0"/>
              </a:p>
            </p:txBody>
          </p:sp>
        </mc:Choice>
        <mc:Fallback xmlns="">
          <p:sp>
            <p:nvSpPr>
              <p:cNvPr id="67" name="TextBox 66"/>
              <p:cNvSpPr txBox="1">
                <a:spLocks noRot="1" noChangeAspect="1" noMove="1" noResize="1" noEditPoints="1" noAdjustHandles="1" noChangeArrowheads="1" noChangeShapeType="1" noTextEdit="1"/>
              </p:cNvSpPr>
              <p:nvPr/>
            </p:nvSpPr>
            <p:spPr>
              <a:xfrm>
                <a:off x="886975" y="3244914"/>
                <a:ext cx="948721" cy="400110"/>
              </a:xfrm>
              <a:prstGeom prst="rect">
                <a:avLst/>
              </a:prstGeom>
              <a:blipFill>
                <a:blip r:embed="rId10"/>
                <a:stretch>
                  <a:fillRect b="-3030"/>
                </a:stretch>
              </a:blipFill>
            </p:spPr>
            <p:txBody>
              <a:bodyPr/>
              <a:lstStyle/>
              <a:p>
                <a:r>
                  <a:rPr lang="en-GB">
                    <a:noFill/>
                  </a:rPr>
                  <a:t> </a:t>
                </a:r>
              </a:p>
            </p:txBody>
          </p:sp>
        </mc:Fallback>
      </mc:AlternateContent>
      <p:sp>
        <p:nvSpPr>
          <p:cNvPr id="68" name="Line 13"/>
          <p:cNvSpPr>
            <a:spLocks noChangeShapeType="1"/>
          </p:cNvSpPr>
          <p:nvPr/>
        </p:nvSpPr>
        <p:spPr bwMode="auto">
          <a:xfrm flipH="1">
            <a:off x="2087154" y="2805878"/>
            <a:ext cx="270314" cy="551114"/>
          </a:xfrm>
          <a:prstGeom prst="line">
            <a:avLst/>
          </a:prstGeom>
          <a:noFill/>
          <a:ln w="38100">
            <a:solidFill>
              <a:srgbClr val="FF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69" name="TextBox 68"/>
              <p:cNvSpPr txBox="1"/>
              <p:nvPr/>
            </p:nvSpPr>
            <p:spPr>
              <a:xfrm>
                <a:off x="1043608" y="2805877"/>
                <a:ext cx="822918" cy="407099"/>
              </a:xfrm>
              <a:prstGeom prst="rect">
                <a:avLst/>
              </a:prstGeom>
              <a:noFill/>
            </p:spPr>
            <p:txBody>
              <a:bodyPr wrap="none" rtlCol="0">
                <a:spAutoFit/>
              </a:bodyPr>
              <a:lstStyle/>
              <a:p>
                <a14:m>
                  <m:oMath xmlns:m="http://schemas.openxmlformats.org/officeDocument/2006/math">
                    <m:sSub>
                      <m:sSubPr>
                        <m:ctrlPr>
                          <a:rPr lang="en-GB" altLang="en-US" sz="2000" i="1" smtClean="0">
                            <a:solidFill>
                              <a:schemeClr val="tx1"/>
                            </a:solidFill>
                            <a:latin typeface="Cambria Math" panose="02040503050406030204" pitchFamily="18" charset="0"/>
                          </a:rPr>
                        </m:ctrlPr>
                      </m:sSubPr>
                      <m:e>
                        <m:r>
                          <a:rPr lang="en-GB" altLang="en-US" sz="2000" i="1">
                            <a:solidFill>
                              <a:schemeClr val="tx1"/>
                            </a:solidFill>
                            <a:latin typeface="Cambria Math"/>
                          </a:rPr>
                          <m:t>𝑞</m:t>
                        </m:r>
                      </m:e>
                      <m:sub>
                        <m:r>
                          <m:rPr>
                            <m:sty m:val="p"/>
                          </m:rPr>
                          <a:rPr lang="en-GB" altLang="en-US" sz="2000">
                            <a:solidFill>
                              <a:schemeClr val="tx1"/>
                            </a:solidFill>
                            <a:latin typeface="Cambria Math"/>
                          </a:rPr>
                          <m:t>v</m:t>
                        </m:r>
                      </m:sub>
                    </m:sSub>
                  </m:oMath>
                </a14:m>
                <a:r>
                  <a:rPr lang="en-GB" sz="2000" b="1" dirty="0" smtClean="0"/>
                  <a:t> </a:t>
                </a:r>
                <a14:m>
                  <m:oMath xmlns:m="http://schemas.openxmlformats.org/officeDocument/2006/math">
                    <m:sSup>
                      <m:sSupPr>
                        <m:ctrlPr>
                          <a:rPr lang="en-GB" sz="2000" b="1" i="1" dirty="0" smtClean="0">
                            <a:latin typeface="Cambria Math" panose="02040503050406030204" pitchFamily="18" charset="0"/>
                          </a:rPr>
                        </m:ctrlPr>
                      </m:sSupPr>
                      <m:e>
                        <m:r>
                          <a:rPr lang="en-GB" sz="2000" b="1" i="1" dirty="0" smtClean="0">
                            <a:latin typeface="Cambria Math"/>
                          </a:rPr>
                          <m:t>𝒗</m:t>
                        </m:r>
                      </m:e>
                      <m:sup>
                        <m:r>
                          <a:rPr lang="en-GB" sz="2000" b="1" i="1" dirty="0" smtClean="0">
                            <a:latin typeface="Cambria Math"/>
                          </a:rPr>
                          <m:t>𝟐</m:t>
                        </m:r>
                      </m:sup>
                    </m:sSup>
                  </m:oMath>
                </a14:m>
                <a:endParaRPr lang="en-GB" sz="2000" b="1" dirty="0"/>
              </a:p>
            </p:txBody>
          </p:sp>
        </mc:Choice>
        <mc:Fallback xmlns="">
          <p:sp>
            <p:nvSpPr>
              <p:cNvPr id="69" name="TextBox 68"/>
              <p:cNvSpPr txBox="1">
                <a:spLocks noRot="1" noChangeAspect="1" noMove="1" noResize="1" noEditPoints="1" noAdjustHandles="1" noChangeArrowheads="1" noChangeShapeType="1" noTextEdit="1"/>
              </p:cNvSpPr>
              <p:nvPr/>
            </p:nvSpPr>
            <p:spPr>
              <a:xfrm>
                <a:off x="1043608" y="2805877"/>
                <a:ext cx="822918" cy="407099"/>
              </a:xfrm>
              <a:prstGeom prst="rect">
                <a:avLst/>
              </a:prstGeom>
              <a:blipFill>
                <a:blip r:embed="rId11"/>
                <a:stretch>
                  <a:fillRect b="-8955"/>
                </a:stretch>
              </a:blipFill>
            </p:spPr>
            <p:txBody>
              <a:bodyPr/>
              <a:lstStyle/>
              <a:p>
                <a:r>
                  <a:rPr lang="en-GB">
                    <a:noFill/>
                  </a:rPr>
                  <a:t> </a:t>
                </a:r>
              </a:p>
            </p:txBody>
          </p:sp>
        </mc:Fallback>
      </mc:AlternateContent>
      <p:sp>
        <p:nvSpPr>
          <p:cNvPr id="70" name="Line 31"/>
          <p:cNvSpPr>
            <a:spLocks noChangeShapeType="1"/>
          </p:cNvSpPr>
          <p:nvPr/>
        </p:nvSpPr>
        <p:spPr bwMode="auto">
          <a:xfrm flipV="1">
            <a:off x="2339752" y="2708920"/>
            <a:ext cx="565091" cy="85999"/>
          </a:xfrm>
          <a:prstGeom prst="line">
            <a:avLst/>
          </a:prstGeom>
          <a:noFill/>
          <a:ln w="76200">
            <a:solidFill>
              <a:srgbClr val="FF0000"/>
            </a:solidFill>
            <a:round/>
            <a:headEnd/>
            <a:tailEnd type="triangle" w="med" len="med"/>
          </a:ln>
        </p:spPr>
        <p:txBody>
          <a:bodyPr/>
          <a:lstStyle/>
          <a:p>
            <a:endParaRPr lang="en-GB"/>
          </a:p>
        </p:txBody>
      </p:sp>
      <mc:AlternateContent xmlns:mc="http://schemas.openxmlformats.org/markup-compatibility/2006" xmlns:a14="http://schemas.microsoft.com/office/drawing/2010/main">
        <mc:Choice Requires="a14">
          <p:sp>
            <p:nvSpPr>
              <p:cNvPr id="71" name="TextBox 70"/>
              <p:cNvSpPr txBox="1"/>
              <p:nvPr/>
            </p:nvSpPr>
            <p:spPr>
              <a:xfrm>
                <a:off x="2640442" y="3529035"/>
                <a:ext cx="1606530" cy="404021"/>
              </a:xfrm>
              <a:prstGeom prst="rect">
                <a:avLst/>
              </a:prstGeom>
              <a:noFill/>
            </p:spPr>
            <p:txBody>
              <a:bodyPr wrap="none" rtlCol="0">
                <a:spAutoFit/>
              </a:bodyPr>
              <a:lstStyle/>
              <a:p>
                <a14:m>
                  <m:oMath xmlns:m="http://schemas.openxmlformats.org/officeDocument/2006/math">
                    <m:sSub>
                      <m:sSubPr>
                        <m:ctrlPr>
                          <a:rPr lang="en-GB" sz="2000" i="1" smtClean="0">
                            <a:solidFill>
                              <a:schemeClr val="tx1"/>
                            </a:solidFill>
                            <a:latin typeface="Cambria Math" panose="02040503050406030204" pitchFamily="18" charset="0"/>
                          </a:rPr>
                        </m:ctrlPr>
                      </m:sSubPr>
                      <m:e>
                        <m:r>
                          <a:rPr lang="en-GB" sz="2000" b="0" i="1" smtClean="0">
                            <a:solidFill>
                              <a:schemeClr val="tx1"/>
                            </a:solidFill>
                            <a:latin typeface="Cambria Math"/>
                          </a:rPr>
                          <m:t>1</m:t>
                        </m:r>
                      </m:e>
                      <m:sub>
                        <m:r>
                          <a:rPr lang="en-GB" sz="2000" b="0" i="1" smtClean="0">
                            <a:solidFill>
                              <a:schemeClr val="tx1"/>
                            </a:solidFill>
                            <a:latin typeface="Cambria Math"/>
                          </a:rPr>
                          <m:t>𝑐</m:t>
                        </m:r>
                      </m:sub>
                    </m:sSub>
                  </m:oMath>
                </a14:m>
                <a:r>
                  <a:rPr lang="en-GB" sz="2000" dirty="0" smtClean="0">
                    <a:solidFill>
                      <a:schemeClr val="tx1"/>
                    </a:solidFill>
                  </a:rPr>
                  <a:t> </a:t>
                </a:r>
                <a14:m>
                  <m:oMath xmlns:m="http://schemas.openxmlformats.org/officeDocument/2006/math">
                    <m:sSup>
                      <m:sSupPr>
                        <m:ctrlPr>
                          <a:rPr lang="en-GB" sz="2000" b="0" i="1" dirty="0" smtClean="0">
                            <a:solidFill>
                              <a:schemeClr val="tx1"/>
                            </a:solidFill>
                            <a:latin typeface="Cambria Math" panose="02040503050406030204" pitchFamily="18" charset="0"/>
                          </a:rPr>
                        </m:ctrlPr>
                      </m:sSupPr>
                      <m:e>
                        <m:r>
                          <m:rPr>
                            <m:sty m:val="p"/>
                          </m:rPr>
                          <a:rPr lang="en-GB" sz="2000" b="0" i="0" dirty="0" smtClean="0">
                            <a:solidFill>
                              <a:schemeClr val="tx1"/>
                            </a:solidFill>
                            <a:latin typeface="Cambria Math"/>
                          </a:rPr>
                          <m:t>hadron</m:t>
                        </m:r>
                      </m:e>
                      <m:sup>
                        <m:r>
                          <a:rPr lang="en-GB" sz="2000" b="0" i="0" dirty="0" smtClean="0">
                            <a:solidFill>
                              <a:schemeClr val="tx1"/>
                            </a:solidFill>
                            <a:latin typeface="Cambria Math"/>
                          </a:rPr>
                          <m:t>0,</m:t>
                        </m:r>
                        <m:r>
                          <a:rPr lang="en-GB" sz="2000" b="0" i="1" dirty="0" smtClean="0">
                            <a:solidFill>
                              <a:schemeClr val="tx1"/>
                            </a:solidFill>
                            <a:latin typeface="Cambria Math"/>
                            <a:ea typeface="Cambria Math"/>
                          </a:rPr>
                          <m:t>±</m:t>
                        </m:r>
                      </m:sup>
                    </m:sSup>
                  </m:oMath>
                </a14:m>
                <a:endParaRPr lang="en-GB" sz="2000" dirty="0">
                  <a:solidFill>
                    <a:schemeClr val="tx1"/>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2640442" y="3529035"/>
                <a:ext cx="1606530" cy="404021"/>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2627784" y="2723161"/>
                <a:ext cx="1606530" cy="417807"/>
              </a:xfrm>
              <a:prstGeom prst="rect">
                <a:avLst/>
              </a:prstGeom>
              <a:noFill/>
            </p:spPr>
            <p:txBody>
              <a:bodyPr wrap="none" rtlCol="0">
                <a:spAutoFit/>
              </a:bodyPr>
              <a:lstStyle/>
              <a:p>
                <a14:m>
                  <m:oMath xmlns:m="http://schemas.openxmlformats.org/officeDocument/2006/math">
                    <m:sSub>
                      <m:sSubPr>
                        <m:ctrlPr>
                          <a:rPr lang="en-GB" sz="2000" i="1" smtClean="0">
                            <a:solidFill>
                              <a:schemeClr val="tx1"/>
                            </a:solidFill>
                            <a:latin typeface="Cambria Math" panose="02040503050406030204" pitchFamily="18" charset="0"/>
                          </a:rPr>
                        </m:ctrlPr>
                      </m:sSubPr>
                      <m:e>
                        <m:r>
                          <a:rPr lang="en-GB" sz="2000" b="0" i="1" smtClean="0">
                            <a:solidFill>
                              <a:schemeClr val="tx1"/>
                            </a:solidFill>
                            <a:latin typeface="Cambria Math"/>
                          </a:rPr>
                          <m:t>1</m:t>
                        </m:r>
                      </m:e>
                      <m:sub>
                        <m:r>
                          <a:rPr lang="en-GB" sz="2000" b="0" i="1" smtClean="0">
                            <a:solidFill>
                              <a:schemeClr val="tx1"/>
                            </a:solidFill>
                            <a:latin typeface="Cambria Math"/>
                          </a:rPr>
                          <m:t>𝑐</m:t>
                        </m:r>
                      </m:sub>
                    </m:sSub>
                  </m:oMath>
                </a14:m>
                <a:r>
                  <a:rPr lang="en-GB" sz="2000" dirty="0" smtClean="0">
                    <a:solidFill>
                      <a:schemeClr val="tx1"/>
                    </a:solidFill>
                  </a:rPr>
                  <a:t> </a:t>
                </a:r>
                <a14:m>
                  <m:oMath xmlns:m="http://schemas.openxmlformats.org/officeDocument/2006/math">
                    <m:sSup>
                      <m:sSupPr>
                        <m:ctrlPr>
                          <a:rPr lang="en-GB" sz="2000" b="0" i="1" dirty="0" smtClean="0">
                            <a:solidFill>
                              <a:schemeClr val="tx1"/>
                            </a:solidFill>
                            <a:latin typeface="Cambria Math" panose="02040503050406030204" pitchFamily="18" charset="0"/>
                          </a:rPr>
                        </m:ctrlPr>
                      </m:sSupPr>
                      <m:e>
                        <m:r>
                          <m:rPr>
                            <m:sty m:val="p"/>
                          </m:rPr>
                          <a:rPr lang="en-GB" sz="2000" b="0" i="0" dirty="0" smtClean="0">
                            <a:solidFill>
                              <a:schemeClr val="tx1"/>
                            </a:solidFill>
                            <a:latin typeface="Cambria Math"/>
                          </a:rPr>
                          <m:t>hadron</m:t>
                        </m:r>
                      </m:e>
                      <m:sup>
                        <m:r>
                          <a:rPr lang="en-GB" sz="2000" b="0" i="0" dirty="0" smtClean="0">
                            <a:solidFill>
                              <a:schemeClr val="tx1"/>
                            </a:solidFill>
                            <a:latin typeface="Cambria Math"/>
                          </a:rPr>
                          <m:t>0,</m:t>
                        </m:r>
                        <m:r>
                          <a:rPr lang="en-GB" sz="2000" i="1" dirty="0">
                            <a:solidFill>
                              <a:schemeClr val="tx1"/>
                            </a:solidFill>
                            <a:latin typeface="Cambria Math"/>
                            <a:ea typeface="Cambria Math"/>
                          </a:rPr>
                          <m:t>∓</m:t>
                        </m:r>
                      </m:sup>
                    </m:sSup>
                  </m:oMath>
                </a14:m>
                <a:endParaRPr lang="en-GB" sz="2000" dirty="0">
                  <a:solidFill>
                    <a:schemeClr val="tx1"/>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2627784" y="2723161"/>
                <a:ext cx="1606530" cy="417807"/>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 Box 3"/>
              <p:cNvSpPr txBox="1">
                <a:spLocks noChangeArrowheads="1"/>
              </p:cNvSpPr>
              <p:nvPr/>
            </p:nvSpPr>
            <p:spPr bwMode="auto">
              <a:xfrm>
                <a:off x="179512" y="908720"/>
                <a:ext cx="9036496" cy="10021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r>
                  <a:rPr lang="en-GB" altLang="en-US" sz="2800" b="1" i="0" dirty="0" smtClean="0">
                    <a:solidFill>
                      <a:srgbClr val="FF0000"/>
                    </a:solidFill>
                    <a:latin typeface="Times New Roman" pitchFamily="18" charset="0"/>
                    <a:cs typeface="Times New Roman" pitchFamily="18" charset="0"/>
                  </a:rPr>
                  <a:t>●</a:t>
                </a:r>
                <a:r>
                  <a:rPr lang="en-GB" altLang="en-US" sz="2800" b="1" i="0" dirty="0">
                    <a:solidFill>
                      <a:srgbClr val="FF6600"/>
                    </a:solidFill>
                    <a:latin typeface="Times New Roman" pitchFamily="18" charset="0"/>
                    <a:cs typeface="Times New Roman" pitchFamily="18" charset="0"/>
                  </a:rPr>
                  <a:t> </a:t>
                </a:r>
                <a:r>
                  <a:rPr lang="en-GB" sz="2800" i="0" dirty="0" smtClean="0">
                    <a:latin typeface="+mn-lt"/>
                  </a:rPr>
                  <a:t>quarks in hadrons                 quarks in proton </a:t>
                </a:r>
                <a:r>
                  <a:rPr lang="en-GB" sz="2800" b="1" i="0" dirty="0" smtClean="0">
                    <a:solidFill>
                      <a:srgbClr val="FF0000"/>
                    </a:solidFill>
                    <a:latin typeface="+mn-lt"/>
                  </a:rPr>
                  <a:t>?</a:t>
                </a:r>
              </a:p>
              <a:p>
                <a:r>
                  <a:rPr lang="en-GB" sz="2800" b="1" i="0" dirty="0">
                    <a:solidFill>
                      <a:srgbClr val="FF0000"/>
                    </a:solidFill>
                    <a:latin typeface="+mn-lt"/>
                  </a:rPr>
                  <a:t> </a:t>
                </a:r>
                <a:r>
                  <a:rPr lang="en-GB" sz="2800" b="1" i="0" dirty="0" smtClean="0">
                    <a:solidFill>
                      <a:srgbClr val="FF0000"/>
                    </a:solidFill>
                    <a:latin typeface="+mn-lt"/>
                  </a:rPr>
                  <a:t> </a:t>
                </a:r>
                <a14:m>
                  <m:oMath xmlns:m="http://schemas.openxmlformats.org/officeDocument/2006/math">
                    <m:r>
                      <a:rPr lang="en-GB" sz="2800" b="0" i="1" smtClean="0">
                        <a:solidFill>
                          <a:schemeClr val="tx1"/>
                        </a:solidFill>
                        <a:latin typeface="Cambria Math"/>
                      </a:rPr>
                      <m:t>𝑒𝑝</m:t>
                    </m:r>
                    <m:r>
                      <a:rPr lang="en-GB" sz="2800" b="0" i="1" smtClean="0">
                        <a:solidFill>
                          <a:schemeClr val="tx1"/>
                        </a:solidFill>
                        <a:latin typeface="Cambria Math"/>
                      </a:rPr>
                      <m:t>,</m:t>
                    </m:r>
                    <m:r>
                      <a:rPr lang="en-GB" sz="2800" b="0" i="1" smtClean="0">
                        <a:solidFill>
                          <a:schemeClr val="tx1"/>
                        </a:solidFill>
                        <a:latin typeface="Cambria Math"/>
                      </a:rPr>
                      <m:t>𝐴</m:t>
                    </m:r>
                    <m:r>
                      <a:rPr lang="en-GB" sz="2800" b="0" i="1" smtClean="0">
                        <a:solidFill>
                          <a:schemeClr val="tx1"/>
                        </a:solidFill>
                        <a:latin typeface="Cambria Math"/>
                        <a:ea typeface="Cambria Math"/>
                      </a:rPr>
                      <m:t>→</m:t>
                    </m:r>
                    <m:r>
                      <a:rPr lang="en-GB" sz="2800" b="0" i="1" smtClean="0">
                        <a:solidFill>
                          <a:schemeClr val="tx1"/>
                        </a:solidFill>
                        <a:latin typeface="Cambria Math"/>
                        <a:ea typeface="Cambria Math"/>
                      </a:rPr>
                      <m:t>𝑒</m:t>
                    </m:r>
                    <m:sSub>
                      <m:sSubPr>
                        <m:ctrlPr>
                          <a:rPr lang="en-GB" sz="2800" b="0" i="1" smtClean="0">
                            <a:solidFill>
                              <a:schemeClr val="tx1"/>
                            </a:solidFill>
                            <a:latin typeface="Cambria Math" panose="02040503050406030204" pitchFamily="18" charset="0"/>
                            <a:ea typeface="Cambria Math"/>
                          </a:rPr>
                        </m:ctrlPr>
                      </m:sSubPr>
                      <m:e>
                        <m:r>
                          <a:rPr lang="en-GB" sz="2800" b="0" i="1" smtClean="0">
                            <a:solidFill>
                              <a:schemeClr val="tx1"/>
                            </a:solidFill>
                            <a:latin typeface="Cambria Math"/>
                            <a:ea typeface="Cambria Math"/>
                          </a:rPr>
                          <m:t>𝑋</m:t>
                        </m:r>
                      </m:e>
                      <m:sub>
                        <m:sSub>
                          <m:sSubPr>
                            <m:ctrlPr>
                              <a:rPr lang="en-GB" sz="2800" b="0" i="1" smtClean="0">
                                <a:solidFill>
                                  <a:schemeClr val="tx1"/>
                                </a:solidFill>
                                <a:latin typeface="Cambria Math" panose="02040503050406030204" pitchFamily="18" charset="0"/>
                                <a:ea typeface="Cambria Math"/>
                              </a:rPr>
                            </m:ctrlPr>
                          </m:sSubPr>
                          <m:e>
                            <m:r>
                              <a:rPr lang="en-GB" sz="2800" b="0" i="1" smtClean="0">
                                <a:solidFill>
                                  <a:schemeClr val="tx1"/>
                                </a:solidFill>
                                <a:latin typeface="Cambria Math"/>
                                <a:ea typeface="Cambria Math"/>
                              </a:rPr>
                              <m:t>1</m:t>
                            </m:r>
                          </m:e>
                          <m:sub>
                            <m:r>
                              <a:rPr lang="en-GB" sz="2800" b="0" i="1" smtClean="0">
                                <a:solidFill>
                                  <a:schemeClr val="tx1"/>
                                </a:solidFill>
                                <a:latin typeface="Cambria Math"/>
                                <a:ea typeface="Cambria Math"/>
                              </a:rPr>
                              <m:t>𝑐</m:t>
                            </m:r>
                          </m:sub>
                        </m:sSub>
                      </m:sub>
                    </m:sSub>
                    <m:r>
                      <a:rPr lang="en-GB" sz="2800" b="0" i="1" smtClean="0">
                        <a:solidFill>
                          <a:schemeClr val="tx1"/>
                        </a:solidFill>
                        <a:latin typeface="Cambria Math"/>
                        <a:ea typeface="Cambria Math"/>
                      </a:rPr>
                      <m:t>𝑝</m:t>
                    </m:r>
                    <m:r>
                      <a:rPr lang="en-GB" sz="2800" b="0" i="1" smtClean="0">
                        <a:solidFill>
                          <a:schemeClr val="tx1"/>
                        </a:solidFill>
                        <a:latin typeface="Cambria Math"/>
                        <a:ea typeface="Cambria Math"/>
                      </a:rPr>
                      <m:t>,</m:t>
                    </m:r>
                    <m:r>
                      <a:rPr lang="en-GB" sz="2800" b="0" i="1" smtClean="0">
                        <a:solidFill>
                          <a:schemeClr val="tx1"/>
                        </a:solidFill>
                        <a:latin typeface="Cambria Math"/>
                        <a:ea typeface="Cambria Math"/>
                      </a:rPr>
                      <m:t>𝑛</m:t>
                    </m:r>
                    <m:r>
                      <a:rPr lang="en-GB" sz="2800" b="0" i="1" smtClean="0">
                        <a:solidFill>
                          <a:schemeClr val="tx1"/>
                        </a:solidFill>
                        <a:latin typeface="Cambria Math"/>
                        <a:ea typeface="Cambria Math"/>
                      </a:rPr>
                      <m:t>,</m:t>
                    </m:r>
                    <m:sSubSup>
                      <m:sSubSupPr>
                        <m:ctrlPr>
                          <a:rPr lang="en-GB" sz="2800" b="0" i="1" smtClean="0">
                            <a:solidFill>
                              <a:schemeClr val="tx1"/>
                            </a:solidFill>
                            <a:latin typeface="Cambria Math" panose="02040503050406030204" pitchFamily="18" charset="0"/>
                            <a:ea typeface="Cambria Math"/>
                          </a:rPr>
                        </m:ctrlPr>
                      </m:sSubSupPr>
                      <m:e>
                        <m:r>
                          <a:rPr lang="en-GB" sz="2800" b="0" i="1" smtClean="0">
                            <a:solidFill>
                              <a:schemeClr val="tx1"/>
                            </a:solidFill>
                            <a:latin typeface="Cambria Math"/>
                            <a:ea typeface="Cambria Math"/>
                          </a:rPr>
                          <m:t>𝐴</m:t>
                        </m:r>
                      </m:e>
                      <m:sub/>
                      <m:sup>
                        <m:r>
                          <a:rPr lang="en-GB" sz="2800" b="0" i="1" smtClean="0">
                            <a:solidFill>
                              <a:schemeClr val="tx1"/>
                            </a:solidFill>
                            <a:latin typeface="Cambria Math"/>
                            <a:ea typeface="Cambria Math"/>
                          </a:rPr>
                          <m:t>𝑍</m:t>
                        </m:r>
                      </m:sup>
                    </m:sSubSup>
                  </m:oMath>
                </a14:m>
                <a:r>
                  <a:rPr lang="en-GB" sz="2800" dirty="0" smtClean="0">
                    <a:solidFill>
                      <a:schemeClr val="tx1"/>
                    </a:solidFill>
                    <a:latin typeface="+mn-lt"/>
                  </a:rPr>
                  <a:t>                </a:t>
                </a:r>
                <a14:m>
                  <m:oMath xmlns:m="http://schemas.openxmlformats.org/officeDocument/2006/math">
                    <m:r>
                      <a:rPr lang="en-GB" sz="2800">
                        <a:latin typeface="Cambria Math"/>
                      </a:rPr>
                      <m:t>𝑒𝑝</m:t>
                    </m:r>
                    <m:r>
                      <a:rPr lang="en-GB" sz="2800">
                        <a:latin typeface="Cambria Math"/>
                        <a:ea typeface="Cambria Math"/>
                      </a:rPr>
                      <m:t>→</m:t>
                    </m:r>
                    <m:r>
                      <a:rPr lang="en-GB" sz="2800" b="0" i="1" smtClean="0">
                        <a:latin typeface="Cambria Math"/>
                        <a:ea typeface="Cambria Math"/>
                      </a:rPr>
                      <m:t>𝑒</m:t>
                    </m:r>
                    <m:sSub>
                      <m:sSubPr>
                        <m:ctrlPr>
                          <a:rPr lang="en-GB" sz="2800" b="0" i="1" smtClean="0">
                            <a:latin typeface="Cambria Math" panose="02040503050406030204" pitchFamily="18" charset="0"/>
                            <a:ea typeface="Cambria Math"/>
                          </a:rPr>
                        </m:ctrlPr>
                      </m:sSubPr>
                      <m:e>
                        <m:r>
                          <m:rPr>
                            <m:sty m:val="p"/>
                          </m:rPr>
                          <a:rPr lang="en-GB" sz="2800" b="0" i="0" smtClean="0">
                            <a:latin typeface="Cambria Math"/>
                            <a:ea typeface="Cambria Math"/>
                          </a:rPr>
                          <m:t>VM</m:t>
                        </m:r>
                      </m:e>
                      <m:sub>
                        <m:r>
                          <a:rPr lang="en-GB" sz="2800" b="0" i="1" smtClean="0">
                            <a:latin typeface="Cambria Math"/>
                            <a:ea typeface="Cambria Math"/>
                          </a:rPr>
                          <m:t>𝑢</m:t>
                        </m:r>
                        <m:r>
                          <a:rPr lang="en-GB" sz="2800" b="0" i="1" smtClean="0">
                            <a:latin typeface="Cambria Math"/>
                            <a:ea typeface="Cambria Math"/>
                          </a:rPr>
                          <m:t>/</m:t>
                        </m:r>
                        <m:r>
                          <a:rPr lang="en-GB" sz="2800" b="0" i="1" smtClean="0">
                            <a:latin typeface="Cambria Math"/>
                            <a:ea typeface="Cambria Math"/>
                          </a:rPr>
                          <m:t>𝑑𝑠𝑐</m:t>
                        </m:r>
                      </m:sub>
                    </m:sSub>
                    <m:r>
                      <m:rPr>
                        <m:nor/>
                      </m:rPr>
                      <a:rPr lang="en-GB" sz="2800" dirty="0">
                        <a:latin typeface="Times New Roman" pitchFamily="18" charset="0"/>
                        <a:sym typeface="Symbol" pitchFamily="18" charset="2"/>
                      </a:rPr>
                      <m:t>p</m:t>
                    </m:r>
                    <m:r>
                      <m:rPr>
                        <m:nor/>
                      </m:rPr>
                      <a:rPr lang="en-GB" sz="2800" dirty="0">
                        <a:latin typeface="Times New Roman" pitchFamily="18" charset="0"/>
                        <a:sym typeface="Symbol" pitchFamily="18" charset="2"/>
                      </a:rPr>
                      <m:t> </m:t>
                    </m:r>
                    <m:sSup>
                      <m:sSupPr>
                        <m:ctrlPr>
                          <a:rPr lang="en-GB" sz="2800" i="1">
                            <a:latin typeface="Cambria Math" panose="02040503050406030204" pitchFamily="18" charset="0"/>
                            <a:sym typeface="Symbol" pitchFamily="18" charset="2"/>
                          </a:rPr>
                        </m:ctrlPr>
                      </m:sSupPr>
                      <m:e>
                        <m:r>
                          <a:rPr lang="en-GB" sz="2800" b="0" i="1">
                            <a:latin typeface="Cambria Math"/>
                            <a:sym typeface="Symbol" pitchFamily="18" charset="2"/>
                          </a:rPr>
                          <m:t>𝑁</m:t>
                        </m:r>
                      </m:e>
                      <m:sup>
                        <m:r>
                          <a:rPr lang="en-GB" sz="2800" b="0">
                            <a:latin typeface="Cambria Math"/>
                            <a:sym typeface="Symbol" pitchFamily="18" charset="2"/>
                          </a:rPr>
                          <m:t>∗</m:t>
                        </m:r>
                      </m:sup>
                    </m:sSup>
                    <m:r>
                      <a:rPr lang="en-GB" sz="2800" b="0">
                        <a:latin typeface="Cambria Math"/>
                        <a:sym typeface="Symbol" pitchFamily="18" charset="2"/>
                      </a:rPr>
                      <m:t>…</m:t>
                    </m:r>
                    <m:r>
                      <m:rPr>
                        <m:nor/>
                      </m:rPr>
                      <a:rPr lang="en-GB" sz="2800" dirty="0">
                        <a:latin typeface="Times New Roman" pitchFamily="18" charset="0"/>
                        <a:sym typeface="Symbol" pitchFamily="18" charset="2"/>
                      </a:rPr>
                      <m:t> </m:t>
                    </m:r>
                  </m:oMath>
                </a14:m>
                <a:endParaRPr lang="el-GR" sz="2800" baseline="30000" dirty="0">
                  <a:latin typeface="Times New Roman" pitchFamily="18" charset="0"/>
                  <a:sym typeface="Symbol" pitchFamily="18" charset="2"/>
                </a:endParaRPr>
              </a:p>
            </p:txBody>
          </p:sp>
        </mc:Choice>
        <mc:Fallback xmlns="">
          <p:sp>
            <p:nvSpPr>
              <p:cNvPr id="73" name="Text Box 3"/>
              <p:cNvSpPr txBox="1">
                <a:spLocks noRot="1" noChangeAspect="1" noMove="1" noResize="1" noEditPoints="1" noAdjustHandles="1" noChangeArrowheads="1" noChangeShapeType="1" noTextEdit="1"/>
              </p:cNvSpPr>
              <p:nvPr/>
            </p:nvSpPr>
            <p:spPr bwMode="auto">
              <a:xfrm>
                <a:off x="179512" y="908720"/>
                <a:ext cx="9036496" cy="1002197"/>
              </a:xfrm>
              <a:prstGeom prst="rect">
                <a:avLst/>
              </a:prstGeom>
              <a:blipFill>
                <a:blip r:embed="rId14"/>
                <a:stretch>
                  <a:fillRect l="-1349" t="-60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74" name="Oval 73"/>
          <p:cNvSpPr/>
          <p:nvPr/>
        </p:nvSpPr>
        <p:spPr bwMode="auto">
          <a:xfrm>
            <a:off x="1766917" y="3307160"/>
            <a:ext cx="394763" cy="7810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75" name="Rectangle 74"/>
          <p:cNvSpPr/>
          <p:nvPr/>
        </p:nvSpPr>
        <p:spPr>
          <a:xfrm>
            <a:off x="1691680" y="3440302"/>
            <a:ext cx="470000" cy="523220"/>
          </a:xfrm>
          <a:prstGeom prst="rect">
            <a:avLst/>
          </a:prstGeom>
        </p:spPr>
        <p:txBody>
          <a:bodyPr wrap="none">
            <a:spAutoFit/>
          </a:bodyPr>
          <a:lstStyle/>
          <a:p>
            <a:r>
              <a:rPr lang="en-GB" altLang="en-US" sz="2800" dirty="0">
                <a:solidFill>
                  <a:schemeClr val="tx1"/>
                </a:solidFill>
              </a:rPr>
              <a:t>1</a:t>
            </a:r>
            <a:r>
              <a:rPr lang="en-GB" altLang="en-US" sz="2800" b="1" baseline="30000" dirty="0">
                <a:solidFill>
                  <a:schemeClr val="tx1"/>
                </a:solidFill>
              </a:rPr>
              <a:t>c</a:t>
            </a:r>
            <a:endParaRPr lang="en-GB" sz="2800" b="1" dirty="0">
              <a:solidFill>
                <a:schemeClr val="tx1"/>
              </a:solidFill>
            </a:endParaRPr>
          </a:p>
        </p:txBody>
      </p:sp>
      <p:sp>
        <p:nvSpPr>
          <p:cNvPr id="76" name="TextBox 75"/>
          <p:cNvSpPr txBox="1"/>
          <p:nvPr/>
        </p:nvSpPr>
        <p:spPr>
          <a:xfrm>
            <a:off x="4427984" y="2060848"/>
            <a:ext cx="990977" cy="954107"/>
          </a:xfrm>
          <a:prstGeom prst="rect">
            <a:avLst/>
          </a:prstGeom>
          <a:noFill/>
        </p:spPr>
        <p:txBody>
          <a:bodyPr wrap="none" rtlCol="0">
            <a:spAutoFit/>
          </a:bodyPr>
          <a:lstStyle/>
          <a:p>
            <a:pPr algn="ctr"/>
            <a:r>
              <a:rPr lang="en-GB" sz="2800" dirty="0" smtClean="0">
                <a:solidFill>
                  <a:schemeClr val="tx1"/>
                </a:solidFill>
              </a:rPr>
              <a:t>H1</a:t>
            </a:r>
          </a:p>
          <a:p>
            <a:pPr algn="ctr"/>
            <a:r>
              <a:rPr lang="en-GB" sz="2800" dirty="0" smtClean="0">
                <a:solidFill>
                  <a:schemeClr val="tx1"/>
                </a:solidFill>
              </a:rPr>
              <a:t>Zeus</a:t>
            </a:r>
            <a:endParaRPr lang="en-GB" sz="2800" dirty="0">
              <a:solidFill>
                <a:schemeClr val="tx1"/>
              </a:solidFill>
            </a:endParaRPr>
          </a:p>
        </p:txBody>
      </p:sp>
      <p:sp>
        <p:nvSpPr>
          <p:cNvPr id="77" name="Right Arrow 76"/>
          <p:cNvSpPr/>
          <p:nvPr/>
        </p:nvSpPr>
        <p:spPr bwMode="auto">
          <a:xfrm>
            <a:off x="4499992" y="3140968"/>
            <a:ext cx="836166" cy="268858"/>
          </a:xfrm>
          <a:prstGeom prst="rightArrow">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accent2"/>
              </a:solidFill>
              <a:effectLst/>
              <a:latin typeface="Comic Sans MS" pitchFamily="66" charset="0"/>
            </a:endParaRPr>
          </a:p>
        </p:txBody>
      </p:sp>
      <p:sp>
        <p:nvSpPr>
          <p:cNvPr id="78" name="Rectangle 26"/>
          <p:cNvSpPr>
            <a:spLocks noChangeArrowheads="1"/>
          </p:cNvSpPr>
          <p:nvPr/>
        </p:nvSpPr>
        <p:spPr bwMode="auto">
          <a:xfrm>
            <a:off x="1115616" y="191835"/>
            <a:ext cx="6768752" cy="716885"/>
          </a:xfrm>
          <a:prstGeom prst="rect">
            <a:avLst/>
          </a:prstGeom>
          <a:solidFill>
            <a:srgbClr val="FFFF99"/>
          </a:solidFill>
          <a:ln w="9525">
            <a:noFill/>
            <a:miter lim="800000"/>
            <a:headEnd/>
            <a:tailEnd/>
          </a:ln>
          <a:effectLst>
            <a:outerShdw dist="107763" dir="2700000" algn="ctr" rotWithShape="0">
              <a:schemeClr val="bg2"/>
            </a:outerShdw>
          </a:effectLst>
        </p:spPr>
        <p:txBody>
          <a:bodyPr anchor="ctr"/>
          <a:lstStyle/>
          <a:p>
            <a:pPr algn="ctr">
              <a:defRPr/>
            </a:pPr>
            <a:r>
              <a:rPr lang="en-US" sz="3200" i="0" dirty="0" smtClean="0">
                <a:solidFill>
                  <a:srgbClr val="0033CC"/>
                </a:solidFill>
                <a:latin typeface="+mn-lt"/>
                <a:cs typeface="Arial" pitchFamily="34" charset="0"/>
              </a:rPr>
              <a:t>Quark Inertia in  Hadronic Matter</a:t>
            </a:r>
            <a:endParaRPr lang="en-US" sz="3200" i="0" dirty="0">
              <a:solidFill>
                <a:srgbClr val="0033CC"/>
              </a:solidFill>
              <a:latin typeface="Times" pitchFamily="18" charset="0"/>
              <a:cs typeface="Arial"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582222" y="3233584"/>
                <a:ext cx="57092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altLang="en-US" sz="2400" i="1">
                              <a:solidFill>
                                <a:schemeClr val="tx1"/>
                              </a:solidFill>
                              <a:latin typeface="Cambria Math" panose="02040503050406030204" pitchFamily="18" charset="0"/>
                            </a:rPr>
                          </m:ctrlPr>
                        </m:sSupPr>
                        <m:e>
                          <m:r>
                            <a:rPr lang="en-GB" altLang="en-US" sz="2400" i="1">
                              <a:solidFill>
                                <a:schemeClr val="tx1"/>
                              </a:solidFill>
                              <a:latin typeface="Cambria Math" panose="02040503050406030204" pitchFamily="18" charset="0"/>
                            </a:rPr>
                            <m:t>1</m:t>
                          </m:r>
                        </m:e>
                        <m:sup>
                          <m:r>
                            <m:rPr>
                              <m:sty m:val="p"/>
                            </m:rPr>
                            <a:rPr lang="en-GB" altLang="en-US" sz="2400">
                              <a:solidFill>
                                <a:schemeClr val="tx1"/>
                              </a:solidFill>
                              <a:latin typeface="Cambria Math" panose="02040503050406030204" pitchFamily="18" charset="0"/>
                            </a:rPr>
                            <m:t>c</m:t>
                          </m:r>
                        </m:sup>
                      </m:sSup>
                    </m:oMath>
                  </m:oMathPara>
                </a14:m>
                <a:endParaRPr lang="en-GB" sz="2400" dirty="0"/>
              </a:p>
            </p:txBody>
          </p:sp>
        </mc:Choice>
        <mc:Fallback xmlns="">
          <p:sp>
            <p:nvSpPr>
              <p:cNvPr id="2" name="Rectangle 1"/>
              <p:cNvSpPr>
                <a:spLocks noRot="1" noChangeAspect="1" noMove="1" noResize="1" noEditPoints="1" noAdjustHandles="1" noChangeArrowheads="1" noChangeShapeType="1" noTextEdit="1"/>
              </p:cNvSpPr>
              <p:nvPr/>
            </p:nvSpPr>
            <p:spPr>
              <a:xfrm>
                <a:off x="582222" y="3233584"/>
                <a:ext cx="570926" cy="461665"/>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759774" y="2419298"/>
                <a:ext cx="598241" cy="461665"/>
              </a:xfrm>
              <a:prstGeom prst="rect">
                <a:avLst/>
              </a:prstGeom>
            </p:spPr>
            <p:txBody>
              <a:bodyPr wrap="none">
                <a:spAutoFit/>
              </a:bodyPr>
              <a:lstStyle/>
              <a:p>
                <a:pPr>
                  <a:spcAft>
                    <a:spcPts val="0"/>
                  </a:spcAft>
                </a:pPr>
                <a14:m>
                  <m:oMathPara xmlns:m="http://schemas.openxmlformats.org/officeDocument/2006/math">
                    <m:oMathParaPr>
                      <m:jc m:val="centerGroup"/>
                    </m:oMathParaPr>
                    <m:oMath xmlns:m="http://schemas.openxmlformats.org/officeDocument/2006/math">
                      <m:r>
                        <a:rPr lang="en-GB" altLang="en-US" sz="2400" b="1" i="1" dirty="0" smtClean="0">
                          <a:solidFill>
                            <a:schemeClr val="tx1"/>
                          </a:solidFill>
                          <a:latin typeface="Cambria Math" panose="02040503050406030204" pitchFamily="18" charset="0"/>
                        </a:rPr>
                        <m:t>𝑴</m:t>
                      </m:r>
                    </m:oMath>
                  </m:oMathPara>
                </a14:m>
                <a:endParaRPr lang="en-GB" altLang="en-US" sz="2400" b="1" dirty="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759774" y="2419298"/>
                <a:ext cx="598241" cy="461665"/>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7430143" y="2463279"/>
                <a:ext cx="598241" cy="461665"/>
              </a:xfrm>
              <a:prstGeom prst="rect">
                <a:avLst/>
              </a:prstGeom>
            </p:spPr>
            <p:txBody>
              <a:bodyPr wrap="none">
                <a:spAutoFit/>
              </a:bodyPr>
              <a:lstStyle/>
              <a:p>
                <a:pPr>
                  <a:spcAft>
                    <a:spcPts val="0"/>
                  </a:spcAft>
                </a:pPr>
                <a14:m>
                  <m:oMathPara xmlns:m="http://schemas.openxmlformats.org/officeDocument/2006/math">
                    <m:oMathParaPr>
                      <m:jc m:val="centerGroup"/>
                    </m:oMathParaPr>
                    <m:oMath xmlns:m="http://schemas.openxmlformats.org/officeDocument/2006/math">
                      <m:r>
                        <a:rPr lang="en-GB" altLang="en-US" sz="2400" b="1" i="1" dirty="0" smtClean="0">
                          <a:solidFill>
                            <a:schemeClr val="tx1"/>
                          </a:solidFill>
                          <a:latin typeface="Cambria Math" panose="02040503050406030204" pitchFamily="18" charset="0"/>
                        </a:rPr>
                        <m:t>𝑴</m:t>
                      </m:r>
                    </m:oMath>
                  </m:oMathPara>
                </a14:m>
                <a:endParaRPr lang="en-GB" altLang="en-US" sz="2400" b="1" dirty="0">
                  <a:solidFill>
                    <a:schemeClr val="tx1"/>
                  </a:solidFill>
                </a:endParaRPr>
              </a:p>
            </p:txBody>
          </p:sp>
        </mc:Choice>
        <mc:Fallback xmlns="">
          <p:sp>
            <p:nvSpPr>
              <p:cNvPr id="79" name="Rectangle 78"/>
              <p:cNvSpPr>
                <a:spLocks noRot="1" noChangeAspect="1" noMove="1" noResize="1" noEditPoints="1" noAdjustHandles="1" noChangeArrowheads="1" noChangeShapeType="1" noTextEdit="1"/>
              </p:cNvSpPr>
              <p:nvPr/>
            </p:nvSpPr>
            <p:spPr>
              <a:xfrm>
                <a:off x="7430143" y="2463279"/>
                <a:ext cx="598241" cy="461665"/>
              </a:xfrm>
              <a:prstGeom prst="rect">
                <a:avLst/>
              </a:prstGeom>
              <a:blipFill>
                <a:blip r:embed="rId1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1768436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4286"/>
          <a:stretch/>
        </p:blipFill>
        <p:spPr>
          <a:xfrm>
            <a:off x="350361" y="1313473"/>
            <a:ext cx="8634734" cy="3888432"/>
          </a:xfrm>
          <a:prstGeom prst="rect">
            <a:avLst/>
          </a:prstGeom>
        </p:spPr>
      </p:pic>
      <p:sp>
        <p:nvSpPr>
          <p:cNvPr id="5" name="Title 1"/>
          <p:cNvSpPr>
            <a:spLocks noGrp="1"/>
          </p:cNvSpPr>
          <p:nvPr>
            <p:ph type="title"/>
          </p:nvPr>
        </p:nvSpPr>
        <p:spPr>
          <a:xfrm>
            <a:off x="1403648" y="44624"/>
            <a:ext cx="7581447" cy="639291"/>
          </a:xfrm>
        </p:spPr>
        <p:txBody>
          <a:bodyPr/>
          <a:lstStyle/>
          <a:p>
            <a:r>
              <a:rPr lang="en-GB" sz="2400" b="1" dirty="0"/>
              <a:t>“Life </a:t>
            </a:r>
            <a:r>
              <a:rPr lang="en-GB" sz="2400" b="1" dirty="0" smtClean="0"/>
              <a:t>is tough in </a:t>
            </a:r>
            <a:r>
              <a:rPr lang="en-GB" sz="2400" b="1" dirty="0"/>
              <a:t>H1, but its </a:t>
            </a:r>
            <a:r>
              <a:rPr lang="en-GB" sz="2400" b="1" dirty="0" smtClean="0"/>
              <a:t>worth </a:t>
            </a:r>
            <a:r>
              <a:rPr lang="en-GB" sz="2400" b="1" dirty="0"/>
              <a:t>it</a:t>
            </a:r>
            <a:r>
              <a:rPr lang="en-GB" sz="2400" b="1" dirty="0" smtClean="0"/>
              <a:t>!” (JD 1997)</a:t>
            </a:r>
            <a:endParaRPr lang="en-GB" sz="2400" b="1" dirty="0"/>
          </a:p>
        </p:txBody>
      </p:sp>
      <p:sp>
        <p:nvSpPr>
          <p:cNvPr id="6" name="TextBox 5"/>
          <p:cNvSpPr txBox="1"/>
          <p:nvPr/>
        </p:nvSpPr>
        <p:spPr>
          <a:xfrm>
            <a:off x="144016" y="5345921"/>
            <a:ext cx="9036496" cy="1323439"/>
          </a:xfrm>
          <a:prstGeom prst="rect">
            <a:avLst/>
          </a:prstGeom>
          <a:noFill/>
        </p:spPr>
        <p:txBody>
          <a:bodyPr wrap="square" rtlCol="0">
            <a:spAutoFit/>
          </a:bodyPr>
          <a:lstStyle/>
          <a:p>
            <a:r>
              <a:rPr lang="en-GB" sz="2000" dirty="0" smtClean="0"/>
              <a:t>JD hereby also records his gratitude since 1983 (H1 </a:t>
            </a:r>
            <a:r>
              <a:rPr lang="en-GB" sz="2000" dirty="0" err="1" smtClean="0"/>
              <a:t>LoI</a:t>
            </a:r>
            <a:r>
              <a:rPr lang="en-GB" sz="2000" dirty="0" smtClean="0"/>
              <a:t>) to all his H1 collaborators (and friends) worldwide and to very many other DESY staff with whom he has been </a:t>
            </a:r>
            <a:r>
              <a:rPr lang="en-GB" sz="2000" dirty="0"/>
              <a:t>privileged and proud </a:t>
            </a:r>
            <a:r>
              <a:rPr lang="en-GB" sz="2000" dirty="0" smtClean="0"/>
              <a:t>to work on the unique and global scientific enterprise H1 at HERA </a:t>
            </a:r>
            <a:r>
              <a:rPr lang="en-GB" sz="2000" dirty="0"/>
              <a:t>(for 39 years … and still </a:t>
            </a:r>
            <a:r>
              <a:rPr lang="en-GB" sz="2000" dirty="0" smtClean="0"/>
              <a:t>trying!) .  </a:t>
            </a:r>
            <a:endParaRPr lang="en-GB" sz="2000" dirty="0"/>
          </a:p>
        </p:txBody>
      </p:sp>
      <p:pic>
        <p:nvPicPr>
          <p:cNvPr id="7" name="Picture 6"/>
          <p:cNvPicPr>
            <a:picLocks noChangeAspect="1"/>
          </p:cNvPicPr>
          <p:nvPr/>
        </p:nvPicPr>
        <p:blipFill rotWithShape="1">
          <a:blip r:embed="rId2"/>
          <a:srcRect r="67885" b="90660"/>
          <a:stretch/>
        </p:blipFill>
        <p:spPr>
          <a:xfrm>
            <a:off x="3311073" y="881425"/>
            <a:ext cx="2773095" cy="423664"/>
          </a:xfrm>
          <a:prstGeom prst="rect">
            <a:avLst/>
          </a:prstGeom>
        </p:spPr>
      </p:pic>
    </p:spTree>
    <p:extLst>
      <p:ext uri="{BB962C8B-B14F-4D97-AF65-F5344CB8AC3E}">
        <p14:creationId xmlns:p14="http://schemas.microsoft.com/office/powerpoint/2010/main" val="40035297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p:cNvSpPr txBox="1">
            <a:spLocks noChangeArrowheads="1"/>
          </p:cNvSpPr>
          <p:nvPr/>
        </p:nvSpPr>
        <p:spPr bwMode="auto">
          <a:xfrm>
            <a:off x="529494" y="1332051"/>
            <a:ext cx="830103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1400" i="1">
                <a:solidFill>
                  <a:schemeClr val="tx1"/>
                </a:solidFill>
                <a:latin typeface="Comic Sans MS" pitchFamily="66" charset="0"/>
                <a:cs typeface="Arial" charset="0"/>
              </a:defRPr>
            </a:lvl1pPr>
            <a:lvl2pPr marL="742950" indent="-285750" eaLnBrk="0" hangingPunct="0">
              <a:defRPr sz="1400" i="1">
                <a:solidFill>
                  <a:schemeClr val="tx1"/>
                </a:solidFill>
                <a:latin typeface="Comic Sans MS" pitchFamily="66" charset="0"/>
                <a:cs typeface="Arial" charset="0"/>
              </a:defRPr>
            </a:lvl2pPr>
            <a:lvl3pPr marL="1143000" indent="-228600" eaLnBrk="0" hangingPunct="0">
              <a:defRPr sz="1400" i="1">
                <a:solidFill>
                  <a:schemeClr val="tx1"/>
                </a:solidFill>
                <a:latin typeface="Comic Sans MS" pitchFamily="66" charset="0"/>
                <a:cs typeface="Arial" charset="0"/>
              </a:defRPr>
            </a:lvl3pPr>
            <a:lvl4pPr marL="1600200" indent="-228600" eaLnBrk="0" hangingPunct="0">
              <a:defRPr sz="1400" i="1">
                <a:solidFill>
                  <a:schemeClr val="tx1"/>
                </a:solidFill>
                <a:latin typeface="Comic Sans MS" pitchFamily="66" charset="0"/>
                <a:cs typeface="Arial" charset="0"/>
              </a:defRPr>
            </a:lvl4pPr>
            <a:lvl5pPr marL="2057400" indent="-228600" eaLnBrk="0" hangingPunct="0">
              <a:defRPr sz="1400" i="1">
                <a:solidFill>
                  <a:schemeClr val="tx1"/>
                </a:solidFill>
                <a:latin typeface="Comic Sans MS" pitchFamily="66" charset="0"/>
                <a:cs typeface="Arial" charset="0"/>
              </a:defRPr>
            </a:lvl5pPr>
            <a:lvl6pPr marL="2514600" indent="-228600" eaLnBrk="0" fontAlgn="base" hangingPunct="0">
              <a:spcBef>
                <a:spcPct val="0"/>
              </a:spcBef>
              <a:spcAft>
                <a:spcPct val="0"/>
              </a:spcAft>
              <a:defRPr sz="1400" i="1">
                <a:solidFill>
                  <a:schemeClr val="tx1"/>
                </a:solidFill>
                <a:latin typeface="Comic Sans MS" pitchFamily="66" charset="0"/>
                <a:cs typeface="Arial" charset="0"/>
              </a:defRPr>
            </a:lvl6pPr>
            <a:lvl7pPr marL="2971800" indent="-228600" eaLnBrk="0" fontAlgn="base" hangingPunct="0">
              <a:spcBef>
                <a:spcPct val="0"/>
              </a:spcBef>
              <a:spcAft>
                <a:spcPct val="0"/>
              </a:spcAft>
              <a:defRPr sz="1400" i="1">
                <a:solidFill>
                  <a:schemeClr val="tx1"/>
                </a:solidFill>
                <a:latin typeface="Comic Sans MS" pitchFamily="66" charset="0"/>
                <a:cs typeface="Arial" charset="0"/>
              </a:defRPr>
            </a:lvl7pPr>
            <a:lvl8pPr marL="3429000" indent="-228600" eaLnBrk="0" fontAlgn="base" hangingPunct="0">
              <a:spcBef>
                <a:spcPct val="0"/>
              </a:spcBef>
              <a:spcAft>
                <a:spcPct val="0"/>
              </a:spcAft>
              <a:defRPr sz="1400" i="1">
                <a:solidFill>
                  <a:schemeClr val="tx1"/>
                </a:solidFill>
                <a:latin typeface="Comic Sans MS" pitchFamily="66" charset="0"/>
                <a:cs typeface="Arial" charset="0"/>
              </a:defRPr>
            </a:lvl8pPr>
            <a:lvl9pPr marL="3886200" indent="-228600" eaLnBrk="0" fontAlgn="base" hangingPunct="0">
              <a:spcBef>
                <a:spcPct val="0"/>
              </a:spcBef>
              <a:spcAft>
                <a:spcPct val="0"/>
              </a:spcAft>
              <a:defRPr sz="1400" i="1">
                <a:solidFill>
                  <a:schemeClr val="tx1"/>
                </a:solidFill>
                <a:latin typeface="Comic Sans MS" pitchFamily="66" charset="0"/>
                <a:cs typeface="Arial" charset="0"/>
              </a:defRPr>
            </a:lvl9pPr>
          </a:lstStyle>
          <a:p>
            <a:pPr eaLnBrk="1" hangingPunct="1"/>
            <a:r>
              <a:rPr lang="en-GB" altLang="en-US" sz="2800" b="1" i="0" dirty="0">
                <a:solidFill>
                  <a:schemeClr val="accent2">
                    <a:lumMod val="75000"/>
                  </a:schemeClr>
                </a:solidFill>
              </a:rPr>
              <a:t>“(The) history of science has shown that even during that phase of her progress in which she devotes herself to improving the accuracy of the numerical measurements of quantities long familiar, she is preparing the materials for the subjection of new regions, which would have remained unknown if she had been contented with the rough methods of her earlier pioneers.” </a:t>
            </a:r>
          </a:p>
          <a:p>
            <a:pPr algn="r" eaLnBrk="1" hangingPunct="1"/>
            <a:r>
              <a:rPr lang="en-GB" altLang="en-US" sz="2800" b="1" i="0" dirty="0">
                <a:solidFill>
                  <a:schemeClr val="accent2">
                    <a:lumMod val="75000"/>
                  </a:schemeClr>
                </a:solidFill>
              </a:rPr>
              <a:t>James Clerk Maxwell</a:t>
            </a:r>
            <a:endParaRPr lang="en-US" altLang="en-US" sz="2800" i="0" dirty="0">
              <a:solidFill>
                <a:schemeClr val="accent2">
                  <a:lumMod val="75000"/>
                </a:schemeClr>
              </a:solidFill>
            </a:endParaRPr>
          </a:p>
        </p:txBody>
      </p:sp>
      <p:sp>
        <p:nvSpPr>
          <p:cNvPr id="5" name="Rectangle 26"/>
          <p:cNvSpPr>
            <a:spLocks noChangeArrowheads="1"/>
          </p:cNvSpPr>
          <p:nvPr/>
        </p:nvSpPr>
        <p:spPr bwMode="auto">
          <a:xfrm>
            <a:off x="2843808" y="119827"/>
            <a:ext cx="3168352" cy="716885"/>
          </a:xfrm>
          <a:prstGeom prst="rect">
            <a:avLst/>
          </a:prstGeom>
          <a:solidFill>
            <a:srgbClr val="FFFF99"/>
          </a:solidFill>
          <a:ln w="9525">
            <a:noFill/>
            <a:miter lim="800000"/>
            <a:headEnd/>
            <a:tailEnd/>
          </a:ln>
          <a:effectLst>
            <a:outerShdw dist="107763" dir="2700000" algn="ctr" rotWithShape="0">
              <a:schemeClr val="bg2"/>
            </a:outerShdw>
          </a:effectLst>
        </p:spPr>
        <p:txBody>
          <a:bodyPr anchor="ctr"/>
          <a:lstStyle/>
          <a:p>
            <a:pPr algn="ctr">
              <a:defRPr/>
            </a:pPr>
            <a:r>
              <a:rPr lang="en-US" sz="3200" i="0" dirty="0" smtClean="0">
                <a:solidFill>
                  <a:srgbClr val="0033CC"/>
                </a:solidFill>
                <a:latin typeface="+mn-lt"/>
                <a:cs typeface="Arial" pitchFamily="34" charset="0"/>
              </a:rPr>
              <a:t>Foresight</a:t>
            </a:r>
            <a:endParaRPr lang="en-US" sz="3200" i="0" dirty="0">
              <a:solidFill>
                <a:srgbClr val="0033CC"/>
              </a:solidFill>
              <a:latin typeface="Times" pitchFamily="18" charset="0"/>
              <a:cs typeface="Arial" pitchFamily="34" charset="0"/>
            </a:endParaRPr>
          </a:p>
        </p:txBody>
      </p:sp>
    </p:spTree>
    <p:extLst>
      <p:ext uri="{BB962C8B-B14F-4D97-AF65-F5344CB8AC3E}">
        <p14:creationId xmlns:p14="http://schemas.microsoft.com/office/powerpoint/2010/main" val="39119396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5"/>
          <p:cNvSpPr>
            <a:spLocks noChangeArrowheads="1"/>
          </p:cNvSpPr>
          <p:nvPr/>
        </p:nvSpPr>
        <p:spPr bwMode="auto">
          <a:xfrm>
            <a:off x="0" y="1771650"/>
            <a:ext cx="9144000" cy="3959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pic>
        <p:nvPicPr>
          <p:cNvPr id="5" name="Picture 24"/>
          <p:cNvPicPr>
            <a:picLocks noChangeAspect="1" noChangeArrowheads="1"/>
          </p:cNvPicPr>
          <p:nvPr/>
        </p:nvPicPr>
        <p:blipFill>
          <a:blip r:embed="rId3">
            <a:extLst>
              <a:ext uri="{28A0092B-C50C-407E-A947-70E740481C1C}">
                <a14:useLocalDpi xmlns:a14="http://schemas.microsoft.com/office/drawing/2010/main" val="0"/>
              </a:ext>
            </a:extLst>
          </a:blip>
          <a:srcRect l="57465" r="-2362"/>
          <a:stretch>
            <a:fillRect/>
          </a:stretch>
        </p:blipFill>
        <p:spPr bwMode="auto">
          <a:xfrm>
            <a:off x="971550" y="2659063"/>
            <a:ext cx="4105275"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2"/>
          <p:cNvPicPr>
            <a:picLocks noChangeAspect="1" noChangeArrowheads="1"/>
          </p:cNvPicPr>
          <p:nvPr/>
        </p:nvPicPr>
        <p:blipFill>
          <a:blip r:embed="rId3">
            <a:extLst>
              <a:ext uri="{28A0092B-C50C-407E-A947-70E740481C1C}">
                <a14:useLocalDpi xmlns:a14="http://schemas.microsoft.com/office/drawing/2010/main" val="0"/>
              </a:ext>
            </a:extLst>
          </a:blip>
          <a:srcRect r="41736"/>
          <a:stretch>
            <a:fillRect/>
          </a:stretch>
        </p:blipFill>
        <p:spPr bwMode="auto">
          <a:xfrm>
            <a:off x="107950" y="1795463"/>
            <a:ext cx="532765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9"/>
          <p:cNvSpPr>
            <a:spLocks noChangeArrowheads="1"/>
          </p:cNvSpPr>
          <p:nvPr/>
        </p:nvSpPr>
        <p:spPr bwMode="auto">
          <a:xfrm>
            <a:off x="0" y="330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Rectangle 31"/>
          <p:cNvSpPr>
            <a:spLocks noChangeArrowheads="1"/>
          </p:cNvSpPr>
          <p:nvPr/>
        </p:nvSpPr>
        <p:spPr bwMode="auto">
          <a:xfrm>
            <a:off x="0" y="2344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Rectangle 33"/>
          <p:cNvSpPr>
            <a:spLocks noChangeArrowheads="1"/>
          </p:cNvSpPr>
          <p:nvPr/>
        </p:nvSpPr>
        <p:spPr bwMode="auto">
          <a:xfrm>
            <a:off x="0" y="2854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0" name="Rectangle 37"/>
          <p:cNvSpPr>
            <a:spLocks noChangeArrowheads="1"/>
          </p:cNvSpPr>
          <p:nvPr/>
        </p:nvSpPr>
        <p:spPr bwMode="auto">
          <a:xfrm>
            <a:off x="323528" y="974617"/>
            <a:ext cx="85747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b="1" dirty="0">
                <a:solidFill>
                  <a:srgbClr val="FF0000"/>
                </a:solidFill>
                <a:sym typeface="Symbol" pitchFamily="18" charset="2"/>
              </a:rPr>
              <a:t></a:t>
            </a:r>
            <a:r>
              <a:rPr lang="en-GB" dirty="0">
                <a:solidFill>
                  <a:schemeClr val="tx1"/>
                </a:solidFill>
              </a:rPr>
              <a:t> </a:t>
            </a:r>
            <a:r>
              <a:rPr lang="en-GB" altLang="ja-JP" sz="2800" dirty="0" smtClean="0">
                <a:solidFill>
                  <a:schemeClr val="tx1"/>
                </a:solidFill>
                <a:ea typeface="ＭＳ Ｐゴシック" panose="020B0600070205080204" pitchFamily="34" charset="-128"/>
              </a:rPr>
              <a:t>QCD splitting </a:t>
            </a:r>
            <a:r>
              <a:rPr lang="en-GB" altLang="ja-JP" sz="2800" dirty="0">
                <a:solidFill>
                  <a:schemeClr val="tx1"/>
                </a:solidFill>
                <a:ea typeface="ＭＳ Ｐゴシック" panose="020B0600070205080204" pitchFamily="34" charset="-128"/>
              </a:rPr>
              <a:t>functions … at high energy (low </a:t>
            </a:r>
            <a:r>
              <a:rPr lang="en-GB" altLang="ja-JP" sz="2800" i="1" dirty="0">
                <a:solidFill>
                  <a:schemeClr val="tx1"/>
                </a:solidFill>
                <a:ea typeface="ＭＳ Ｐゴシック" panose="020B0600070205080204" pitchFamily="34" charset="-128"/>
              </a:rPr>
              <a:t>x</a:t>
            </a:r>
            <a:r>
              <a:rPr lang="en-GB" altLang="ja-JP" sz="2800" dirty="0">
                <a:solidFill>
                  <a:schemeClr val="tx1"/>
                </a:solidFill>
                <a:ea typeface="ＭＳ Ｐゴシック" panose="020B0600070205080204" pitchFamily="34" charset="-128"/>
              </a:rPr>
              <a:t>)</a:t>
            </a:r>
            <a:endParaRPr lang="en-US" altLang="ja-JP" sz="2800" dirty="0">
              <a:ea typeface="ＭＳ Ｐゴシック" panose="020B0600070205080204" pitchFamily="34" charset="-128"/>
            </a:endParaRPr>
          </a:p>
        </p:txBody>
      </p:sp>
      <p:pic>
        <p:nvPicPr>
          <p:cNvPr id="11"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1916113"/>
            <a:ext cx="8636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7885113" y="2693988"/>
            <a:ext cx="8636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7650" y="3370263"/>
            <a:ext cx="881063"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5113" y="4652963"/>
            <a:ext cx="790575"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42"/>
          <p:cNvSpPr>
            <a:spLocks noChangeArrowheads="1"/>
          </p:cNvSpPr>
          <p:nvPr/>
        </p:nvSpPr>
        <p:spPr bwMode="auto">
          <a:xfrm>
            <a:off x="900113" y="6165850"/>
            <a:ext cx="41703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ja-JP" sz="2800">
                <a:solidFill>
                  <a:schemeClr val="tx1"/>
                </a:solidFill>
                <a:ea typeface="ＭＳ Ｐゴシック" panose="020B0600070205080204" pitchFamily="34" charset="-128"/>
              </a:rPr>
              <a:t>dynamics at high energy</a:t>
            </a:r>
            <a:endParaRPr lang="en-US" altLang="ja-JP" sz="2800">
              <a:ea typeface="ＭＳ Ｐゴシック" panose="020B0600070205080204" pitchFamily="34" charset="-128"/>
            </a:endParaRPr>
          </a:p>
        </p:txBody>
      </p:sp>
      <p:sp>
        <p:nvSpPr>
          <p:cNvPr id="16" name="Text Box 43"/>
          <p:cNvSpPr txBox="1">
            <a:spLocks noChangeArrowheads="1"/>
          </p:cNvSpPr>
          <p:nvPr/>
        </p:nvSpPr>
        <p:spPr bwMode="auto">
          <a:xfrm>
            <a:off x="8604250" y="1700213"/>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q</a:t>
            </a:r>
            <a:endParaRPr lang="en-US" altLang="en-US" sz="2000" i="1">
              <a:solidFill>
                <a:schemeClr val="tx1"/>
              </a:solidFill>
            </a:endParaRPr>
          </a:p>
        </p:txBody>
      </p:sp>
      <p:sp>
        <p:nvSpPr>
          <p:cNvPr id="17" name="Text Box 44"/>
          <p:cNvSpPr txBox="1">
            <a:spLocks noChangeArrowheads="1"/>
          </p:cNvSpPr>
          <p:nvPr/>
        </p:nvSpPr>
        <p:spPr bwMode="auto">
          <a:xfrm>
            <a:off x="7667625" y="1951038"/>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q</a:t>
            </a:r>
            <a:endParaRPr lang="en-US" altLang="en-US" sz="2000" i="1">
              <a:solidFill>
                <a:schemeClr val="tx1"/>
              </a:solidFill>
            </a:endParaRPr>
          </a:p>
        </p:txBody>
      </p:sp>
      <p:sp>
        <p:nvSpPr>
          <p:cNvPr id="18" name="Text Box 45"/>
          <p:cNvSpPr txBox="1">
            <a:spLocks noChangeArrowheads="1"/>
          </p:cNvSpPr>
          <p:nvPr/>
        </p:nvSpPr>
        <p:spPr bwMode="auto">
          <a:xfrm>
            <a:off x="7640638" y="2743200"/>
            <a:ext cx="315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q</a:t>
            </a:r>
            <a:endParaRPr lang="en-US" altLang="en-US" sz="2000" i="1">
              <a:solidFill>
                <a:schemeClr val="tx1"/>
              </a:solidFill>
            </a:endParaRPr>
          </a:p>
        </p:txBody>
      </p:sp>
      <p:sp>
        <p:nvSpPr>
          <p:cNvPr id="19" name="Text Box 46"/>
          <p:cNvSpPr txBox="1">
            <a:spLocks noChangeArrowheads="1"/>
          </p:cNvSpPr>
          <p:nvPr/>
        </p:nvSpPr>
        <p:spPr bwMode="auto">
          <a:xfrm>
            <a:off x="8604250" y="3175000"/>
            <a:ext cx="315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q</a:t>
            </a:r>
            <a:endParaRPr lang="en-US" altLang="en-US" sz="2000" i="1">
              <a:solidFill>
                <a:schemeClr val="tx1"/>
              </a:solidFill>
            </a:endParaRPr>
          </a:p>
        </p:txBody>
      </p:sp>
      <p:sp>
        <p:nvSpPr>
          <p:cNvPr id="20" name="Text Box 47"/>
          <p:cNvSpPr txBox="1">
            <a:spLocks noChangeArrowheads="1"/>
          </p:cNvSpPr>
          <p:nvPr/>
        </p:nvSpPr>
        <p:spPr bwMode="auto">
          <a:xfrm>
            <a:off x="8748713" y="2527300"/>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g</a:t>
            </a:r>
            <a:endParaRPr lang="en-US" altLang="en-US" sz="2000" i="1">
              <a:solidFill>
                <a:schemeClr val="tx1"/>
              </a:solidFill>
            </a:endParaRPr>
          </a:p>
        </p:txBody>
      </p:sp>
      <p:sp>
        <p:nvSpPr>
          <p:cNvPr id="21" name="Text Box 48"/>
          <p:cNvSpPr txBox="1">
            <a:spLocks noChangeArrowheads="1"/>
          </p:cNvSpPr>
          <p:nvPr/>
        </p:nvSpPr>
        <p:spPr bwMode="auto">
          <a:xfrm>
            <a:off x="7596188" y="3463925"/>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g</a:t>
            </a:r>
            <a:endParaRPr lang="en-US" altLang="en-US" sz="2000" i="1">
              <a:solidFill>
                <a:schemeClr val="tx1"/>
              </a:solidFill>
            </a:endParaRPr>
          </a:p>
        </p:txBody>
      </p:sp>
      <p:sp>
        <p:nvSpPr>
          <p:cNvPr id="22" name="Text Box 49"/>
          <p:cNvSpPr txBox="1">
            <a:spLocks noChangeArrowheads="1"/>
          </p:cNvSpPr>
          <p:nvPr/>
        </p:nvSpPr>
        <p:spPr bwMode="auto">
          <a:xfrm>
            <a:off x="7637463" y="4652963"/>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g</a:t>
            </a:r>
            <a:endParaRPr lang="en-US" altLang="en-US" sz="2000" i="1">
              <a:solidFill>
                <a:schemeClr val="tx1"/>
              </a:solidFill>
            </a:endParaRPr>
          </a:p>
        </p:txBody>
      </p:sp>
      <p:sp>
        <p:nvSpPr>
          <p:cNvPr id="23" name="Text Box 50"/>
          <p:cNvSpPr txBox="1">
            <a:spLocks noChangeArrowheads="1"/>
          </p:cNvSpPr>
          <p:nvPr/>
        </p:nvSpPr>
        <p:spPr bwMode="auto">
          <a:xfrm>
            <a:off x="8574088" y="4435475"/>
            <a:ext cx="319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000" i="1">
                <a:solidFill>
                  <a:schemeClr val="tx1"/>
                </a:solidFill>
              </a:rPr>
              <a:t>g</a:t>
            </a:r>
            <a:endParaRPr lang="en-US" altLang="en-US" sz="2000" i="1">
              <a:solidFill>
                <a:schemeClr val="tx1"/>
              </a:solidFill>
            </a:endParaRPr>
          </a:p>
        </p:txBody>
      </p:sp>
      <p:sp>
        <p:nvSpPr>
          <p:cNvPr id="24" name="Rectangle 52"/>
          <p:cNvSpPr>
            <a:spLocks noChangeArrowheads="1"/>
          </p:cNvSpPr>
          <p:nvPr/>
        </p:nvSpPr>
        <p:spPr bwMode="auto">
          <a:xfrm>
            <a:off x="0" y="1782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5" name="Rectangle 54"/>
          <p:cNvSpPr>
            <a:spLocks noChangeArrowheads="1"/>
          </p:cNvSpPr>
          <p:nvPr/>
        </p:nvSpPr>
        <p:spPr bwMode="auto">
          <a:xfrm>
            <a:off x="0" y="1782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6" name="Rectangle 56"/>
          <p:cNvSpPr>
            <a:spLocks noChangeArrowheads="1"/>
          </p:cNvSpPr>
          <p:nvPr/>
        </p:nvSpPr>
        <p:spPr bwMode="auto">
          <a:xfrm>
            <a:off x="0" y="2725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AutoShape 57"/>
          <p:cNvSpPr>
            <a:spLocks noChangeArrowheads="1"/>
          </p:cNvSpPr>
          <p:nvPr/>
        </p:nvSpPr>
        <p:spPr bwMode="auto">
          <a:xfrm flipV="1">
            <a:off x="468313" y="6164263"/>
            <a:ext cx="431800" cy="36036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33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GB"/>
          </a:p>
        </p:txBody>
      </p:sp>
      <p:sp>
        <p:nvSpPr>
          <p:cNvPr id="28" name="Rectangle 59"/>
          <p:cNvSpPr>
            <a:spLocks noChangeArrowheads="1"/>
          </p:cNvSpPr>
          <p:nvPr/>
        </p:nvSpPr>
        <p:spPr bwMode="auto">
          <a:xfrm>
            <a:off x="0" y="1782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29" name="Object 58"/>
          <p:cNvGraphicFramePr>
            <a:graphicFrameLocks noChangeAspect="1"/>
          </p:cNvGraphicFramePr>
          <p:nvPr/>
        </p:nvGraphicFramePr>
        <p:xfrm>
          <a:off x="5749925" y="1927225"/>
          <a:ext cx="1176338" cy="2149475"/>
        </p:xfrm>
        <a:graphic>
          <a:graphicData uri="http://schemas.openxmlformats.org/presentationml/2006/ole">
            <mc:AlternateContent xmlns:mc="http://schemas.openxmlformats.org/markup-compatibility/2006">
              <mc:Choice xmlns:v="urn:schemas-microsoft-com:vml" Requires="v">
                <p:oleObj spid="_x0000_s3197" name="Equation" r:id="rId7" imgW="1485900" imgH="2717800" progId="Equation.3">
                  <p:embed/>
                </p:oleObj>
              </mc:Choice>
              <mc:Fallback>
                <p:oleObj name="Equation" r:id="rId7" imgW="1485900" imgH="2717800" progId="Equation.3">
                  <p:embed/>
                  <p:pic>
                    <p:nvPicPr>
                      <p:cNvPr id="1096762" name="Object 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9925" y="1927225"/>
                        <a:ext cx="1176338" cy="214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ectangle 61"/>
          <p:cNvSpPr>
            <a:spLocks noChangeArrowheads="1"/>
          </p:cNvSpPr>
          <p:nvPr/>
        </p:nvSpPr>
        <p:spPr bwMode="auto">
          <a:xfrm>
            <a:off x="0" y="2725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31" name="Object 60"/>
          <p:cNvGraphicFramePr>
            <a:graphicFrameLocks noChangeAspect="1"/>
          </p:cNvGraphicFramePr>
          <p:nvPr/>
        </p:nvGraphicFramePr>
        <p:xfrm>
          <a:off x="5724525" y="4471988"/>
          <a:ext cx="1169988" cy="663575"/>
        </p:xfrm>
        <a:graphic>
          <a:graphicData uri="http://schemas.openxmlformats.org/presentationml/2006/ole">
            <mc:AlternateContent xmlns:mc="http://schemas.openxmlformats.org/markup-compatibility/2006">
              <mc:Choice xmlns:v="urn:schemas-microsoft-com:vml" Requires="v">
                <p:oleObj spid="_x0000_s3198" name="Equation" r:id="rId9" imgW="1460500" imgH="825500" progId="Equation.3">
                  <p:embed/>
                </p:oleObj>
              </mc:Choice>
              <mc:Fallback>
                <p:oleObj name="Equation" r:id="rId9" imgW="1460500" imgH="825500" progId="Equation.3">
                  <p:embed/>
                  <p:pic>
                    <p:nvPicPr>
                      <p:cNvPr id="1096764" name="Object 6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4525" y="4471988"/>
                        <a:ext cx="1169988"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Rectangle 64"/>
          <p:cNvSpPr>
            <a:spLocks noChangeArrowheads="1"/>
          </p:cNvSpPr>
          <p:nvPr/>
        </p:nvSpPr>
        <p:spPr bwMode="auto">
          <a:xfrm>
            <a:off x="0" y="3014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3" name="Rectangle 66"/>
          <p:cNvSpPr>
            <a:spLocks noChangeArrowheads="1"/>
          </p:cNvSpPr>
          <p:nvPr/>
        </p:nvSpPr>
        <p:spPr bwMode="auto">
          <a:xfrm>
            <a:off x="0" y="2976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4" name="Rectangle 68"/>
          <p:cNvSpPr>
            <a:spLocks noChangeArrowheads="1"/>
          </p:cNvSpPr>
          <p:nvPr/>
        </p:nvSpPr>
        <p:spPr bwMode="auto">
          <a:xfrm>
            <a:off x="0" y="2928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35" name="Object 67"/>
          <p:cNvGraphicFramePr>
            <a:graphicFrameLocks noChangeAspect="1"/>
          </p:cNvGraphicFramePr>
          <p:nvPr/>
        </p:nvGraphicFramePr>
        <p:xfrm>
          <a:off x="6156325" y="5373688"/>
          <a:ext cx="2987675" cy="776287"/>
        </p:xfrm>
        <a:graphic>
          <a:graphicData uri="http://schemas.openxmlformats.org/presentationml/2006/ole">
            <mc:AlternateContent xmlns:mc="http://schemas.openxmlformats.org/markup-compatibility/2006">
              <mc:Choice xmlns:v="urn:schemas-microsoft-com:vml" Requires="v">
                <p:oleObj spid="_x0000_s3199" name="Equation" r:id="rId11" imgW="3848100" imgH="1003300" progId="Equation.3">
                  <p:embed/>
                </p:oleObj>
              </mc:Choice>
              <mc:Fallback>
                <p:oleObj name="Equation" r:id="rId11" imgW="3848100" imgH="1003300" progId="Equation.3">
                  <p:embed/>
                  <p:pic>
                    <p:nvPicPr>
                      <p:cNvPr id="1096771" name="Object 6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6325" y="5373688"/>
                        <a:ext cx="2987675" cy="776287"/>
                      </a:xfrm>
                      <a:prstGeom prst="rect">
                        <a:avLst/>
                      </a:prstGeom>
                      <a:solidFill>
                        <a:schemeClr val="bg1"/>
                      </a:solidFill>
                    </p:spPr>
                  </p:pic>
                </p:oleObj>
              </mc:Fallback>
            </mc:AlternateContent>
          </a:graphicData>
        </a:graphic>
      </p:graphicFrame>
      <p:sp>
        <p:nvSpPr>
          <p:cNvPr id="36" name="Rectangle 3"/>
          <p:cNvSpPr>
            <a:spLocks noGrp="1" noChangeArrowheads="1"/>
          </p:cNvSpPr>
          <p:nvPr>
            <p:ph type="title"/>
          </p:nvPr>
        </p:nvSpPr>
        <p:spPr>
          <a:xfrm>
            <a:off x="2339752" y="73025"/>
            <a:ext cx="4248472" cy="647700"/>
          </a:xfrm>
        </p:spPr>
        <p:txBody>
          <a:bodyPr/>
          <a:lstStyle/>
          <a:p>
            <a:r>
              <a:rPr lang="en-GB" altLang="en-US" dirty="0" smtClean="0"/>
              <a:t>QCD Phenomenology</a:t>
            </a:r>
            <a:endParaRPr lang="en-US" altLang="en-US" dirty="0"/>
          </a:p>
        </p:txBody>
      </p:sp>
    </p:spTree>
    <p:extLst>
      <p:ext uri="{BB962C8B-B14F-4D97-AF65-F5344CB8AC3E}">
        <p14:creationId xmlns:p14="http://schemas.microsoft.com/office/powerpoint/2010/main" val="9495516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07950" y="987425"/>
            <a:ext cx="372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altLang="en-US" sz="800">
              <a:solidFill>
                <a:srgbClr val="FF3300"/>
              </a:solidFill>
            </a:endParaRPr>
          </a:p>
          <a:p>
            <a:r>
              <a:rPr lang="en-GB" altLang="en-US" sz="2800">
                <a:solidFill>
                  <a:srgbClr val="FF3300"/>
                </a:solidFill>
                <a:sym typeface="Symbol" panose="05050102010706020507" pitchFamily="18" charset="2"/>
              </a:rPr>
              <a:t></a:t>
            </a:r>
            <a:r>
              <a:rPr lang="en-GB" altLang="en-US" sz="2800">
                <a:solidFill>
                  <a:schemeClr val="tx1"/>
                </a:solidFill>
                <a:sym typeface="Symbol" panose="05050102010706020507" pitchFamily="18" charset="2"/>
              </a:rPr>
              <a:t> </a:t>
            </a:r>
            <a:r>
              <a:rPr lang="en-GB" altLang="en-US" sz="2800">
                <a:solidFill>
                  <a:schemeClr val="tx1"/>
                </a:solidFill>
              </a:rPr>
              <a:t>QCD at high energy</a:t>
            </a:r>
          </a:p>
        </p:txBody>
      </p:sp>
      <p:sp>
        <p:nvSpPr>
          <p:cNvPr id="5" name="Rectangle 15"/>
          <p:cNvSpPr>
            <a:spLocks noChangeArrowheads="1"/>
          </p:cNvSpPr>
          <p:nvPr/>
        </p:nvSpPr>
        <p:spPr bwMode="auto">
          <a:xfrm>
            <a:off x="468313" y="1757363"/>
            <a:ext cx="7389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ja-JP" sz="2800" b="1">
                <a:solidFill>
                  <a:srgbClr val="FF3300"/>
                </a:solidFill>
                <a:ea typeface="ＭＳ Ｐゴシック" panose="020B0600070205080204" pitchFamily="34" charset="-128"/>
              </a:rPr>
              <a:t>-</a:t>
            </a:r>
            <a:r>
              <a:rPr lang="en-GB" altLang="ja-JP" sz="2800">
                <a:solidFill>
                  <a:schemeClr val="tx1"/>
                </a:solidFill>
                <a:ea typeface="ＭＳ Ｐゴシック" panose="020B0600070205080204" pitchFamily="34" charset="-128"/>
              </a:rPr>
              <a:t> (LO) splitting functions </a:t>
            </a:r>
            <a:r>
              <a:rPr lang="en-GB" altLang="ja-JP" sz="2800">
                <a:solidFill>
                  <a:schemeClr val="tx1"/>
                </a:solidFill>
                <a:ea typeface="ＭＳ Ｐゴシック" panose="020B0600070205080204" pitchFamily="34" charset="-128"/>
                <a:sym typeface="Symbol" panose="05050102010706020507" pitchFamily="18" charset="2"/>
              </a:rPr>
              <a:t> rules of thumb</a:t>
            </a:r>
            <a:endParaRPr lang="en-GB" altLang="ja-JP" sz="2800">
              <a:ea typeface="ＭＳ Ｐゴシック" panose="020B0600070205080204" pitchFamily="34" charset="-128"/>
              <a:sym typeface="Symbol" panose="05050102010706020507" pitchFamily="18" charset="2"/>
            </a:endParaRPr>
          </a:p>
        </p:txBody>
      </p:sp>
      <p:sp>
        <p:nvSpPr>
          <p:cNvPr id="6" name="Rectangle 21"/>
          <p:cNvSpPr>
            <a:spLocks noChangeArrowheads="1"/>
          </p:cNvSpPr>
          <p:nvPr/>
        </p:nvSpPr>
        <p:spPr bwMode="auto">
          <a:xfrm>
            <a:off x="496888" y="2832100"/>
            <a:ext cx="12715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ja-JP" sz="2800" i="1">
                <a:solidFill>
                  <a:schemeClr val="tx1"/>
                </a:solidFill>
                <a:ea typeface="ＭＳ Ｐゴシック" panose="020B0600070205080204" pitchFamily="34" charset="-128"/>
              </a:rPr>
              <a:t>qq</a:t>
            </a:r>
            <a:r>
              <a:rPr lang="en-GB" altLang="ja-JP" sz="2800">
                <a:solidFill>
                  <a:schemeClr val="tx1"/>
                </a:solidFill>
                <a:ea typeface="ＭＳ Ｐゴシック" panose="020B0600070205080204" pitchFamily="34" charset="-128"/>
                <a:sym typeface="Symbol" panose="05050102010706020507" pitchFamily="18" charset="2"/>
              </a:rPr>
              <a:t></a:t>
            </a:r>
            <a:r>
              <a:rPr lang="en-GB" altLang="ja-JP" sz="2800" i="1">
                <a:solidFill>
                  <a:schemeClr val="tx1"/>
                </a:solidFill>
                <a:ea typeface="ＭＳ Ｐゴシック" panose="020B0600070205080204" pitchFamily="34" charset="-128"/>
                <a:sym typeface="Symbol" panose="05050102010706020507" pitchFamily="18" charset="2"/>
              </a:rPr>
              <a:t>qq</a:t>
            </a:r>
            <a:endParaRPr lang="en-GB" altLang="ja-JP" sz="2800" i="1">
              <a:ea typeface="ＭＳ Ｐゴシック" panose="020B0600070205080204" pitchFamily="34" charset="-128"/>
              <a:sym typeface="Symbol" panose="05050102010706020507" pitchFamily="18" charset="2"/>
            </a:endParaRPr>
          </a:p>
        </p:txBody>
      </p:sp>
      <p:sp>
        <p:nvSpPr>
          <p:cNvPr id="7" name="Rectangle 22"/>
          <p:cNvSpPr>
            <a:spLocks noChangeArrowheads="1"/>
          </p:cNvSpPr>
          <p:nvPr/>
        </p:nvSpPr>
        <p:spPr bwMode="auto">
          <a:xfrm>
            <a:off x="496888" y="5784850"/>
            <a:ext cx="12811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ja-JP" sz="2800" i="1">
                <a:solidFill>
                  <a:schemeClr val="tx1"/>
                </a:solidFill>
                <a:ea typeface="ＭＳ Ｐゴシック" panose="020B0600070205080204" pitchFamily="34" charset="-128"/>
              </a:rPr>
              <a:t>qq</a:t>
            </a:r>
            <a:r>
              <a:rPr lang="en-GB" altLang="ja-JP" sz="2800">
                <a:solidFill>
                  <a:schemeClr val="tx1"/>
                </a:solidFill>
                <a:ea typeface="ＭＳ Ｐゴシック" panose="020B0600070205080204" pitchFamily="34" charset="-128"/>
                <a:sym typeface="Symbol" panose="05050102010706020507" pitchFamily="18" charset="2"/>
              </a:rPr>
              <a:t></a:t>
            </a:r>
            <a:r>
              <a:rPr lang="en-GB" altLang="ja-JP" sz="2800" i="1">
                <a:solidFill>
                  <a:schemeClr val="tx1"/>
                </a:solidFill>
                <a:ea typeface="ＭＳ Ｐゴシック" panose="020B0600070205080204" pitchFamily="34" charset="-128"/>
                <a:sym typeface="Symbol" panose="05050102010706020507" pitchFamily="18" charset="2"/>
              </a:rPr>
              <a:t>gg</a:t>
            </a:r>
            <a:endParaRPr lang="en-GB" altLang="ja-JP" sz="2800" i="1">
              <a:ea typeface="ＭＳ Ｐゴシック" panose="020B0600070205080204" pitchFamily="34" charset="-128"/>
              <a:sym typeface="Symbol" panose="05050102010706020507" pitchFamily="18" charset="2"/>
            </a:endParaRPr>
          </a:p>
        </p:txBody>
      </p:sp>
      <p:sp>
        <p:nvSpPr>
          <p:cNvPr id="8" name="Rectangle 23"/>
          <p:cNvSpPr>
            <a:spLocks noChangeArrowheads="1"/>
          </p:cNvSpPr>
          <p:nvPr/>
        </p:nvSpPr>
        <p:spPr bwMode="auto">
          <a:xfrm>
            <a:off x="544513" y="4343400"/>
            <a:ext cx="12906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ja-JP" sz="2800" i="1">
                <a:solidFill>
                  <a:schemeClr val="tx1"/>
                </a:solidFill>
                <a:ea typeface="ＭＳ Ｐゴシック" panose="020B0600070205080204" pitchFamily="34" charset="-128"/>
              </a:rPr>
              <a:t>gg</a:t>
            </a:r>
            <a:r>
              <a:rPr lang="en-GB" altLang="ja-JP" sz="2800">
                <a:solidFill>
                  <a:schemeClr val="tx1"/>
                </a:solidFill>
                <a:ea typeface="ＭＳ Ｐゴシック" panose="020B0600070205080204" pitchFamily="34" charset="-128"/>
                <a:sym typeface="Symbol" panose="05050102010706020507" pitchFamily="18" charset="2"/>
              </a:rPr>
              <a:t></a:t>
            </a:r>
            <a:r>
              <a:rPr lang="en-GB" altLang="ja-JP" sz="2800" i="1">
                <a:solidFill>
                  <a:schemeClr val="tx1"/>
                </a:solidFill>
                <a:ea typeface="ＭＳ Ｐゴシック" panose="020B0600070205080204" pitchFamily="34" charset="-128"/>
                <a:sym typeface="Symbol" panose="05050102010706020507" pitchFamily="18" charset="2"/>
              </a:rPr>
              <a:t>gg</a:t>
            </a:r>
            <a:endParaRPr lang="en-GB" altLang="ja-JP" sz="2800" i="1">
              <a:ea typeface="ＭＳ Ｐゴシック" panose="020B0600070205080204" pitchFamily="34" charset="-128"/>
              <a:sym typeface="Symbol" panose="05050102010706020507" pitchFamily="18" charset="2"/>
            </a:endParaRPr>
          </a:p>
        </p:txBody>
      </p:sp>
      <p:pic>
        <p:nvPicPr>
          <p:cNvPr id="9"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938" y="2559050"/>
            <a:ext cx="138112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38" y="4140200"/>
            <a:ext cx="1497012"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938" y="5583238"/>
            <a:ext cx="1511300"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8"/>
          <p:cNvSpPr>
            <a:spLocks noChangeArrowheads="1"/>
          </p:cNvSpPr>
          <p:nvPr/>
        </p:nvSpPr>
        <p:spPr bwMode="auto">
          <a:xfrm>
            <a:off x="-355600" y="3152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13" name="Object 27"/>
          <p:cNvGraphicFramePr>
            <a:graphicFrameLocks noChangeAspect="1"/>
          </p:cNvGraphicFramePr>
          <p:nvPr/>
        </p:nvGraphicFramePr>
        <p:xfrm>
          <a:off x="3856038" y="2687638"/>
          <a:ext cx="1081087" cy="735012"/>
        </p:xfrm>
        <a:graphic>
          <a:graphicData uri="http://schemas.openxmlformats.org/presentationml/2006/ole">
            <mc:AlternateContent xmlns:mc="http://schemas.openxmlformats.org/markup-compatibility/2006">
              <mc:Choice xmlns:v="urn:schemas-microsoft-com:vml" Requires="v">
                <p:oleObj spid="_x0000_s4262" name="Equation" r:id="rId6" imgW="1219200" imgH="825500" progId="Equation.3">
                  <p:embed/>
                </p:oleObj>
              </mc:Choice>
              <mc:Fallback>
                <p:oleObj name="Equation" r:id="rId6" imgW="1219200" imgH="825500" progId="Equation.3">
                  <p:embed/>
                  <p:pic>
                    <p:nvPicPr>
                      <p:cNvPr id="1097755" name="Object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6038" y="2687638"/>
                        <a:ext cx="1081087" cy="735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29"/>
          <p:cNvGraphicFramePr>
            <a:graphicFrameLocks noChangeAspect="1"/>
          </p:cNvGraphicFramePr>
          <p:nvPr/>
        </p:nvGraphicFramePr>
        <p:xfrm>
          <a:off x="3856038" y="5654675"/>
          <a:ext cx="1081087" cy="733425"/>
        </p:xfrm>
        <a:graphic>
          <a:graphicData uri="http://schemas.openxmlformats.org/presentationml/2006/ole">
            <mc:AlternateContent xmlns:mc="http://schemas.openxmlformats.org/markup-compatibility/2006">
              <mc:Choice xmlns:v="urn:schemas-microsoft-com:vml" Requires="v">
                <p:oleObj spid="_x0000_s4263" name="Equation" r:id="rId8" imgW="1219200" imgH="825500" progId="Equation.3">
                  <p:embed/>
                </p:oleObj>
              </mc:Choice>
              <mc:Fallback>
                <p:oleObj name="Equation" r:id="rId8" imgW="1219200" imgH="825500" progId="Equation.3">
                  <p:embed/>
                  <p:pic>
                    <p:nvPicPr>
                      <p:cNvPr id="1097757" name="Object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6038" y="5654675"/>
                        <a:ext cx="1081087"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31"/>
          <p:cNvGraphicFramePr>
            <a:graphicFrameLocks noGrp="1" noChangeAspect="1"/>
          </p:cNvGraphicFramePr>
          <p:nvPr>
            <p:ph idx="1"/>
          </p:nvPr>
        </p:nvGraphicFramePr>
        <p:xfrm>
          <a:off x="3856038" y="4203700"/>
          <a:ext cx="1081087" cy="731838"/>
        </p:xfrm>
        <a:graphic>
          <a:graphicData uri="http://schemas.openxmlformats.org/presentationml/2006/ole">
            <mc:AlternateContent xmlns:mc="http://schemas.openxmlformats.org/markup-compatibility/2006">
              <mc:Choice xmlns:v="urn:schemas-microsoft-com:vml" Requires="v">
                <p:oleObj spid="_x0000_s4264" name="Equation" r:id="rId10" imgW="1219200" imgH="825500" progId="Equation.3">
                  <p:embed/>
                </p:oleObj>
              </mc:Choice>
              <mc:Fallback>
                <p:oleObj name="Equation" r:id="rId10" imgW="1219200" imgH="825500" progId="Equation.3">
                  <p:embed/>
                  <p:pic>
                    <p:nvPicPr>
                      <p:cNvPr id="1097759" name="Object 3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6038" y="4203700"/>
                        <a:ext cx="108108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 Box 33"/>
          <p:cNvSpPr txBox="1">
            <a:spLocks noChangeArrowheads="1"/>
          </p:cNvSpPr>
          <p:nvPr/>
        </p:nvSpPr>
        <p:spPr bwMode="auto">
          <a:xfrm>
            <a:off x="5721350" y="3552825"/>
            <a:ext cx="33147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i="1"/>
              <a:t>s</a:t>
            </a:r>
            <a:r>
              <a:rPr lang="en-GB" altLang="en-US" sz="2800" b="1" baseline="30000"/>
              <a:t>0</a:t>
            </a:r>
            <a:r>
              <a:rPr lang="en-GB" altLang="en-US" sz="2800"/>
              <a:t> no </a:t>
            </a:r>
            <a:r>
              <a:rPr lang="en-GB" altLang="en-US" sz="2800" i="1"/>
              <a:t>s</a:t>
            </a:r>
            <a:r>
              <a:rPr lang="en-GB" altLang="en-US" sz="2800"/>
              <a:t> dependence</a:t>
            </a:r>
          </a:p>
          <a:p>
            <a:r>
              <a:rPr lang="en-GB" altLang="en-US" sz="2800"/>
              <a:t>(off-shell </a:t>
            </a:r>
            <a:r>
              <a:rPr lang="en-GB" altLang="en-US" sz="2800" i="1"/>
              <a:t>g</a:t>
            </a:r>
            <a:r>
              <a:rPr lang="en-GB" altLang="en-US" sz="2800"/>
              <a:t>)</a:t>
            </a:r>
            <a:endParaRPr lang="en-US" altLang="en-US" sz="2800"/>
          </a:p>
        </p:txBody>
      </p:sp>
      <p:sp>
        <p:nvSpPr>
          <p:cNvPr id="17" name="AutoShape 34"/>
          <p:cNvSpPr>
            <a:spLocks/>
          </p:cNvSpPr>
          <p:nvPr/>
        </p:nvSpPr>
        <p:spPr bwMode="auto">
          <a:xfrm>
            <a:off x="5368925" y="2703513"/>
            <a:ext cx="215900" cy="2305050"/>
          </a:xfrm>
          <a:prstGeom prst="rightBrace">
            <a:avLst>
              <a:gd name="adj1" fmla="val 88971"/>
              <a:gd name="adj2" fmla="val 50000"/>
            </a:avLst>
          </a:prstGeom>
          <a:noFill/>
          <a:ln w="762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Text Box 35"/>
          <p:cNvSpPr txBox="1">
            <a:spLocks noChangeArrowheads="1"/>
          </p:cNvSpPr>
          <p:nvPr/>
        </p:nvSpPr>
        <p:spPr bwMode="auto">
          <a:xfrm>
            <a:off x="5729288" y="5295900"/>
            <a:ext cx="22034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a:t>declining </a:t>
            </a:r>
            <a:r>
              <a:rPr lang="en-GB" altLang="en-US" sz="2800" i="1"/>
              <a:t>s</a:t>
            </a:r>
            <a:r>
              <a:rPr lang="en-GB" altLang="en-US" sz="2800" b="1" baseline="30000"/>
              <a:t>-1</a:t>
            </a:r>
            <a:endParaRPr lang="en-GB" altLang="en-US" sz="2800"/>
          </a:p>
          <a:p>
            <a:r>
              <a:rPr lang="en-GB" altLang="en-US" sz="2800"/>
              <a:t>dependence</a:t>
            </a:r>
          </a:p>
          <a:p>
            <a:r>
              <a:rPr lang="en-GB" altLang="en-US" sz="2800"/>
              <a:t>(off-shell </a:t>
            </a:r>
            <a:r>
              <a:rPr lang="en-GB" altLang="en-US" sz="2800" i="1"/>
              <a:t>q</a:t>
            </a:r>
            <a:r>
              <a:rPr lang="en-GB" altLang="en-US" sz="2800"/>
              <a:t>)</a:t>
            </a:r>
            <a:endParaRPr lang="en-US" altLang="en-US" sz="2800"/>
          </a:p>
        </p:txBody>
      </p:sp>
      <p:sp>
        <p:nvSpPr>
          <p:cNvPr id="19" name="Text Box 36"/>
          <p:cNvSpPr txBox="1">
            <a:spLocks noChangeArrowheads="1"/>
          </p:cNvSpPr>
          <p:nvPr/>
        </p:nvSpPr>
        <p:spPr bwMode="auto">
          <a:xfrm rot="16200000">
            <a:off x="7439025" y="5459413"/>
            <a:ext cx="1857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400">
                <a:solidFill>
                  <a:schemeClr val="accent1"/>
                </a:solidFill>
              </a:rPr>
              <a:t>≥1 </a:t>
            </a:r>
            <a:r>
              <a:rPr lang="en-GB" altLang="en-US" sz="2400" i="1">
                <a:solidFill>
                  <a:schemeClr val="accent1"/>
                </a:solidFill>
              </a:rPr>
              <a:t>t</a:t>
            </a:r>
            <a:r>
              <a:rPr lang="en-GB" altLang="en-US" sz="2400">
                <a:solidFill>
                  <a:schemeClr val="accent1"/>
                </a:solidFill>
              </a:rPr>
              <a:t>-channel</a:t>
            </a:r>
          </a:p>
          <a:p>
            <a:pPr algn="ctr"/>
            <a:r>
              <a:rPr lang="en-GB" altLang="en-US" sz="2400">
                <a:solidFill>
                  <a:schemeClr val="accent1"/>
                </a:solidFill>
              </a:rPr>
              <a:t>fermions</a:t>
            </a:r>
            <a:endParaRPr lang="en-US" altLang="en-US" sz="2400">
              <a:solidFill>
                <a:schemeClr val="accent1"/>
              </a:solidFill>
            </a:endParaRPr>
          </a:p>
        </p:txBody>
      </p:sp>
      <p:sp>
        <p:nvSpPr>
          <p:cNvPr id="20" name="Rectangle 38"/>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1" name="Rectangle 40"/>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22" name="Object 39"/>
          <p:cNvGraphicFramePr>
            <a:graphicFrameLocks noChangeAspect="1"/>
          </p:cNvGraphicFramePr>
          <p:nvPr/>
        </p:nvGraphicFramePr>
        <p:xfrm>
          <a:off x="2339975" y="2420938"/>
          <a:ext cx="468313" cy="323850"/>
        </p:xfrm>
        <a:graphic>
          <a:graphicData uri="http://schemas.openxmlformats.org/presentationml/2006/ole">
            <mc:AlternateContent xmlns:mc="http://schemas.openxmlformats.org/markup-compatibility/2006">
              <mc:Choice xmlns:v="urn:schemas-microsoft-com:vml" Requires="v">
                <p:oleObj spid="_x0000_s4265" name="Equation" r:id="rId11" imgW="672808" imgH="469696" progId="Equation.3">
                  <p:embed/>
                </p:oleObj>
              </mc:Choice>
              <mc:Fallback>
                <p:oleObj name="Equation" r:id="rId11" imgW="672808" imgH="469696" progId="Equation.3">
                  <p:embed/>
                  <p:pic>
                    <p:nvPicPr>
                      <p:cNvPr id="1097767" name="Object 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9975" y="2420938"/>
                        <a:ext cx="468313"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 Box 41"/>
          <p:cNvSpPr txBox="1">
            <a:spLocks noChangeArrowheads="1"/>
          </p:cNvSpPr>
          <p:nvPr/>
        </p:nvSpPr>
        <p:spPr bwMode="auto">
          <a:xfrm>
            <a:off x="7212013" y="2636838"/>
            <a:ext cx="1790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400">
                <a:solidFill>
                  <a:schemeClr val="accent1"/>
                </a:solidFill>
              </a:rPr>
              <a:t>0 </a:t>
            </a:r>
            <a:r>
              <a:rPr lang="en-GB" altLang="en-US" sz="2400" i="1">
                <a:solidFill>
                  <a:schemeClr val="accent1"/>
                </a:solidFill>
              </a:rPr>
              <a:t>t</a:t>
            </a:r>
            <a:r>
              <a:rPr lang="en-GB" altLang="en-US" sz="2400">
                <a:solidFill>
                  <a:schemeClr val="accent1"/>
                </a:solidFill>
              </a:rPr>
              <a:t>-channel</a:t>
            </a:r>
          </a:p>
          <a:p>
            <a:pPr algn="ctr"/>
            <a:r>
              <a:rPr lang="en-GB" altLang="en-US" sz="2400">
                <a:solidFill>
                  <a:schemeClr val="accent1"/>
                </a:solidFill>
              </a:rPr>
              <a:t>fermions</a:t>
            </a:r>
            <a:endParaRPr lang="en-US" altLang="en-US" sz="2400">
              <a:solidFill>
                <a:schemeClr val="accent1"/>
              </a:solidFill>
            </a:endParaRPr>
          </a:p>
        </p:txBody>
      </p:sp>
      <p:sp>
        <p:nvSpPr>
          <p:cNvPr id="24" name="Rectangle 3"/>
          <p:cNvSpPr>
            <a:spLocks noGrp="1" noChangeArrowheads="1"/>
          </p:cNvSpPr>
          <p:nvPr>
            <p:ph type="title"/>
          </p:nvPr>
        </p:nvSpPr>
        <p:spPr>
          <a:xfrm>
            <a:off x="2339752" y="73025"/>
            <a:ext cx="4248472" cy="647700"/>
          </a:xfrm>
        </p:spPr>
        <p:txBody>
          <a:bodyPr/>
          <a:lstStyle/>
          <a:p>
            <a:r>
              <a:rPr lang="en-GB" altLang="en-US" dirty="0" smtClean="0"/>
              <a:t>QCD Phenomenology</a:t>
            </a:r>
            <a:endParaRPr lang="en-US" altLang="en-US" dirty="0"/>
          </a:p>
        </p:txBody>
      </p:sp>
    </p:spTree>
    <p:extLst>
      <p:ext uri="{BB962C8B-B14F-4D97-AF65-F5344CB8AC3E}">
        <p14:creationId xmlns:p14="http://schemas.microsoft.com/office/powerpoint/2010/main" val="38779267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4294967295"/>
          </p:nvPr>
        </p:nvSpPr>
        <p:spPr/>
        <p:txBody>
          <a:bodyPr/>
          <a:lstStyle/>
          <a:p>
            <a:r>
              <a:rPr lang="en-US" altLang="en-US"/>
              <a:t>DIFF09</a:t>
            </a:r>
          </a:p>
          <a:p>
            <a:r>
              <a:rPr lang="en-GB" altLang="en-US"/>
              <a:t>CERN Geneva</a:t>
            </a:r>
            <a:endParaRPr lang="en-US" altLang="en-US"/>
          </a:p>
          <a:p>
            <a:r>
              <a:rPr lang="en-US" altLang="en-US"/>
              <a:t>June</a:t>
            </a:r>
            <a:r>
              <a:rPr lang="en-GB" altLang="en-US"/>
              <a:t> 200</a:t>
            </a:r>
            <a:r>
              <a:rPr lang="en-US" altLang="en-US"/>
              <a:t>9</a:t>
            </a:r>
          </a:p>
          <a:p>
            <a:endParaRPr lang="en-US" altLang="en-US">
              <a:solidFill>
                <a:srgbClr val="FF3300"/>
              </a:solidFill>
            </a:endParaRPr>
          </a:p>
        </p:txBody>
      </p:sp>
      <p:sp>
        <p:nvSpPr>
          <p:cNvPr id="1097732" name="Rectangle 4"/>
          <p:cNvSpPr>
            <a:spLocks noGrp="1" noChangeArrowheads="1"/>
          </p:cNvSpPr>
          <p:nvPr>
            <p:ph type="title"/>
          </p:nvPr>
        </p:nvSpPr>
        <p:spPr/>
        <p:txBody>
          <a:bodyPr/>
          <a:lstStyle/>
          <a:p>
            <a:r>
              <a:rPr lang="en-GB" altLang="en-US"/>
              <a:t>Experimental Formalism</a:t>
            </a:r>
            <a:endParaRPr lang="en-US" altLang="en-US"/>
          </a:p>
        </p:txBody>
      </p:sp>
      <p:sp>
        <p:nvSpPr>
          <p:cNvPr id="1097733" name="Text Box 5"/>
          <p:cNvSpPr txBox="1">
            <a:spLocks noChangeArrowheads="1"/>
          </p:cNvSpPr>
          <p:nvPr/>
        </p:nvSpPr>
        <p:spPr bwMode="auto">
          <a:xfrm>
            <a:off x="107950" y="987425"/>
            <a:ext cx="3727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altLang="en-US" sz="800">
              <a:solidFill>
                <a:srgbClr val="FF3300"/>
              </a:solidFill>
            </a:endParaRPr>
          </a:p>
          <a:p>
            <a:r>
              <a:rPr lang="en-GB" altLang="en-US" sz="2800">
                <a:solidFill>
                  <a:srgbClr val="FF3300"/>
                </a:solidFill>
                <a:sym typeface="Symbol" panose="05050102010706020507" pitchFamily="18" charset="2"/>
              </a:rPr>
              <a:t></a:t>
            </a:r>
            <a:r>
              <a:rPr lang="en-GB" altLang="en-US" sz="2800">
                <a:solidFill>
                  <a:schemeClr val="tx1"/>
                </a:solidFill>
                <a:sym typeface="Symbol" panose="05050102010706020507" pitchFamily="18" charset="2"/>
              </a:rPr>
              <a:t> </a:t>
            </a:r>
            <a:r>
              <a:rPr lang="en-GB" altLang="en-US" sz="2800">
                <a:solidFill>
                  <a:schemeClr val="tx1"/>
                </a:solidFill>
              </a:rPr>
              <a:t>QCD at high energy</a:t>
            </a:r>
          </a:p>
        </p:txBody>
      </p:sp>
      <p:sp>
        <p:nvSpPr>
          <p:cNvPr id="1097735"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097743" name="Rectangle 15"/>
          <p:cNvSpPr>
            <a:spLocks noChangeArrowheads="1"/>
          </p:cNvSpPr>
          <p:nvPr/>
        </p:nvSpPr>
        <p:spPr bwMode="auto">
          <a:xfrm>
            <a:off x="468313" y="1757363"/>
            <a:ext cx="73898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ja-JP" sz="2800" b="1">
                <a:solidFill>
                  <a:srgbClr val="FF3300"/>
                </a:solidFill>
                <a:ea typeface="ＭＳ Ｐゴシック" panose="020B0600070205080204" pitchFamily="34" charset="-128"/>
              </a:rPr>
              <a:t>-</a:t>
            </a:r>
            <a:r>
              <a:rPr lang="en-GB" altLang="ja-JP" sz="2800">
                <a:solidFill>
                  <a:schemeClr val="tx1"/>
                </a:solidFill>
                <a:ea typeface="ＭＳ Ｐゴシック" panose="020B0600070205080204" pitchFamily="34" charset="-128"/>
              </a:rPr>
              <a:t> (LO) splitting functions </a:t>
            </a:r>
            <a:r>
              <a:rPr lang="en-GB" altLang="ja-JP" sz="2800">
                <a:solidFill>
                  <a:schemeClr val="tx1"/>
                </a:solidFill>
                <a:ea typeface="ＭＳ Ｐゴシック" panose="020B0600070205080204" pitchFamily="34" charset="-128"/>
                <a:sym typeface="Symbol" panose="05050102010706020507" pitchFamily="18" charset="2"/>
              </a:rPr>
              <a:t> rules of thumb</a:t>
            </a:r>
            <a:endParaRPr lang="en-GB" altLang="ja-JP" sz="2800">
              <a:ea typeface="ＭＳ Ｐゴシック" panose="020B0600070205080204" pitchFamily="34" charset="-128"/>
              <a:sym typeface="Symbol" panose="05050102010706020507" pitchFamily="18" charset="2"/>
            </a:endParaRPr>
          </a:p>
        </p:txBody>
      </p:sp>
      <p:sp>
        <p:nvSpPr>
          <p:cNvPr id="1097749" name="Rectangle 21"/>
          <p:cNvSpPr>
            <a:spLocks noChangeArrowheads="1"/>
          </p:cNvSpPr>
          <p:nvPr/>
        </p:nvSpPr>
        <p:spPr bwMode="auto">
          <a:xfrm>
            <a:off x="496888" y="2832100"/>
            <a:ext cx="12715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ja-JP" sz="2800" i="1">
                <a:solidFill>
                  <a:schemeClr val="tx1"/>
                </a:solidFill>
                <a:ea typeface="ＭＳ Ｐゴシック" panose="020B0600070205080204" pitchFamily="34" charset="-128"/>
              </a:rPr>
              <a:t>qq</a:t>
            </a:r>
            <a:r>
              <a:rPr lang="en-GB" altLang="ja-JP" sz="2800">
                <a:solidFill>
                  <a:schemeClr val="tx1"/>
                </a:solidFill>
                <a:ea typeface="ＭＳ Ｐゴシック" panose="020B0600070205080204" pitchFamily="34" charset="-128"/>
                <a:sym typeface="Symbol" panose="05050102010706020507" pitchFamily="18" charset="2"/>
              </a:rPr>
              <a:t></a:t>
            </a:r>
            <a:r>
              <a:rPr lang="en-GB" altLang="ja-JP" sz="2800" i="1">
                <a:solidFill>
                  <a:schemeClr val="tx1"/>
                </a:solidFill>
                <a:ea typeface="ＭＳ Ｐゴシック" panose="020B0600070205080204" pitchFamily="34" charset="-128"/>
                <a:sym typeface="Symbol" panose="05050102010706020507" pitchFamily="18" charset="2"/>
              </a:rPr>
              <a:t>qq</a:t>
            </a:r>
            <a:endParaRPr lang="en-GB" altLang="ja-JP" sz="2800" i="1">
              <a:ea typeface="ＭＳ Ｐゴシック" panose="020B0600070205080204" pitchFamily="34" charset="-128"/>
              <a:sym typeface="Symbol" panose="05050102010706020507" pitchFamily="18" charset="2"/>
            </a:endParaRPr>
          </a:p>
        </p:txBody>
      </p:sp>
      <p:sp>
        <p:nvSpPr>
          <p:cNvPr id="1097750" name="Rectangle 22"/>
          <p:cNvSpPr>
            <a:spLocks noChangeArrowheads="1"/>
          </p:cNvSpPr>
          <p:nvPr/>
        </p:nvSpPr>
        <p:spPr bwMode="auto">
          <a:xfrm>
            <a:off x="496888" y="5784850"/>
            <a:ext cx="12811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ja-JP" sz="2800" i="1">
                <a:solidFill>
                  <a:schemeClr val="tx1"/>
                </a:solidFill>
                <a:ea typeface="ＭＳ Ｐゴシック" panose="020B0600070205080204" pitchFamily="34" charset="-128"/>
              </a:rPr>
              <a:t>qq</a:t>
            </a:r>
            <a:r>
              <a:rPr lang="en-GB" altLang="ja-JP" sz="2800">
                <a:solidFill>
                  <a:schemeClr val="tx1"/>
                </a:solidFill>
                <a:ea typeface="ＭＳ Ｐゴシック" panose="020B0600070205080204" pitchFamily="34" charset="-128"/>
                <a:sym typeface="Symbol" panose="05050102010706020507" pitchFamily="18" charset="2"/>
              </a:rPr>
              <a:t></a:t>
            </a:r>
            <a:r>
              <a:rPr lang="en-GB" altLang="ja-JP" sz="2800" i="1">
                <a:solidFill>
                  <a:schemeClr val="tx1"/>
                </a:solidFill>
                <a:ea typeface="ＭＳ Ｐゴシック" panose="020B0600070205080204" pitchFamily="34" charset="-128"/>
                <a:sym typeface="Symbol" panose="05050102010706020507" pitchFamily="18" charset="2"/>
              </a:rPr>
              <a:t>gg</a:t>
            </a:r>
            <a:endParaRPr lang="en-GB" altLang="ja-JP" sz="2800" i="1">
              <a:ea typeface="ＭＳ Ｐゴシック" panose="020B0600070205080204" pitchFamily="34" charset="-128"/>
              <a:sym typeface="Symbol" panose="05050102010706020507" pitchFamily="18" charset="2"/>
            </a:endParaRPr>
          </a:p>
        </p:txBody>
      </p:sp>
      <p:sp>
        <p:nvSpPr>
          <p:cNvPr id="1097751" name="Rectangle 23"/>
          <p:cNvSpPr>
            <a:spLocks noChangeArrowheads="1"/>
          </p:cNvSpPr>
          <p:nvPr/>
        </p:nvSpPr>
        <p:spPr bwMode="auto">
          <a:xfrm>
            <a:off x="544513" y="4343400"/>
            <a:ext cx="12906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ja-JP" sz="2800" i="1">
                <a:solidFill>
                  <a:schemeClr val="tx1"/>
                </a:solidFill>
                <a:ea typeface="ＭＳ Ｐゴシック" panose="020B0600070205080204" pitchFamily="34" charset="-128"/>
              </a:rPr>
              <a:t>gg</a:t>
            </a:r>
            <a:r>
              <a:rPr lang="en-GB" altLang="ja-JP" sz="2800">
                <a:solidFill>
                  <a:schemeClr val="tx1"/>
                </a:solidFill>
                <a:ea typeface="ＭＳ Ｐゴシック" panose="020B0600070205080204" pitchFamily="34" charset="-128"/>
                <a:sym typeface="Symbol" panose="05050102010706020507" pitchFamily="18" charset="2"/>
              </a:rPr>
              <a:t></a:t>
            </a:r>
            <a:r>
              <a:rPr lang="en-GB" altLang="ja-JP" sz="2800" i="1">
                <a:solidFill>
                  <a:schemeClr val="tx1"/>
                </a:solidFill>
                <a:ea typeface="ＭＳ Ｐゴシック" panose="020B0600070205080204" pitchFamily="34" charset="-128"/>
                <a:sym typeface="Symbol" panose="05050102010706020507" pitchFamily="18" charset="2"/>
              </a:rPr>
              <a:t>gg</a:t>
            </a:r>
            <a:endParaRPr lang="en-GB" altLang="ja-JP" sz="2800" i="1">
              <a:ea typeface="ＭＳ Ｐゴシック" panose="020B0600070205080204" pitchFamily="34" charset="-128"/>
              <a:sym typeface="Symbol" panose="05050102010706020507" pitchFamily="18" charset="2"/>
            </a:endParaRPr>
          </a:p>
        </p:txBody>
      </p:sp>
      <p:pic>
        <p:nvPicPr>
          <p:cNvPr id="109775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938" y="2559050"/>
            <a:ext cx="1381125"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7753"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38" y="4140200"/>
            <a:ext cx="1497012"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7754"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938" y="5583238"/>
            <a:ext cx="1511300"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7756" name="Rectangle 28"/>
          <p:cNvSpPr>
            <a:spLocks noChangeArrowheads="1"/>
          </p:cNvSpPr>
          <p:nvPr/>
        </p:nvSpPr>
        <p:spPr bwMode="auto">
          <a:xfrm>
            <a:off x="-355600" y="3152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1097755" name="Object 27"/>
          <p:cNvGraphicFramePr>
            <a:graphicFrameLocks noChangeAspect="1"/>
          </p:cNvGraphicFramePr>
          <p:nvPr/>
        </p:nvGraphicFramePr>
        <p:xfrm>
          <a:off x="3856038" y="2687638"/>
          <a:ext cx="1081087" cy="735012"/>
        </p:xfrm>
        <a:graphic>
          <a:graphicData uri="http://schemas.openxmlformats.org/presentationml/2006/ole">
            <mc:AlternateContent xmlns:mc="http://schemas.openxmlformats.org/markup-compatibility/2006">
              <mc:Choice xmlns:v="urn:schemas-microsoft-com:vml" Requires="v">
                <p:oleObj spid="_x0000_s2218" name="Equation" r:id="rId6" imgW="1219200" imgH="825500" progId="Equation.3">
                  <p:embed/>
                </p:oleObj>
              </mc:Choice>
              <mc:Fallback>
                <p:oleObj name="Equation" r:id="rId6" imgW="1219200" imgH="825500" progId="Equation.3">
                  <p:embed/>
                  <p:pic>
                    <p:nvPicPr>
                      <p:cNvPr id="1097755" name="Object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6038" y="2687638"/>
                        <a:ext cx="1081087" cy="735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7757" name="Object 29"/>
          <p:cNvGraphicFramePr>
            <a:graphicFrameLocks noChangeAspect="1"/>
          </p:cNvGraphicFramePr>
          <p:nvPr/>
        </p:nvGraphicFramePr>
        <p:xfrm>
          <a:off x="3856038" y="5654675"/>
          <a:ext cx="1081087" cy="733425"/>
        </p:xfrm>
        <a:graphic>
          <a:graphicData uri="http://schemas.openxmlformats.org/presentationml/2006/ole">
            <mc:AlternateContent xmlns:mc="http://schemas.openxmlformats.org/markup-compatibility/2006">
              <mc:Choice xmlns:v="urn:schemas-microsoft-com:vml" Requires="v">
                <p:oleObj spid="_x0000_s2219" name="Equation" r:id="rId8" imgW="1219200" imgH="825500" progId="Equation.3">
                  <p:embed/>
                </p:oleObj>
              </mc:Choice>
              <mc:Fallback>
                <p:oleObj name="Equation" r:id="rId8" imgW="1219200" imgH="825500" progId="Equation.3">
                  <p:embed/>
                  <p:pic>
                    <p:nvPicPr>
                      <p:cNvPr id="1097757" name="Object 2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6038" y="5654675"/>
                        <a:ext cx="1081087"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7759" name="Object 31"/>
          <p:cNvGraphicFramePr>
            <a:graphicFrameLocks noGrp="1" noChangeAspect="1"/>
          </p:cNvGraphicFramePr>
          <p:nvPr>
            <p:ph idx="1"/>
          </p:nvPr>
        </p:nvGraphicFramePr>
        <p:xfrm>
          <a:off x="3856038" y="4203700"/>
          <a:ext cx="1081087" cy="731838"/>
        </p:xfrm>
        <a:graphic>
          <a:graphicData uri="http://schemas.openxmlformats.org/presentationml/2006/ole">
            <mc:AlternateContent xmlns:mc="http://schemas.openxmlformats.org/markup-compatibility/2006">
              <mc:Choice xmlns:v="urn:schemas-microsoft-com:vml" Requires="v">
                <p:oleObj spid="_x0000_s2220" name="Equation" r:id="rId10" imgW="1219200" imgH="825500" progId="Equation.3">
                  <p:embed/>
                </p:oleObj>
              </mc:Choice>
              <mc:Fallback>
                <p:oleObj name="Equation" r:id="rId10" imgW="1219200" imgH="825500" progId="Equation.3">
                  <p:embed/>
                  <p:pic>
                    <p:nvPicPr>
                      <p:cNvPr id="1097759" name="Object 3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6038" y="4203700"/>
                        <a:ext cx="108108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7761" name="Text Box 33"/>
          <p:cNvSpPr txBox="1">
            <a:spLocks noChangeArrowheads="1"/>
          </p:cNvSpPr>
          <p:nvPr/>
        </p:nvSpPr>
        <p:spPr bwMode="auto">
          <a:xfrm>
            <a:off x="5721350" y="3552825"/>
            <a:ext cx="33147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i="1"/>
              <a:t>s</a:t>
            </a:r>
            <a:r>
              <a:rPr lang="en-GB" altLang="en-US" sz="2800" b="1" baseline="30000"/>
              <a:t>0</a:t>
            </a:r>
            <a:r>
              <a:rPr lang="en-GB" altLang="en-US" sz="2800"/>
              <a:t> no </a:t>
            </a:r>
            <a:r>
              <a:rPr lang="en-GB" altLang="en-US" sz="2800" i="1"/>
              <a:t>s</a:t>
            </a:r>
            <a:r>
              <a:rPr lang="en-GB" altLang="en-US" sz="2800"/>
              <a:t> dependence</a:t>
            </a:r>
          </a:p>
          <a:p>
            <a:r>
              <a:rPr lang="en-GB" altLang="en-US" sz="2800"/>
              <a:t>(off-shell </a:t>
            </a:r>
            <a:r>
              <a:rPr lang="en-GB" altLang="en-US" sz="2800" i="1"/>
              <a:t>g</a:t>
            </a:r>
            <a:r>
              <a:rPr lang="en-GB" altLang="en-US" sz="2800"/>
              <a:t>)</a:t>
            </a:r>
            <a:endParaRPr lang="en-US" altLang="en-US" sz="2800"/>
          </a:p>
        </p:txBody>
      </p:sp>
      <p:sp>
        <p:nvSpPr>
          <p:cNvPr id="1097762" name="AutoShape 34"/>
          <p:cNvSpPr>
            <a:spLocks/>
          </p:cNvSpPr>
          <p:nvPr/>
        </p:nvSpPr>
        <p:spPr bwMode="auto">
          <a:xfrm>
            <a:off x="5368925" y="2703513"/>
            <a:ext cx="215900" cy="2305050"/>
          </a:xfrm>
          <a:prstGeom prst="rightBrace">
            <a:avLst>
              <a:gd name="adj1" fmla="val 88971"/>
              <a:gd name="adj2" fmla="val 50000"/>
            </a:avLst>
          </a:prstGeom>
          <a:noFill/>
          <a:ln w="762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7763" name="Text Box 35"/>
          <p:cNvSpPr txBox="1">
            <a:spLocks noChangeArrowheads="1"/>
          </p:cNvSpPr>
          <p:nvPr/>
        </p:nvSpPr>
        <p:spPr bwMode="auto">
          <a:xfrm>
            <a:off x="5729288" y="5295900"/>
            <a:ext cx="220345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800"/>
              <a:t>declining </a:t>
            </a:r>
            <a:r>
              <a:rPr lang="en-GB" altLang="en-US" sz="2800" i="1"/>
              <a:t>s</a:t>
            </a:r>
            <a:r>
              <a:rPr lang="en-GB" altLang="en-US" sz="2800" b="1" baseline="30000"/>
              <a:t>-1</a:t>
            </a:r>
            <a:endParaRPr lang="en-GB" altLang="en-US" sz="2800"/>
          </a:p>
          <a:p>
            <a:r>
              <a:rPr lang="en-GB" altLang="en-US" sz="2800"/>
              <a:t>dependence</a:t>
            </a:r>
          </a:p>
          <a:p>
            <a:r>
              <a:rPr lang="en-GB" altLang="en-US" sz="2800"/>
              <a:t>(off-shell </a:t>
            </a:r>
            <a:r>
              <a:rPr lang="en-GB" altLang="en-US" sz="2800" i="1"/>
              <a:t>q</a:t>
            </a:r>
            <a:r>
              <a:rPr lang="en-GB" altLang="en-US" sz="2800"/>
              <a:t>)</a:t>
            </a:r>
            <a:endParaRPr lang="en-US" altLang="en-US" sz="2800"/>
          </a:p>
        </p:txBody>
      </p:sp>
      <p:sp>
        <p:nvSpPr>
          <p:cNvPr id="1097764" name="Text Box 36"/>
          <p:cNvSpPr txBox="1">
            <a:spLocks noChangeArrowheads="1"/>
          </p:cNvSpPr>
          <p:nvPr/>
        </p:nvSpPr>
        <p:spPr bwMode="auto">
          <a:xfrm rot="-5400000">
            <a:off x="7439025" y="5459413"/>
            <a:ext cx="1857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400">
                <a:solidFill>
                  <a:schemeClr val="accent1"/>
                </a:solidFill>
              </a:rPr>
              <a:t>≥1 </a:t>
            </a:r>
            <a:r>
              <a:rPr lang="en-GB" altLang="en-US" sz="2400" i="1">
                <a:solidFill>
                  <a:schemeClr val="accent1"/>
                </a:solidFill>
              </a:rPr>
              <a:t>t</a:t>
            </a:r>
            <a:r>
              <a:rPr lang="en-GB" altLang="en-US" sz="2400">
                <a:solidFill>
                  <a:schemeClr val="accent1"/>
                </a:solidFill>
              </a:rPr>
              <a:t>-channel</a:t>
            </a:r>
          </a:p>
          <a:p>
            <a:pPr algn="ctr"/>
            <a:r>
              <a:rPr lang="en-GB" altLang="en-US" sz="2400">
                <a:solidFill>
                  <a:schemeClr val="accent1"/>
                </a:solidFill>
              </a:rPr>
              <a:t>fermions</a:t>
            </a:r>
            <a:endParaRPr lang="en-US" altLang="en-US" sz="2400">
              <a:solidFill>
                <a:schemeClr val="accent1"/>
              </a:solidFill>
            </a:endParaRPr>
          </a:p>
        </p:txBody>
      </p:sp>
      <p:sp>
        <p:nvSpPr>
          <p:cNvPr id="1097766" name="Rectangle 38"/>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097768" name="Rectangle 40"/>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1097767" name="Object 39"/>
          <p:cNvGraphicFramePr>
            <a:graphicFrameLocks noChangeAspect="1"/>
          </p:cNvGraphicFramePr>
          <p:nvPr/>
        </p:nvGraphicFramePr>
        <p:xfrm>
          <a:off x="2339975" y="2420938"/>
          <a:ext cx="468313" cy="323850"/>
        </p:xfrm>
        <a:graphic>
          <a:graphicData uri="http://schemas.openxmlformats.org/presentationml/2006/ole">
            <mc:AlternateContent xmlns:mc="http://schemas.openxmlformats.org/markup-compatibility/2006">
              <mc:Choice xmlns:v="urn:schemas-microsoft-com:vml" Requires="v">
                <p:oleObj spid="_x0000_s2221" name="Equation" r:id="rId11" imgW="672808" imgH="469696" progId="Equation.3">
                  <p:embed/>
                </p:oleObj>
              </mc:Choice>
              <mc:Fallback>
                <p:oleObj name="Equation" r:id="rId11" imgW="672808" imgH="469696" progId="Equation.3">
                  <p:embed/>
                  <p:pic>
                    <p:nvPicPr>
                      <p:cNvPr id="1097767" name="Object 3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9975" y="2420938"/>
                        <a:ext cx="468313"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7769" name="Text Box 41"/>
          <p:cNvSpPr txBox="1">
            <a:spLocks noChangeArrowheads="1"/>
          </p:cNvSpPr>
          <p:nvPr/>
        </p:nvSpPr>
        <p:spPr bwMode="auto">
          <a:xfrm>
            <a:off x="7212013" y="2636838"/>
            <a:ext cx="1790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2400">
                <a:solidFill>
                  <a:schemeClr val="accent1"/>
                </a:solidFill>
              </a:rPr>
              <a:t>0 </a:t>
            </a:r>
            <a:r>
              <a:rPr lang="en-GB" altLang="en-US" sz="2400" i="1">
                <a:solidFill>
                  <a:schemeClr val="accent1"/>
                </a:solidFill>
              </a:rPr>
              <a:t>t</a:t>
            </a:r>
            <a:r>
              <a:rPr lang="en-GB" altLang="en-US" sz="2400">
                <a:solidFill>
                  <a:schemeClr val="accent1"/>
                </a:solidFill>
              </a:rPr>
              <a:t>-channel</a:t>
            </a:r>
          </a:p>
          <a:p>
            <a:pPr algn="ctr"/>
            <a:r>
              <a:rPr lang="en-GB" altLang="en-US" sz="2400">
                <a:solidFill>
                  <a:schemeClr val="accent1"/>
                </a:solidFill>
              </a:rPr>
              <a:t>fermions</a:t>
            </a:r>
            <a:endParaRPr lang="en-US" altLang="en-US" sz="2400">
              <a:solidFill>
                <a:schemeClr val="accent1"/>
              </a:solidFill>
            </a:endParaRPr>
          </a:p>
        </p:txBody>
      </p:sp>
    </p:spTree>
    <p:extLst>
      <p:ext uri="{BB962C8B-B14F-4D97-AF65-F5344CB8AC3E}">
        <p14:creationId xmlns:p14="http://schemas.microsoft.com/office/powerpoint/2010/main" val="1523742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116632"/>
            <a:ext cx="3240360" cy="775123"/>
          </a:xfrm>
        </p:spPr>
        <p:txBody>
          <a:bodyPr/>
          <a:lstStyle/>
          <a:p>
            <a:r>
              <a:rPr lang="en-GB" dirty="0" smtClean="0"/>
              <a:t>EMC 1980s</a:t>
            </a:r>
            <a:endParaRPr lang="en-GB" dirty="0"/>
          </a:p>
        </p:txBody>
      </p:sp>
      <p:pic>
        <p:nvPicPr>
          <p:cNvPr id="5" name="Picture 2" descr="C:\Users\sloant\Documents\EMC_hist\Photos\EHN2\80-2-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2964"/>
            <a:ext cx="5436096" cy="547639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stCxn id="7" idx="1"/>
          </p:cNvCxnSpPr>
          <p:nvPr/>
        </p:nvCxnSpPr>
        <p:spPr>
          <a:xfrm flipH="1">
            <a:off x="2627784" y="4336603"/>
            <a:ext cx="3580490" cy="16873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6208274" y="4136548"/>
                <a:ext cx="3548302" cy="400110"/>
              </a:xfrm>
              <a:prstGeom prst="rect">
                <a:avLst/>
              </a:prstGeom>
              <a:noFill/>
            </p:spPr>
            <p:txBody>
              <a:bodyPr wrap="square" rtlCol="0">
                <a:spAutoFit/>
              </a:bodyPr>
              <a:lstStyle/>
              <a:p>
                <a:r>
                  <a:rPr lang="en-GB" sz="2000" dirty="0" smtClean="0">
                    <a:solidFill>
                      <a:schemeClr val="tx1"/>
                    </a:solidFill>
                  </a:rPr>
                  <a:t>target, </a:t>
                </a:r>
                <a14:m>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smtClean="0">
                            <a:solidFill>
                              <a:schemeClr val="tx1"/>
                            </a:solidFill>
                            <a:latin typeface="Cambria Math" panose="02040503050406030204" pitchFamily="18" charset="0"/>
                          </a:rPr>
                          <m:t>𝑯</m:t>
                        </m:r>
                      </m:e>
                      <m:sub>
                        <m:r>
                          <a:rPr lang="en-GB" sz="2000" b="1" i="1" smtClean="0">
                            <a:solidFill>
                              <a:schemeClr val="tx1"/>
                            </a:solidFill>
                            <a:latin typeface="Cambria Math" panose="02040503050406030204" pitchFamily="18" charset="0"/>
                          </a:rPr>
                          <m:t>𝟐</m:t>
                        </m:r>
                      </m:sub>
                    </m:sSub>
                    <m:r>
                      <a:rPr lang="en-GB" sz="2000" b="1" i="1" smtClean="0">
                        <a:solidFill>
                          <a:schemeClr val="tx1"/>
                        </a:solidFill>
                        <a:latin typeface="Cambria Math" panose="02040503050406030204" pitchFamily="18" charset="0"/>
                      </a:rPr>
                      <m:t>,</m:t>
                    </m:r>
                    <m:sSub>
                      <m:sSubPr>
                        <m:ctrlPr>
                          <a:rPr lang="en-GB" sz="2000" b="1" i="1" smtClean="0">
                            <a:solidFill>
                              <a:schemeClr val="tx1"/>
                            </a:solidFill>
                            <a:latin typeface="Cambria Math" panose="02040503050406030204" pitchFamily="18" charset="0"/>
                          </a:rPr>
                        </m:ctrlPr>
                      </m:sSubPr>
                      <m:e>
                        <m:r>
                          <a:rPr lang="en-GB" sz="2000" b="1" i="1" smtClean="0">
                            <a:solidFill>
                              <a:schemeClr val="tx1"/>
                            </a:solidFill>
                            <a:latin typeface="Cambria Math" panose="02040503050406030204" pitchFamily="18" charset="0"/>
                          </a:rPr>
                          <m:t>𝑫</m:t>
                        </m:r>
                      </m:e>
                      <m:sub>
                        <m:r>
                          <a:rPr lang="en-GB" sz="2000" b="1" i="1" smtClean="0">
                            <a:solidFill>
                              <a:schemeClr val="tx1"/>
                            </a:solidFill>
                            <a:latin typeface="Cambria Math" panose="02040503050406030204" pitchFamily="18" charset="0"/>
                          </a:rPr>
                          <m:t>𝟐</m:t>
                        </m:r>
                      </m:sub>
                    </m:sSub>
                    <m:r>
                      <a:rPr lang="en-GB" sz="2000" b="1" i="1" smtClean="0">
                        <a:solidFill>
                          <a:schemeClr val="tx1"/>
                        </a:solidFill>
                        <a:latin typeface="Cambria Math" panose="02040503050406030204" pitchFamily="18" charset="0"/>
                      </a:rPr>
                      <m:t>, </m:t>
                    </m:r>
                  </m:oMath>
                </a14:m>
                <a:r>
                  <a:rPr lang="en-GB" sz="2000" dirty="0" smtClean="0">
                    <a:solidFill>
                      <a:schemeClr val="tx1"/>
                    </a:solidFill>
                  </a:rPr>
                  <a:t>Fe, pol</a:t>
                </a:r>
                <a:endParaRPr lang="en-GB" sz="200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208274" y="4136548"/>
                <a:ext cx="3548302" cy="400110"/>
              </a:xfrm>
              <a:prstGeom prst="rect">
                <a:avLst/>
              </a:prstGeom>
              <a:blipFill>
                <a:blip r:embed="rId3"/>
                <a:stretch>
                  <a:fillRect l="-1718" t="-9231" b="-27692"/>
                </a:stretch>
              </a:blipFill>
            </p:spPr>
            <p:txBody>
              <a:bodyPr/>
              <a:lstStyle/>
              <a:p>
                <a:r>
                  <a:rPr lang="en-GB">
                    <a:noFill/>
                  </a:rPr>
                  <a:t> </a:t>
                </a:r>
              </a:p>
            </p:txBody>
          </p:sp>
        </mc:Fallback>
      </mc:AlternateContent>
      <p:sp>
        <p:nvSpPr>
          <p:cNvPr id="9" name="TextBox 8"/>
          <p:cNvSpPr txBox="1"/>
          <p:nvPr/>
        </p:nvSpPr>
        <p:spPr>
          <a:xfrm>
            <a:off x="6228184" y="3128436"/>
            <a:ext cx="3528392" cy="400110"/>
          </a:xfrm>
          <a:prstGeom prst="rect">
            <a:avLst/>
          </a:prstGeom>
          <a:noFill/>
        </p:spPr>
        <p:txBody>
          <a:bodyPr wrap="square" rtlCol="0">
            <a:spAutoFit/>
          </a:bodyPr>
          <a:lstStyle/>
          <a:p>
            <a:r>
              <a:rPr lang="en-GB" sz="2000" dirty="0">
                <a:solidFill>
                  <a:schemeClr val="tx1"/>
                </a:solidFill>
              </a:rPr>
              <a:t>s</a:t>
            </a:r>
            <a:r>
              <a:rPr lang="en-GB" sz="2000" dirty="0" smtClean="0">
                <a:solidFill>
                  <a:schemeClr val="tx1"/>
                </a:solidFill>
              </a:rPr>
              <a:t>pectrometer </a:t>
            </a:r>
            <a:r>
              <a:rPr lang="en-GB" sz="2000" dirty="0">
                <a:solidFill>
                  <a:schemeClr val="tx1"/>
                </a:solidFill>
              </a:rPr>
              <a:t>m</a:t>
            </a:r>
            <a:r>
              <a:rPr lang="en-GB" sz="2000" dirty="0" smtClean="0">
                <a:solidFill>
                  <a:schemeClr val="tx1"/>
                </a:solidFill>
              </a:rPr>
              <a:t>agnet</a:t>
            </a:r>
            <a:endParaRPr lang="en-GB" sz="2000" dirty="0">
              <a:solidFill>
                <a:schemeClr val="tx1"/>
              </a:solidFill>
            </a:endParaRPr>
          </a:p>
        </p:txBody>
      </p:sp>
      <p:sp>
        <p:nvSpPr>
          <p:cNvPr id="11" name="TextBox 10"/>
          <p:cNvSpPr txBox="1"/>
          <p:nvPr/>
        </p:nvSpPr>
        <p:spPr>
          <a:xfrm>
            <a:off x="6228184" y="3632492"/>
            <a:ext cx="1879064" cy="400110"/>
          </a:xfrm>
          <a:prstGeom prst="rect">
            <a:avLst/>
          </a:prstGeom>
          <a:noFill/>
        </p:spPr>
        <p:txBody>
          <a:bodyPr wrap="square" rtlCol="0">
            <a:spAutoFit/>
          </a:bodyPr>
          <a:lstStyle/>
          <a:p>
            <a:r>
              <a:rPr lang="en-GB" sz="2000" dirty="0" smtClean="0">
                <a:solidFill>
                  <a:schemeClr val="tx1"/>
                </a:solidFill>
              </a:rPr>
              <a:t>MWPC</a:t>
            </a:r>
            <a:endParaRPr lang="en-GB" sz="2000" dirty="0">
              <a:solidFill>
                <a:schemeClr val="tx1"/>
              </a:solidFill>
            </a:endParaRPr>
          </a:p>
        </p:txBody>
      </p:sp>
      <p:sp>
        <p:nvSpPr>
          <p:cNvPr id="13" name="TextBox 12"/>
          <p:cNvSpPr txBox="1"/>
          <p:nvPr/>
        </p:nvSpPr>
        <p:spPr>
          <a:xfrm>
            <a:off x="6265833" y="2656318"/>
            <a:ext cx="3418735" cy="400110"/>
          </a:xfrm>
          <a:prstGeom prst="rect">
            <a:avLst/>
          </a:prstGeom>
          <a:noFill/>
        </p:spPr>
        <p:txBody>
          <a:bodyPr wrap="square" rtlCol="0">
            <a:spAutoFit/>
          </a:bodyPr>
          <a:lstStyle/>
          <a:p>
            <a:r>
              <a:rPr lang="en-GB" sz="2000" dirty="0">
                <a:solidFill>
                  <a:schemeClr val="tx1"/>
                </a:solidFill>
              </a:rPr>
              <a:t>d</a:t>
            </a:r>
            <a:r>
              <a:rPr lang="en-GB" sz="2000" dirty="0" smtClean="0">
                <a:solidFill>
                  <a:schemeClr val="tx1"/>
                </a:solidFill>
              </a:rPr>
              <a:t>rift </a:t>
            </a:r>
            <a:r>
              <a:rPr lang="en-GB" sz="2000" dirty="0">
                <a:solidFill>
                  <a:schemeClr val="tx1"/>
                </a:solidFill>
              </a:rPr>
              <a:t>c</a:t>
            </a:r>
            <a:r>
              <a:rPr lang="en-GB" sz="2000" dirty="0" smtClean="0">
                <a:solidFill>
                  <a:schemeClr val="tx1"/>
                </a:solidFill>
              </a:rPr>
              <a:t>hambers</a:t>
            </a:r>
            <a:endParaRPr lang="en-GB" sz="2000" dirty="0">
              <a:solidFill>
                <a:schemeClr val="tx1"/>
              </a:solidFill>
            </a:endParaRPr>
          </a:p>
        </p:txBody>
      </p:sp>
      <p:cxnSp>
        <p:nvCxnSpPr>
          <p:cNvPr id="14" name="Straight Arrow Connector 13"/>
          <p:cNvCxnSpPr/>
          <p:nvPr/>
        </p:nvCxnSpPr>
        <p:spPr>
          <a:xfrm flipH="1">
            <a:off x="6048339" y="2780928"/>
            <a:ext cx="21749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65833" y="2111590"/>
            <a:ext cx="2581668" cy="400110"/>
          </a:xfrm>
          <a:prstGeom prst="rect">
            <a:avLst/>
          </a:prstGeom>
          <a:noFill/>
        </p:spPr>
        <p:txBody>
          <a:bodyPr wrap="square" rtlCol="0">
            <a:spAutoFit/>
          </a:bodyPr>
          <a:lstStyle/>
          <a:p>
            <a:r>
              <a:rPr lang="en-GB" sz="2000" dirty="0">
                <a:solidFill>
                  <a:schemeClr val="tx1"/>
                </a:solidFill>
              </a:rPr>
              <a:t>i</a:t>
            </a:r>
            <a:r>
              <a:rPr lang="en-GB" sz="2000" dirty="0" smtClean="0">
                <a:solidFill>
                  <a:schemeClr val="tx1"/>
                </a:solidFill>
              </a:rPr>
              <a:t>ron absorber</a:t>
            </a:r>
            <a:endParaRPr lang="en-GB" sz="2000" dirty="0">
              <a:solidFill>
                <a:schemeClr val="tx1"/>
              </a:solidFill>
            </a:endParaRPr>
          </a:p>
        </p:txBody>
      </p:sp>
      <p:cxnSp>
        <p:nvCxnSpPr>
          <p:cNvPr id="16" name="Straight Arrow Connector 15"/>
          <p:cNvCxnSpPr/>
          <p:nvPr/>
        </p:nvCxnSpPr>
        <p:spPr>
          <a:xfrm flipH="1">
            <a:off x="6027641" y="2276872"/>
            <a:ext cx="23819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65833" y="1628800"/>
            <a:ext cx="3418735" cy="400110"/>
          </a:xfrm>
          <a:prstGeom prst="rect">
            <a:avLst/>
          </a:prstGeom>
          <a:noFill/>
        </p:spPr>
        <p:txBody>
          <a:bodyPr wrap="square" rtlCol="0">
            <a:spAutoFit/>
          </a:bodyPr>
          <a:lstStyle/>
          <a:p>
            <a:r>
              <a:rPr lang="en-GB" sz="2000" dirty="0">
                <a:solidFill>
                  <a:schemeClr val="tx1"/>
                </a:solidFill>
              </a:rPr>
              <a:t>m</a:t>
            </a:r>
            <a:r>
              <a:rPr lang="en-GB" sz="2000" dirty="0" smtClean="0">
                <a:solidFill>
                  <a:schemeClr val="tx1"/>
                </a:solidFill>
              </a:rPr>
              <a:t>uon drift chambers</a:t>
            </a:r>
            <a:endParaRPr lang="en-GB" sz="2000" dirty="0">
              <a:solidFill>
                <a:schemeClr val="tx1"/>
              </a:solidFill>
            </a:endParaRPr>
          </a:p>
        </p:txBody>
      </p:sp>
      <p:cxnSp>
        <p:nvCxnSpPr>
          <p:cNvPr id="18" name="Straight Arrow Connector 17"/>
          <p:cNvCxnSpPr/>
          <p:nvPr/>
        </p:nvCxnSpPr>
        <p:spPr>
          <a:xfrm flipH="1">
            <a:off x="2555776" y="1428081"/>
            <a:ext cx="3585532" cy="344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262550" y="1228690"/>
            <a:ext cx="2629930" cy="400110"/>
          </a:xfrm>
          <a:prstGeom prst="rect">
            <a:avLst/>
          </a:prstGeom>
          <a:noFill/>
        </p:spPr>
        <p:txBody>
          <a:bodyPr wrap="square" rtlCol="0">
            <a:spAutoFit/>
          </a:bodyPr>
          <a:lstStyle/>
          <a:p>
            <a:r>
              <a:rPr lang="en-GB" sz="2000" dirty="0" smtClean="0">
                <a:solidFill>
                  <a:schemeClr val="tx1"/>
                </a:solidFill>
              </a:rPr>
              <a:t>BCDMS experiment</a:t>
            </a:r>
            <a:endParaRPr lang="en-GB" sz="2000" dirty="0">
              <a:solidFill>
                <a:schemeClr val="tx1"/>
              </a:solidFill>
            </a:endParaRPr>
          </a:p>
        </p:txBody>
      </p:sp>
      <p:cxnSp>
        <p:nvCxnSpPr>
          <p:cNvPr id="27" name="Straight Arrow Connector 26"/>
          <p:cNvCxnSpPr>
            <a:stCxn id="11" idx="1"/>
          </p:cNvCxnSpPr>
          <p:nvPr/>
        </p:nvCxnSpPr>
        <p:spPr>
          <a:xfrm flipH="1">
            <a:off x="2718048" y="3832547"/>
            <a:ext cx="3510136" cy="18034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9" idx="1"/>
          </p:cNvCxnSpPr>
          <p:nvPr/>
        </p:nvCxnSpPr>
        <p:spPr>
          <a:xfrm flipH="1">
            <a:off x="3006080" y="3328491"/>
            <a:ext cx="3222104" cy="11576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842573" y="2871741"/>
            <a:ext cx="3298735" cy="5072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203848" y="2429020"/>
            <a:ext cx="3024336" cy="5465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006080" y="1942900"/>
            <a:ext cx="3202194" cy="7472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6512" y="-27384"/>
            <a:ext cx="1475084" cy="400110"/>
          </a:xfrm>
          <a:prstGeom prst="rect">
            <a:avLst/>
          </a:prstGeom>
          <a:noFill/>
        </p:spPr>
        <p:txBody>
          <a:bodyPr wrap="none" rtlCol="0">
            <a:spAutoFit/>
          </a:bodyPr>
          <a:lstStyle/>
          <a:p>
            <a:r>
              <a:rPr lang="en-GB" sz="1000" dirty="0" smtClean="0"/>
              <a:t>HERA4eIC Workshop</a:t>
            </a:r>
          </a:p>
          <a:p>
            <a:r>
              <a:rPr lang="en-GB" sz="1000" dirty="0" smtClean="0"/>
              <a:t>June 8-10 2022</a:t>
            </a:r>
            <a:endParaRPr lang="en-GB" sz="1000" dirty="0" smtClean="0">
              <a:solidFill>
                <a:schemeClr val="accent2">
                  <a:lumMod val="75000"/>
                </a:schemeClr>
              </a:solidFill>
            </a:endParaRPr>
          </a:p>
        </p:txBody>
      </p:sp>
      <p:sp>
        <p:nvSpPr>
          <p:cNvPr id="96" name="Line 78"/>
          <p:cNvSpPr>
            <a:spLocks noChangeShapeType="1"/>
          </p:cNvSpPr>
          <p:nvPr/>
        </p:nvSpPr>
        <p:spPr bwMode="auto">
          <a:xfrm flipV="1">
            <a:off x="7136923" y="4827067"/>
            <a:ext cx="935037" cy="215900"/>
          </a:xfrm>
          <a:prstGeom prst="line">
            <a:avLst/>
          </a:prstGeom>
          <a:noFill/>
          <a:ln w="38100">
            <a:solidFill>
              <a:schemeClr val="accent2"/>
            </a:solidFill>
            <a:round/>
            <a:headEnd/>
            <a:tailEnd type="triangle" w="med" len="med"/>
          </a:ln>
        </p:spPr>
        <p:txBody>
          <a:bodyPr/>
          <a:lstStyle/>
          <a:p>
            <a:endParaRPr lang="en-GB"/>
          </a:p>
        </p:txBody>
      </p:sp>
      <p:sp>
        <p:nvSpPr>
          <p:cNvPr id="97" name="Line 79"/>
          <p:cNvSpPr>
            <a:spLocks noChangeShapeType="1"/>
          </p:cNvSpPr>
          <p:nvPr/>
        </p:nvSpPr>
        <p:spPr bwMode="auto">
          <a:xfrm>
            <a:off x="7014685" y="5449367"/>
            <a:ext cx="863600" cy="1588"/>
          </a:xfrm>
          <a:prstGeom prst="line">
            <a:avLst/>
          </a:prstGeom>
          <a:noFill/>
          <a:ln w="38100">
            <a:solidFill>
              <a:srgbClr val="FF0000"/>
            </a:solidFill>
            <a:round/>
            <a:headEnd/>
            <a:tailEnd type="triangle" w="med" len="med"/>
          </a:ln>
        </p:spPr>
        <p:txBody>
          <a:bodyPr/>
          <a:lstStyle/>
          <a:p>
            <a:endParaRPr lang="en-GB"/>
          </a:p>
        </p:txBody>
      </p:sp>
      <p:sp>
        <p:nvSpPr>
          <p:cNvPr id="98" name="Line 80"/>
          <p:cNvSpPr>
            <a:spLocks noChangeShapeType="1"/>
          </p:cNvSpPr>
          <p:nvPr/>
        </p:nvSpPr>
        <p:spPr bwMode="auto">
          <a:xfrm>
            <a:off x="6416198" y="4969942"/>
            <a:ext cx="792162" cy="73025"/>
          </a:xfrm>
          <a:prstGeom prst="line">
            <a:avLst/>
          </a:prstGeom>
          <a:noFill/>
          <a:ln w="38100">
            <a:solidFill>
              <a:schemeClr val="accent2"/>
            </a:solidFill>
            <a:round/>
            <a:headEnd/>
            <a:tailEnd type="triangle" w="med" len="med"/>
          </a:ln>
        </p:spPr>
        <p:txBody>
          <a:bodyPr/>
          <a:lstStyle/>
          <a:p>
            <a:endParaRPr lang="en-GB"/>
          </a:p>
        </p:txBody>
      </p:sp>
      <p:sp>
        <p:nvSpPr>
          <p:cNvPr id="99" name="Text Box 85"/>
          <p:cNvSpPr txBox="1">
            <a:spLocks noChangeArrowheads="1"/>
          </p:cNvSpPr>
          <p:nvPr/>
        </p:nvSpPr>
        <p:spPr bwMode="auto">
          <a:xfrm>
            <a:off x="6084410" y="4725144"/>
            <a:ext cx="344488" cy="461963"/>
          </a:xfrm>
          <a:prstGeom prst="rect">
            <a:avLst/>
          </a:prstGeom>
          <a:noFill/>
          <a:ln w="57150">
            <a:noFill/>
            <a:miter lim="800000"/>
            <a:headEnd/>
            <a:tailEnd/>
          </a:ln>
        </p:spPr>
        <p:txBody>
          <a:bodyPr wrap="none">
            <a:spAutoFit/>
          </a:bodyPr>
          <a:lstStyle/>
          <a:p>
            <a:pPr eaLnBrk="1" hangingPunct="1"/>
            <a:r>
              <a:rPr lang="el-GR" sz="2400" i="1" dirty="0">
                <a:solidFill>
                  <a:schemeClr val="tx1"/>
                </a:solidFill>
              </a:rPr>
              <a:t>μ</a:t>
            </a:r>
            <a:endParaRPr lang="el-GR" sz="2400" b="1" baseline="30000" dirty="0">
              <a:solidFill>
                <a:schemeClr val="tx1"/>
              </a:solidFill>
            </a:endParaRPr>
          </a:p>
        </p:txBody>
      </p:sp>
      <p:sp>
        <p:nvSpPr>
          <p:cNvPr id="100" name="Text Box 85"/>
          <p:cNvSpPr txBox="1">
            <a:spLocks noChangeArrowheads="1"/>
          </p:cNvSpPr>
          <p:nvPr/>
        </p:nvSpPr>
        <p:spPr bwMode="auto">
          <a:xfrm>
            <a:off x="6507863" y="5666720"/>
            <a:ext cx="404812" cy="646112"/>
          </a:xfrm>
          <a:prstGeom prst="rect">
            <a:avLst/>
          </a:prstGeom>
          <a:noFill/>
          <a:ln w="57150">
            <a:noFill/>
            <a:miter lim="800000"/>
            <a:headEnd/>
            <a:tailEnd/>
          </a:ln>
        </p:spPr>
        <p:txBody>
          <a:bodyPr wrap="none">
            <a:spAutoFit/>
          </a:bodyPr>
          <a:lstStyle/>
          <a:p>
            <a:pPr eaLnBrk="1" hangingPunct="1"/>
            <a:r>
              <a:rPr lang="en-GB" dirty="0">
                <a:solidFill>
                  <a:schemeClr val="tx1"/>
                </a:solidFill>
              </a:rPr>
              <a:t>+</a:t>
            </a:r>
            <a:endParaRPr lang="el-GR" b="1" baseline="30000" dirty="0">
              <a:solidFill>
                <a:schemeClr val="tx1"/>
              </a:solidFill>
            </a:endParaRPr>
          </a:p>
        </p:txBody>
      </p:sp>
      <p:grpSp>
        <p:nvGrpSpPr>
          <p:cNvPr id="101" name="Group 45"/>
          <p:cNvGrpSpPr>
            <a:grpSpLocks/>
          </p:cNvGrpSpPr>
          <p:nvPr/>
        </p:nvGrpSpPr>
        <p:grpSpPr bwMode="auto">
          <a:xfrm rot="10800000">
            <a:off x="6943248" y="5019155"/>
            <a:ext cx="215900" cy="431800"/>
            <a:chOff x="2064" y="385"/>
            <a:chExt cx="193" cy="576"/>
          </a:xfrm>
        </p:grpSpPr>
        <p:grpSp>
          <p:nvGrpSpPr>
            <p:cNvPr id="102" name="Group 46"/>
            <p:cNvGrpSpPr>
              <a:grpSpLocks/>
            </p:cNvGrpSpPr>
            <p:nvPr/>
          </p:nvGrpSpPr>
          <p:grpSpPr bwMode="auto">
            <a:xfrm>
              <a:off x="2064" y="769"/>
              <a:ext cx="193" cy="192"/>
              <a:chOff x="2064" y="769"/>
              <a:chExt cx="193" cy="192"/>
            </a:xfrm>
          </p:grpSpPr>
          <p:sp>
            <p:nvSpPr>
              <p:cNvPr id="113" name="Arc 47"/>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14" name="Arc 48"/>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15" name="Arc 49"/>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16" name="Arc 50"/>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03" name="Group 51"/>
            <p:cNvGrpSpPr>
              <a:grpSpLocks/>
            </p:cNvGrpSpPr>
            <p:nvPr/>
          </p:nvGrpSpPr>
          <p:grpSpPr bwMode="auto">
            <a:xfrm>
              <a:off x="2064" y="577"/>
              <a:ext cx="193" cy="192"/>
              <a:chOff x="2064" y="577"/>
              <a:chExt cx="193" cy="192"/>
            </a:xfrm>
          </p:grpSpPr>
          <p:sp>
            <p:nvSpPr>
              <p:cNvPr id="109" name="Arc 52"/>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10" name="Arc 53"/>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11" name="Arc 54"/>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12" name="Arc 55"/>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04" name="Group 56"/>
            <p:cNvGrpSpPr>
              <a:grpSpLocks/>
            </p:cNvGrpSpPr>
            <p:nvPr/>
          </p:nvGrpSpPr>
          <p:grpSpPr bwMode="auto">
            <a:xfrm>
              <a:off x="2064" y="385"/>
              <a:ext cx="193" cy="192"/>
              <a:chOff x="2064" y="385"/>
              <a:chExt cx="193" cy="192"/>
            </a:xfrm>
          </p:grpSpPr>
          <p:sp>
            <p:nvSpPr>
              <p:cNvPr id="105" name="Arc 57"/>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06" name="Arc 58"/>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07" name="Arc 59"/>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08" name="Arc 60"/>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sp>
        <p:nvSpPr>
          <p:cNvPr id="117" name="Line 78"/>
          <p:cNvSpPr>
            <a:spLocks noChangeShapeType="1"/>
          </p:cNvSpPr>
          <p:nvPr/>
        </p:nvSpPr>
        <p:spPr bwMode="auto">
          <a:xfrm flipV="1">
            <a:off x="8000523" y="5546924"/>
            <a:ext cx="935037" cy="215900"/>
          </a:xfrm>
          <a:prstGeom prst="line">
            <a:avLst/>
          </a:prstGeom>
          <a:noFill/>
          <a:ln w="38100">
            <a:solidFill>
              <a:schemeClr val="accent2"/>
            </a:solidFill>
            <a:round/>
            <a:headEnd/>
            <a:tailEnd type="triangle" w="med" len="med"/>
          </a:ln>
        </p:spPr>
        <p:txBody>
          <a:bodyPr/>
          <a:lstStyle/>
          <a:p>
            <a:endParaRPr lang="en-GB"/>
          </a:p>
        </p:txBody>
      </p:sp>
      <p:sp>
        <p:nvSpPr>
          <p:cNvPr id="118" name="Line 80"/>
          <p:cNvSpPr>
            <a:spLocks noChangeShapeType="1"/>
          </p:cNvSpPr>
          <p:nvPr/>
        </p:nvSpPr>
        <p:spPr bwMode="auto">
          <a:xfrm>
            <a:off x="7163910" y="5691163"/>
            <a:ext cx="792163" cy="73025"/>
          </a:xfrm>
          <a:prstGeom prst="line">
            <a:avLst/>
          </a:prstGeom>
          <a:noFill/>
          <a:ln w="38100">
            <a:solidFill>
              <a:schemeClr val="accent2"/>
            </a:solidFill>
            <a:round/>
            <a:headEnd/>
            <a:tailEnd type="triangle" w="med" len="med"/>
          </a:ln>
        </p:spPr>
        <p:txBody>
          <a:bodyPr/>
          <a:lstStyle/>
          <a:p>
            <a:endParaRPr lang="en-GB"/>
          </a:p>
        </p:txBody>
      </p:sp>
      <p:grpSp>
        <p:nvGrpSpPr>
          <p:cNvPr id="119" name="Group 45"/>
          <p:cNvGrpSpPr>
            <a:grpSpLocks/>
          </p:cNvGrpSpPr>
          <p:nvPr/>
        </p:nvGrpSpPr>
        <p:grpSpPr bwMode="auto">
          <a:xfrm rot="10800000">
            <a:off x="7806848" y="5739012"/>
            <a:ext cx="215900" cy="431800"/>
            <a:chOff x="2064" y="385"/>
            <a:chExt cx="193" cy="576"/>
          </a:xfrm>
        </p:grpSpPr>
        <p:grpSp>
          <p:nvGrpSpPr>
            <p:cNvPr id="120" name="Group 46"/>
            <p:cNvGrpSpPr>
              <a:grpSpLocks/>
            </p:cNvGrpSpPr>
            <p:nvPr/>
          </p:nvGrpSpPr>
          <p:grpSpPr bwMode="auto">
            <a:xfrm>
              <a:off x="2064" y="769"/>
              <a:ext cx="193" cy="192"/>
              <a:chOff x="2064" y="769"/>
              <a:chExt cx="193" cy="192"/>
            </a:xfrm>
          </p:grpSpPr>
          <p:sp>
            <p:nvSpPr>
              <p:cNvPr id="131" name="Arc 47"/>
              <p:cNvSpPr>
                <a:spLocks/>
              </p:cNvSpPr>
              <p:nvPr/>
            </p:nvSpPr>
            <p:spPr bwMode="auto">
              <a:xfrm rot="-5400000">
                <a:off x="2088" y="84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32" name="Arc 48"/>
              <p:cNvSpPr>
                <a:spLocks/>
              </p:cNvSpPr>
              <p:nvPr/>
            </p:nvSpPr>
            <p:spPr bwMode="auto">
              <a:xfrm rot="-5400000">
                <a:off x="2089" y="889"/>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3" name="Arc 49"/>
              <p:cNvSpPr>
                <a:spLocks/>
              </p:cNvSpPr>
              <p:nvPr/>
            </p:nvSpPr>
            <p:spPr bwMode="auto">
              <a:xfrm rot="5400000">
                <a:off x="2185" y="74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4" name="Arc 50"/>
              <p:cNvSpPr>
                <a:spLocks/>
              </p:cNvSpPr>
              <p:nvPr/>
            </p:nvSpPr>
            <p:spPr bwMode="auto">
              <a:xfrm rot="5400000">
                <a:off x="2184" y="793"/>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21" name="Group 51"/>
            <p:cNvGrpSpPr>
              <a:grpSpLocks/>
            </p:cNvGrpSpPr>
            <p:nvPr/>
          </p:nvGrpSpPr>
          <p:grpSpPr bwMode="auto">
            <a:xfrm>
              <a:off x="2064" y="577"/>
              <a:ext cx="193" cy="192"/>
              <a:chOff x="2064" y="577"/>
              <a:chExt cx="193" cy="192"/>
            </a:xfrm>
          </p:grpSpPr>
          <p:sp>
            <p:nvSpPr>
              <p:cNvPr id="127" name="Arc 52"/>
              <p:cNvSpPr>
                <a:spLocks/>
              </p:cNvSpPr>
              <p:nvPr/>
            </p:nvSpPr>
            <p:spPr bwMode="auto">
              <a:xfrm rot="-5400000">
                <a:off x="2088" y="64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28" name="Arc 53"/>
              <p:cNvSpPr>
                <a:spLocks/>
              </p:cNvSpPr>
              <p:nvPr/>
            </p:nvSpPr>
            <p:spPr bwMode="auto">
              <a:xfrm rot="-5400000">
                <a:off x="2089" y="697"/>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29" name="Arc 54"/>
              <p:cNvSpPr>
                <a:spLocks/>
              </p:cNvSpPr>
              <p:nvPr/>
            </p:nvSpPr>
            <p:spPr bwMode="auto">
              <a:xfrm rot="5400000">
                <a:off x="2185" y="553"/>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30" name="Arc 55"/>
              <p:cNvSpPr>
                <a:spLocks/>
              </p:cNvSpPr>
              <p:nvPr/>
            </p:nvSpPr>
            <p:spPr bwMode="auto">
              <a:xfrm rot="5400000">
                <a:off x="2184" y="601"/>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nvGrpSpPr>
            <p:cNvPr id="122" name="Group 56"/>
            <p:cNvGrpSpPr>
              <a:grpSpLocks/>
            </p:cNvGrpSpPr>
            <p:nvPr/>
          </p:nvGrpSpPr>
          <p:grpSpPr bwMode="auto">
            <a:xfrm>
              <a:off x="2064" y="385"/>
              <a:ext cx="193" cy="192"/>
              <a:chOff x="2064" y="385"/>
              <a:chExt cx="193" cy="192"/>
            </a:xfrm>
          </p:grpSpPr>
          <p:sp>
            <p:nvSpPr>
              <p:cNvPr id="123" name="Arc 57"/>
              <p:cNvSpPr>
                <a:spLocks/>
              </p:cNvSpPr>
              <p:nvPr/>
            </p:nvSpPr>
            <p:spPr bwMode="auto">
              <a:xfrm rot="-5400000">
                <a:off x="2088" y="457"/>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sp>
            <p:nvSpPr>
              <p:cNvPr id="124" name="Arc 58"/>
              <p:cNvSpPr>
                <a:spLocks/>
              </p:cNvSpPr>
              <p:nvPr/>
            </p:nvSpPr>
            <p:spPr bwMode="auto">
              <a:xfrm rot="-5400000">
                <a:off x="2089" y="505"/>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25" name="Arc 59"/>
              <p:cNvSpPr>
                <a:spLocks/>
              </p:cNvSpPr>
              <p:nvPr/>
            </p:nvSpPr>
            <p:spPr bwMode="auto">
              <a:xfrm rot="5400000">
                <a:off x="2185" y="361"/>
                <a:ext cx="48" cy="96"/>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noFill/>
              <a:ln w="38100" cap="rnd">
                <a:solidFill>
                  <a:schemeClr val="accent2"/>
                </a:solidFill>
                <a:round/>
                <a:headEnd/>
                <a:tailEnd/>
              </a:ln>
            </p:spPr>
            <p:txBody>
              <a:bodyPr/>
              <a:lstStyle/>
              <a:p>
                <a:endParaRPr lang="en-GB"/>
              </a:p>
            </p:txBody>
          </p:sp>
          <p:sp>
            <p:nvSpPr>
              <p:cNvPr id="126" name="Arc 60"/>
              <p:cNvSpPr>
                <a:spLocks/>
              </p:cNvSpPr>
              <p:nvPr/>
            </p:nvSpPr>
            <p:spPr bwMode="auto">
              <a:xfrm rot="5400000">
                <a:off x="2184" y="409"/>
                <a:ext cx="48"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chemeClr val="accent2"/>
                </a:solidFill>
                <a:round/>
                <a:headEnd/>
                <a:tailEnd/>
              </a:ln>
            </p:spPr>
            <p:txBody>
              <a:bodyPr/>
              <a:lstStyle/>
              <a:p>
                <a:endParaRPr lang="en-GB"/>
              </a:p>
            </p:txBody>
          </p:sp>
        </p:grpSp>
      </p:grpSp>
      <p:sp>
        <p:nvSpPr>
          <p:cNvPr id="135" name="Line 79"/>
          <p:cNvSpPr>
            <a:spLocks noChangeShapeType="1"/>
          </p:cNvSpPr>
          <p:nvPr/>
        </p:nvSpPr>
        <p:spPr bwMode="auto">
          <a:xfrm>
            <a:off x="7856060" y="6193037"/>
            <a:ext cx="458788" cy="120650"/>
          </a:xfrm>
          <a:prstGeom prst="line">
            <a:avLst/>
          </a:prstGeom>
          <a:noFill/>
          <a:ln w="38100">
            <a:solidFill>
              <a:srgbClr val="FF0000"/>
            </a:solidFill>
            <a:round/>
            <a:headEnd/>
            <a:tailEnd type="triangle" w="med" len="med"/>
          </a:ln>
        </p:spPr>
        <p:txBody>
          <a:bodyPr/>
          <a:lstStyle/>
          <a:p>
            <a:endParaRPr lang="en-GB"/>
          </a:p>
        </p:txBody>
      </p:sp>
      <p:grpSp>
        <p:nvGrpSpPr>
          <p:cNvPr id="136" name="Group 11"/>
          <p:cNvGrpSpPr>
            <a:grpSpLocks/>
          </p:cNvGrpSpPr>
          <p:nvPr/>
        </p:nvGrpSpPr>
        <p:grpSpPr bwMode="auto">
          <a:xfrm rot="5279763">
            <a:off x="8578373" y="5991424"/>
            <a:ext cx="122237" cy="646113"/>
            <a:chOff x="2065" y="2065"/>
            <a:chExt cx="192" cy="672"/>
          </a:xfrm>
        </p:grpSpPr>
        <p:sp>
          <p:nvSpPr>
            <p:cNvPr id="137" name="Arc 12"/>
            <p:cNvSpPr>
              <a:spLocks/>
            </p:cNvSpPr>
            <p:nvPr/>
          </p:nvSpPr>
          <p:spPr bwMode="auto">
            <a:xfrm rot="-5400000">
              <a:off x="2017" y="2497"/>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sp>
          <p:nvSpPr>
            <p:cNvPr id="138" name="Arc 13"/>
            <p:cNvSpPr>
              <a:spLocks/>
            </p:cNvSpPr>
            <p:nvPr/>
          </p:nvSpPr>
          <p:spPr bwMode="auto">
            <a:xfrm rot="-5400000">
              <a:off x="2161" y="2448"/>
              <a:ext cx="96" cy="9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rgbClr val="FF0000"/>
              </a:solidFill>
              <a:round/>
              <a:headEnd/>
              <a:tailEnd/>
            </a:ln>
          </p:spPr>
          <p:txBody>
            <a:bodyPr/>
            <a:lstStyle/>
            <a:p>
              <a:endParaRPr lang="en-GB"/>
            </a:p>
          </p:txBody>
        </p:sp>
        <p:sp>
          <p:nvSpPr>
            <p:cNvPr id="139" name="Arc 14"/>
            <p:cNvSpPr>
              <a:spLocks/>
            </p:cNvSpPr>
            <p:nvPr/>
          </p:nvSpPr>
          <p:spPr bwMode="auto">
            <a:xfrm rot="-5400000">
              <a:off x="2017" y="2401"/>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sp>
          <p:nvSpPr>
            <p:cNvPr id="140" name="Arc 15"/>
            <p:cNvSpPr>
              <a:spLocks/>
            </p:cNvSpPr>
            <p:nvPr/>
          </p:nvSpPr>
          <p:spPr bwMode="auto">
            <a:xfrm rot="-5400000">
              <a:off x="2161" y="2352"/>
              <a:ext cx="96" cy="9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rgbClr val="FF0000"/>
              </a:solidFill>
              <a:round/>
              <a:headEnd/>
              <a:tailEnd/>
            </a:ln>
          </p:spPr>
          <p:txBody>
            <a:bodyPr/>
            <a:lstStyle/>
            <a:p>
              <a:endParaRPr lang="en-GB"/>
            </a:p>
          </p:txBody>
        </p:sp>
        <p:sp>
          <p:nvSpPr>
            <p:cNvPr id="141" name="Arc 16"/>
            <p:cNvSpPr>
              <a:spLocks/>
            </p:cNvSpPr>
            <p:nvPr/>
          </p:nvSpPr>
          <p:spPr bwMode="auto">
            <a:xfrm rot="-5400000">
              <a:off x="2017" y="2305"/>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sp>
          <p:nvSpPr>
            <p:cNvPr id="142" name="Arc 17"/>
            <p:cNvSpPr>
              <a:spLocks/>
            </p:cNvSpPr>
            <p:nvPr/>
          </p:nvSpPr>
          <p:spPr bwMode="auto">
            <a:xfrm rot="-5400000">
              <a:off x="2161" y="2256"/>
              <a:ext cx="96" cy="9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rgbClr val="FF0000"/>
              </a:solidFill>
              <a:round/>
              <a:headEnd/>
              <a:tailEnd/>
            </a:ln>
          </p:spPr>
          <p:txBody>
            <a:bodyPr/>
            <a:lstStyle/>
            <a:p>
              <a:endParaRPr lang="en-GB"/>
            </a:p>
          </p:txBody>
        </p:sp>
        <p:sp>
          <p:nvSpPr>
            <p:cNvPr id="143" name="Arc 18"/>
            <p:cNvSpPr>
              <a:spLocks/>
            </p:cNvSpPr>
            <p:nvPr/>
          </p:nvSpPr>
          <p:spPr bwMode="auto">
            <a:xfrm rot="-5400000">
              <a:off x="2017" y="2209"/>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sp>
          <p:nvSpPr>
            <p:cNvPr id="144" name="Arc 19"/>
            <p:cNvSpPr>
              <a:spLocks/>
            </p:cNvSpPr>
            <p:nvPr/>
          </p:nvSpPr>
          <p:spPr bwMode="auto">
            <a:xfrm rot="-5400000">
              <a:off x="2161" y="2160"/>
              <a:ext cx="96" cy="9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rgbClr val="FF0000"/>
              </a:solidFill>
              <a:round/>
              <a:headEnd/>
              <a:tailEnd/>
            </a:ln>
          </p:spPr>
          <p:txBody>
            <a:bodyPr/>
            <a:lstStyle/>
            <a:p>
              <a:endParaRPr lang="en-GB"/>
            </a:p>
          </p:txBody>
        </p:sp>
        <p:sp>
          <p:nvSpPr>
            <p:cNvPr id="145" name="Arc 20"/>
            <p:cNvSpPr>
              <a:spLocks/>
            </p:cNvSpPr>
            <p:nvPr/>
          </p:nvSpPr>
          <p:spPr bwMode="auto">
            <a:xfrm rot="-5400000">
              <a:off x="2017" y="2593"/>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sp>
          <p:nvSpPr>
            <p:cNvPr id="146" name="Arc 21"/>
            <p:cNvSpPr>
              <a:spLocks/>
            </p:cNvSpPr>
            <p:nvPr/>
          </p:nvSpPr>
          <p:spPr bwMode="auto">
            <a:xfrm rot="-5400000">
              <a:off x="2161" y="2544"/>
              <a:ext cx="96" cy="9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38100" cap="rnd">
              <a:solidFill>
                <a:srgbClr val="FF0000"/>
              </a:solidFill>
              <a:round/>
              <a:headEnd/>
              <a:tailEnd/>
            </a:ln>
          </p:spPr>
          <p:txBody>
            <a:bodyPr/>
            <a:lstStyle/>
            <a:p>
              <a:endParaRPr lang="en-GB"/>
            </a:p>
          </p:txBody>
        </p:sp>
        <p:sp>
          <p:nvSpPr>
            <p:cNvPr id="147" name="Arc 22"/>
            <p:cNvSpPr>
              <a:spLocks/>
            </p:cNvSpPr>
            <p:nvPr/>
          </p:nvSpPr>
          <p:spPr bwMode="auto">
            <a:xfrm rot="-5400000">
              <a:off x="2017" y="2113"/>
              <a:ext cx="192" cy="96"/>
            </a:xfrm>
            <a:custGeom>
              <a:avLst/>
              <a:gdLst>
                <a:gd name="T0" fmla="*/ 0 w 43195"/>
                <a:gd name="T1" fmla="*/ 0 h 21600"/>
                <a:gd name="T2" fmla="*/ 0 w 43195"/>
                <a:gd name="T3" fmla="*/ 0 h 21600"/>
                <a:gd name="T4" fmla="*/ 0 w 43195"/>
                <a:gd name="T5" fmla="*/ 0 h 21600"/>
                <a:gd name="T6" fmla="*/ 0 60000 65536"/>
                <a:gd name="T7" fmla="*/ 0 60000 65536"/>
                <a:gd name="T8" fmla="*/ 0 60000 65536"/>
                <a:gd name="T9" fmla="*/ 0 w 43195"/>
                <a:gd name="T10" fmla="*/ 0 h 21600"/>
                <a:gd name="T11" fmla="*/ 43195 w 43195"/>
                <a:gd name="T12" fmla="*/ 21600 h 21600"/>
              </a:gdLst>
              <a:ahLst/>
              <a:cxnLst>
                <a:cxn ang="T6">
                  <a:pos x="T0" y="T1"/>
                </a:cxn>
                <a:cxn ang="T7">
                  <a:pos x="T2" y="T3"/>
                </a:cxn>
                <a:cxn ang="T8">
                  <a:pos x="T4" y="T5"/>
                </a:cxn>
              </a:cxnLst>
              <a:rect l="T9" t="T10" r="T11" b="T12"/>
              <a:pathLst>
                <a:path w="43195" h="21600" fill="none" extrusionOk="0">
                  <a:moveTo>
                    <a:pt x="-1" y="21149"/>
                  </a:moveTo>
                  <a:cubicBezTo>
                    <a:pt x="244" y="9398"/>
                    <a:pt x="9841" y="-1"/>
                    <a:pt x="21595" y="0"/>
                  </a:cubicBezTo>
                  <a:cubicBezTo>
                    <a:pt x="33524" y="0"/>
                    <a:pt x="43195" y="9670"/>
                    <a:pt x="43195" y="21600"/>
                  </a:cubicBezTo>
                </a:path>
                <a:path w="43195" h="21600" stroke="0" extrusionOk="0">
                  <a:moveTo>
                    <a:pt x="-1" y="21149"/>
                  </a:moveTo>
                  <a:cubicBezTo>
                    <a:pt x="244" y="9398"/>
                    <a:pt x="9841" y="-1"/>
                    <a:pt x="21595" y="0"/>
                  </a:cubicBezTo>
                  <a:cubicBezTo>
                    <a:pt x="33524" y="0"/>
                    <a:pt x="43195" y="9670"/>
                    <a:pt x="43195" y="21600"/>
                  </a:cubicBezTo>
                  <a:lnTo>
                    <a:pt x="21595" y="21600"/>
                  </a:lnTo>
                  <a:close/>
                </a:path>
              </a:pathLst>
            </a:custGeom>
            <a:noFill/>
            <a:ln w="38100" cap="rnd">
              <a:solidFill>
                <a:srgbClr val="FF0000"/>
              </a:solidFill>
              <a:round/>
              <a:headEnd/>
              <a:tailEnd/>
            </a:ln>
          </p:spPr>
          <p:txBody>
            <a:bodyPr/>
            <a:lstStyle/>
            <a:p>
              <a:endParaRPr lang="en-GB"/>
            </a:p>
          </p:txBody>
        </p:sp>
      </p:grpSp>
      <p:sp>
        <p:nvSpPr>
          <p:cNvPr id="148" name="Line 81"/>
          <p:cNvSpPr>
            <a:spLocks noChangeShapeType="1"/>
          </p:cNvSpPr>
          <p:nvPr/>
        </p:nvSpPr>
        <p:spPr bwMode="auto">
          <a:xfrm>
            <a:off x="8314848" y="6313687"/>
            <a:ext cx="431800" cy="360362"/>
          </a:xfrm>
          <a:prstGeom prst="line">
            <a:avLst/>
          </a:prstGeom>
          <a:noFill/>
          <a:ln w="38100">
            <a:solidFill>
              <a:srgbClr val="FF0000"/>
            </a:solidFill>
            <a:round/>
            <a:headEnd/>
            <a:tailEnd type="triangle" w="med" len="med"/>
          </a:ln>
        </p:spPr>
        <p:txBody>
          <a:bodyPr/>
          <a:lstStyle/>
          <a:p>
            <a:endParaRPr lang="en-GB"/>
          </a:p>
        </p:txBody>
      </p:sp>
      <p:sp>
        <p:nvSpPr>
          <p:cNvPr id="149" name="Line 81"/>
          <p:cNvSpPr>
            <a:spLocks noChangeShapeType="1"/>
          </p:cNvSpPr>
          <p:nvPr/>
        </p:nvSpPr>
        <p:spPr bwMode="auto">
          <a:xfrm flipV="1">
            <a:off x="7379810" y="6200974"/>
            <a:ext cx="504825" cy="71438"/>
          </a:xfrm>
          <a:prstGeom prst="line">
            <a:avLst/>
          </a:prstGeom>
          <a:noFill/>
          <a:ln w="38100">
            <a:solidFill>
              <a:srgbClr val="FF0000"/>
            </a:solidFill>
            <a:round/>
            <a:headEnd/>
            <a:tailEnd/>
          </a:ln>
        </p:spPr>
        <p:txBody>
          <a:bodyPr/>
          <a:lstStyle/>
          <a:p>
            <a:endParaRPr lang="en-GB"/>
          </a:p>
        </p:txBody>
      </p:sp>
      <p:sp>
        <p:nvSpPr>
          <p:cNvPr id="150" name="Line 81"/>
          <p:cNvSpPr>
            <a:spLocks noChangeShapeType="1"/>
          </p:cNvSpPr>
          <p:nvPr/>
        </p:nvSpPr>
        <p:spPr bwMode="auto">
          <a:xfrm flipV="1">
            <a:off x="6901973" y="6267649"/>
            <a:ext cx="504825" cy="0"/>
          </a:xfrm>
          <a:prstGeom prst="line">
            <a:avLst/>
          </a:prstGeom>
          <a:noFill/>
          <a:ln w="57150">
            <a:solidFill>
              <a:srgbClr val="FF0000"/>
            </a:solidFill>
            <a:round/>
            <a:headEnd/>
            <a:tailEnd type="triangle" w="med" len="med"/>
          </a:ln>
        </p:spPr>
        <p:txBody>
          <a:bodyPr/>
          <a:lstStyle/>
          <a:p>
            <a:endParaRPr lang="en-GB"/>
          </a:p>
        </p:txBody>
      </p:sp>
      <p:sp>
        <p:nvSpPr>
          <p:cNvPr id="151" name="Line 81"/>
          <p:cNvSpPr>
            <a:spLocks noChangeShapeType="1"/>
          </p:cNvSpPr>
          <p:nvPr/>
        </p:nvSpPr>
        <p:spPr bwMode="auto">
          <a:xfrm>
            <a:off x="7235348" y="6267649"/>
            <a:ext cx="433387" cy="360363"/>
          </a:xfrm>
          <a:prstGeom prst="line">
            <a:avLst/>
          </a:prstGeom>
          <a:noFill/>
          <a:ln w="38100">
            <a:solidFill>
              <a:srgbClr val="FF0000"/>
            </a:solidFill>
            <a:round/>
            <a:headEnd/>
            <a:tailEnd type="triangle" w="med" len="med"/>
          </a:ln>
        </p:spPr>
        <p:txBody>
          <a:bodyPr/>
          <a:lstStyle/>
          <a:p>
            <a:endParaRPr lang="en-GB"/>
          </a:p>
        </p:txBody>
      </p:sp>
      <p:sp>
        <p:nvSpPr>
          <p:cNvPr id="152" name="Line 81"/>
          <p:cNvSpPr>
            <a:spLocks noChangeShapeType="1"/>
          </p:cNvSpPr>
          <p:nvPr/>
        </p:nvSpPr>
        <p:spPr bwMode="auto">
          <a:xfrm>
            <a:off x="7235348" y="6267649"/>
            <a:ext cx="360362" cy="431800"/>
          </a:xfrm>
          <a:prstGeom prst="line">
            <a:avLst/>
          </a:prstGeom>
          <a:noFill/>
          <a:ln w="38100">
            <a:solidFill>
              <a:srgbClr val="FF0000"/>
            </a:solidFill>
            <a:round/>
            <a:headEnd/>
            <a:tailEnd type="triangle" w="med" len="med"/>
          </a:ln>
        </p:spPr>
        <p:txBody>
          <a:bodyPr/>
          <a:lstStyle/>
          <a:p>
            <a:endParaRPr lang="en-GB"/>
          </a:p>
        </p:txBody>
      </p:sp>
      <p:sp>
        <p:nvSpPr>
          <p:cNvPr id="153" name="Text Box 86"/>
          <p:cNvSpPr txBox="1">
            <a:spLocks noChangeArrowheads="1"/>
          </p:cNvSpPr>
          <p:nvPr/>
        </p:nvSpPr>
        <p:spPr bwMode="auto">
          <a:xfrm>
            <a:off x="6962298" y="5926337"/>
            <a:ext cx="490537" cy="701675"/>
          </a:xfrm>
          <a:prstGeom prst="rect">
            <a:avLst/>
          </a:prstGeom>
          <a:noFill/>
          <a:ln w="57150">
            <a:noFill/>
            <a:miter lim="800000"/>
            <a:headEnd/>
            <a:tailEnd/>
          </a:ln>
        </p:spPr>
        <p:txBody>
          <a:bodyPr wrap="none">
            <a:spAutoFit/>
          </a:bodyPr>
          <a:lstStyle/>
          <a:p>
            <a:pPr eaLnBrk="1" hangingPunct="1"/>
            <a:r>
              <a:rPr lang="en-US" sz="4000" i="1">
                <a:solidFill>
                  <a:srgbClr val="FF0000"/>
                </a:solidFill>
                <a:cs typeface="Times New Roman" pitchFamily="18" charset="0"/>
              </a:rPr>
              <a:t>●</a:t>
            </a:r>
          </a:p>
        </p:txBody>
      </p:sp>
      <p:sp>
        <p:nvSpPr>
          <p:cNvPr id="154" name="Line 81"/>
          <p:cNvSpPr>
            <a:spLocks noChangeShapeType="1"/>
          </p:cNvSpPr>
          <p:nvPr/>
        </p:nvSpPr>
        <p:spPr bwMode="auto">
          <a:xfrm flipV="1">
            <a:off x="6582885" y="5457305"/>
            <a:ext cx="504825" cy="71437"/>
          </a:xfrm>
          <a:prstGeom prst="line">
            <a:avLst/>
          </a:prstGeom>
          <a:noFill/>
          <a:ln w="38100">
            <a:solidFill>
              <a:srgbClr val="FF0000"/>
            </a:solidFill>
            <a:round/>
            <a:headEnd/>
            <a:tailEnd/>
          </a:ln>
        </p:spPr>
        <p:txBody>
          <a:bodyPr/>
          <a:lstStyle/>
          <a:p>
            <a:endParaRPr lang="en-GB"/>
          </a:p>
        </p:txBody>
      </p:sp>
      <p:sp>
        <p:nvSpPr>
          <p:cNvPr id="155" name="Line 81"/>
          <p:cNvSpPr>
            <a:spLocks noChangeShapeType="1"/>
          </p:cNvSpPr>
          <p:nvPr/>
        </p:nvSpPr>
        <p:spPr bwMode="auto">
          <a:xfrm flipV="1">
            <a:off x="6105048" y="5522392"/>
            <a:ext cx="504825" cy="0"/>
          </a:xfrm>
          <a:prstGeom prst="line">
            <a:avLst/>
          </a:prstGeom>
          <a:noFill/>
          <a:ln w="57150">
            <a:solidFill>
              <a:srgbClr val="FF0000"/>
            </a:solidFill>
            <a:round/>
            <a:headEnd/>
            <a:tailEnd type="triangle" w="med" len="med"/>
          </a:ln>
        </p:spPr>
        <p:txBody>
          <a:bodyPr/>
          <a:lstStyle/>
          <a:p>
            <a:endParaRPr lang="en-GB"/>
          </a:p>
        </p:txBody>
      </p:sp>
      <p:sp>
        <p:nvSpPr>
          <p:cNvPr id="156" name="Line 81"/>
          <p:cNvSpPr>
            <a:spLocks noChangeShapeType="1"/>
          </p:cNvSpPr>
          <p:nvPr/>
        </p:nvSpPr>
        <p:spPr bwMode="auto">
          <a:xfrm>
            <a:off x="6587648" y="5403950"/>
            <a:ext cx="431800" cy="358775"/>
          </a:xfrm>
          <a:prstGeom prst="line">
            <a:avLst/>
          </a:prstGeom>
          <a:noFill/>
          <a:ln w="38100">
            <a:solidFill>
              <a:srgbClr val="FF0000"/>
            </a:solidFill>
            <a:round/>
            <a:headEnd/>
            <a:tailEnd type="triangle" w="med" len="med"/>
          </a:ln>
        </p:spPr>
        <p:txBody>
          <a:bodyPr/>
          <a:lstStyle/>
          <a:p>
            <a:endParaRPr lang="en-GB"/>
          </a:p>
        </p:txBody>
      </p:sp>
      <p:sp>
        <p:nvSpPr>
          <p:cNvPr id="157" name="Line 81"/>
          <p:cNvSpPr>
            <a:spLocks noChangeShapeType="1"/>
          </p:cNvSpPr>
          <p:nvPr/>
        </p:nvSpPr>
        <p:spPr bwMode="auto">
          <a:xfrm>
            <a:off x="6660673" y="5475387"/>
            <a:ext cx="358775" cy="431800"/>
          </a:xfrm>
          <a:prstGeom prst="line">
            <a:avLst/>
          </a:prstGeom>
          <a:noFill/>
          <a:ln w="38100">
            <a:solidFill>
              <a:srgbClr val="FF0000"/>
            </a:solidFill>
            <a:round/>
            <a:headEnd/>
            <a:tailEnd type="triangle" w="med" len="med"/>
          </a:ln>
        </p:spPr>
        <p:txBody>
          <a:bodyPr/>
          <a:lstStyle/>
          <a:p>
            <a:endParaRPr lang="en-GB"/>
          </a:p>
        </p:txBody>
      </p:sp>
      <p:sp>
        <p:nvSpPr>
          <p:cNvPr id="158" name="Text Box 86"/>
          <p:cNvSpPr txBox="1">
            <a:spLocks noChangeArrowheads="1"/>
          </p:cNvSpPr>
          <p:nvPr/>
        </p:nvSpPr>
        <p:spPr bwMode="auto">
          <a:xfrm>
            <a:off x="6371748" y="5133504"/>
            <a:ext cx="490537" cy="701675"/>
          </a:xfrm>
          <a:prstGeom prst="rect">
            <a:avLst/>
          </a:prstGeom>
          <a:noFill/>
          <a:ln w="57150">
            <a:noFill/>
            <a:miter lim="800000"/>
            <a:headEnd/>
            <a:tailEnd/>
          </a:ln>
        </p:spPr>
        <p:txBody>
          <a:bodyPr wrap="none">
            <a:spAutoFit/>
          </a:bodyPr>
          <a:lstStyle/>
          <a:p>
            <a:pPr eaLnBrk="1" hangingPunct="1"/>
            <a:r>
              <a:rPr lang="en-US" sz="4000" i="1" dirty="0">
                <a:solidFill>
                  <a:srgbClr val="FF0000"/>
                </a:solidFill>
                <a:cs typeface="Times New Roman" pitchFamily="18" charset="0"/>
              </a:rPr>
              <a:t>●</a:t>
            </a:r>
          </a:p>
        </p:txBody>
      </p:sp>
      <mc:AlternateContent xmlns:mc="http://schemas.openxmlformats.org/markup-compatibility/2006" xmlns:a14="http://schemas.microsoft.com/office/drawing/2010/main">
        <mc:Choice Requires="a14">
          <p:sp>
            <p:nvSpPr>
              <p:cNvPr id="159" name="Rectangle 5"/>
              <p:cNvSpPr>
                <a:spLocks noChangeArrowheads="1"/>
              </p:cNvSpPr>
              <p:nvPr/>
            </p:nvSpPr>
            <p:spPr bwMode="auto">
              <a:xfrm>
                <a:off x="7164084" y="4971753"/>
                <a:ext cx="880069" cy="647402"/>
              </a:xfrm>
              <a:prstGeom prst="rect">
                <a:avLst/>
              </a:prstGeom>
              <a:noFill/>
              <a:ln w="9525">
                <a:noFill/>
                <a:miter lim="800000"/>
                <a:headEnd/>
                <a:tailEnd/>
              </a:ln>
              <a:effectLst/>
            </p:spPr>
            <p:txBody>
              <a:bodyPr/>
              <a:lstStyle/>
              <a:p>
                <a:pPr eaLnBrk="1" hangingPunct="1">
                  <a:spcBef>
                    <a:spcPct val="20000"/>
                  </a:spcBef>
                </a:pPr>
                <a14:m>
                  <m:oMathPara xmlns:m="http://schemas.openxmlformats.org/officeDocument/2006/math">
                    <m:oMathParaPr>
                      <m:jc m:val="centerGroup"/>
                    </m:oMathParaPr>
                    <m:oMath xmlns:m="http://schemas.openxmlformats.org/officeDocument/2006/math">
                      <m:r>
                        <a:rPr lang="en-GB" sz="2400" b="0"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𝛾</m:t>
                      </m:r>
                      <m:r>
                        <a:rPr lang="en-GB" sz="2400" b="0"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m:t>
                      </m:r>
                      <m:sSup>
                        <m:sSupPr>
                          <m:ctrlPr>
                            <a:rPr lang="en-GB" sz="2400" b="0"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ctrlPr>
                        </m:sSupPr>
                        <m:e>
                          <m:r>
                            <a:rPr lang="en-GB" sz="2400" b="0"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𝑍</m:t>
                          </m:r>
                        </m:e>
                        <m:sup>
                          <m:r>
                            <a:rPr lang="en-GB" sz="2400" b="0" i="1" smtClean="0">
                              <a:solidFill>
                                <a:schemeClr val="tx1"/>
                              </a:solidFill>
                              <a:latin typeface="Cambria Math" panose="02040503050406030204" pitchFamily="18" charset="0"/>
                              <a:ea typeface="Cambria Math" panose="02040503050406030204" pitchFamily="18" charset="0"/>
                              <a:cs typeface="Arial" pitchFamily="34" charset="0"/>
                              <a:sym typeface="Symbol" pitchFamily="18" charset="2"/>
                            </a:rPr>
                            <m:t>0</m:t>
                          </m:r>
                        </m:sup>
                      </m:sSup>
                    </m:oMath>
                  </m:oMathPara>
                </a14:m>
                <a:endParaRPr lang="en-US" sz="2400" dirty="0">
                  <a:solidFill>
                    <a:schemeClr val="tx1"/>
                  </a:solidFill>
                  <a:cs typeface="Arial" pitchFamily="34" charset="0"/>
                </a:endParaRPr>
              </a:p>
            </p:txBody>
          </p:sp>
        </mc:Choice>
        <mc:Fallback xmlns="">
          <p:sp>
            <p:nvSpPr>
              <p:cNvPr id="159" name="Rectangle 5"/>
              <p:cNvSpPr>
                <a:spLocks noRot="1" noChangeAspect="1" noMove="1" noResize="1" noEditPoints="1" noAdjustHandles="1" noChangeArrowheads="1" noChangeShapeType="1" noTextEdit="1"/>
              </p:cNvSpPr>
              <p:nvPr/>
            </p:nvSpPr>
            <p:spPr bwMode="auto">
              <a:xfrm>
                <a:off x="7164084" y="4971753"/>
                <a:ext cx="880069" cy="647402"/>
              </a:xfrm>
              <a:prstGeom prst="rect">
                <a:avLst/>
              </a:prstGeom>
              <a:blipFill>
                <a:blip r:embed="rId4"/>
                <a:stretch>
                  <a:fillRect/>
                </a:stretch>
              </a:blipFill>
              <a:ln w="9525">
                <a:noFill/>
                <a:miter lim="800000"/>
                <a:headEnd/>
                <a:tailEnd/>
              </a:ln>
              <a:effectLst/>
            </p:spPr>
            <p:txBody>
              <a:bodyPr/>
              <a:lstStyle/>
              <a:p>
                <a:r>
                  <a:rPr lang="en-GB">
                    <a:noFill/>
                  </a:rPr>
                  <a:t> </a:t>
                </a:r>
              </a:p>
            </p:txBody>
          </p:sp>
        </mc:Fallback>
      </mc:AlternateContent>
    </p:spTree>
    <p:extLst>
      <p:ext uri="{BB962C8B-B14F-4D97-AF65-F5344CB8AC3E}">
        <p14:creationId xmlns:p14="http://schemas.microsoft.com/office/powerpoint/2010/main" val="517572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9691" y="1484784"/>
            <a:ext cx="7168693" cy="4760758"/>
          </a:xfrm>
          <a:prstGeom prst="rect">
            <a:avLst/>
          </a:prstGeom>
        </p:spPr>
      </p:pic>
      <mc:AlternateContent xmlns:mc="http://schemas.openxmlformats.org/markup-compatibility/2006" xmlns:a14="http://schemas.microsoft.com/office/drawing/2010/main">
        <mc:Choice Requires="a14">
          <p:sp>
            <p:nvSpPr>
              <p:cNvPr id="5" name="Text Box 2059"/>
              <p:cNvSpPr txBox="1">
                <a:spLocks noChangeArrowheads="1"/>
              </p:cNvSpPr>
              <p:nvPr/>
            </p:nvSpPr>
            <p:spPr bwMode="auto">
              <a:xfrm>
                <a:off x="323528" y="620688"/>
                <a:ext cx="9073008" cy="819199"/>
              </a:xfrm>
              <a:prstGeom prst="rect">
                <a:avLst/>
              </a:prstGeom>
              <a:noFill/>
              <a:ln w="9525">
                <a:noFill/>
                <a:miter lim="800000"/>
                <a:headEnd/>
                <a:tailEnd/>
              </a:ln>
            </p:spPr>
            <p:txBody>
              <a:bodyPr wrap="square">
                <a:spAutoFit/>
              </a:bodyPr>
              <a:lstStyle/>
              <a:p>
                <a:pPr>
                  <a:spcBef>
                    <a:spcPts val="0"/>
                  </a:spcBef>
                </a:pPr>
                <a:r>
                  <a:rPr lang="en-GB" dirty="0" smtClean="0">
                    <a:solidFill>
                      <a:srgbClr val="FF0000"/>
                    </a:solidFill>
                    <a:sym typeface="Symbol" pitchFamily="18" charset="2"/>
                  </a:rPr>
                  <a:t></a:t>
                </a:r>
                <a:r>
                  <a:rPr lang="en-GB" sz="3200" b="0" dirty="0" smtClean="0">
                    <a:solidFill>
                      <a:schemeClr val="tx1"/>
                    </a:solidFill>
                  </a:rPr>
                  <a:t> </a:t>
                </a:r>
                <a:r>
                  <a:rPr lang="en-GB" sz="2800" dirty="0" smtClean="0">
                    <a:solidFill>
                      <a:schemeClr val="tx1"/>
                    </a:solidFill>
                  </a:rPr>
                  <a:t>high energy DIS </a:t>
                </a:r>
                <a:r>
                  <a:rPr lang="en-GB" sz="2800" b="1" dirty="0" smtClean="0">
                    <a:solidFill>
                      <a:schemeClr val="tx1"/>
                    </a:solidFill>
                  </a:rPr>
                  <a:t> </a:t>
                </a:r>
                <a14:m>
                  <m:oMath xmlns:m="http://schemas.openxmlformats.org/officeDocument/2006/math">
                    <m:m>
                      <m:mPr>
                        <m:mcs>
                          <m:mc>
                            <m:mcPr>
                              <m:count m:val="1"/>
                              <m:mcJc m:val="center"/>
                            </m:mcPr>
                          </m:mc>
                        </m:mcs>
                        <m:ctrlPr>
                          <a:rPr lang="en-GB" sz="2400" b="1" i="1" smtClean="0">
                            <a:solidFill>
                              <a:schemeClr val="tx1"/>
                            </a:solidFill>
                            <a:latin typeface="Cambria Math" panose="02040503050406030204" pitchFamily="18" charset="0"/>
                          </a:rPr>
                        </m:ctrlPr>
                      </m:mPr>
                      <m:mr>
                        <m:e>
                          <m:sSup>
                            <m:sSupPr>
                              <m:ctrlPr>
                                <a:rPr lang="en-GB" sz="2400" b="1" i="1">
                                  <a:solidFill>
                                    <a:schemeClr val="tx1"/>
                                  </a:solidFill>
                                  <a:latin typeface="Cambria Math" panose="02040503050406030204" pitchFamily="18" charset="0"/>
                                </a:rPr>
                              </m:ctrlPr>
                            </m:sSupPr>
                            <m:e>
                              <m:r>
                                <a:rPr lang="en-GB" sz="2400" b="1" i="1">
                                  <a:solidFill>
                                    <a:schemeClr val="tx1"/>
                                  </a:solidFill>
                                  <a:latin typeface="Cambria Math" panose="02040503050406030204" pitchFamily="18" charset="0"/>
                                  <a:ea typeface="Cambria Math" panose="02040503050406030204" pitchFamily="18" charset="0"/>
                                </a:rPr>
                                <m:t>𝒆</m:t>
                              </m:r>
                            </m:e>
                            <m:sup>
                              <m:r>
                                <a:rPr lang="en-GB" sz="2400" b="1" i="1">
                                  <a:solidFill>
                                    <a:schemeClr val="tx1"/>
                                  </a:solidFill>
                                  <a:latin typeface="Cambria Math" panose="02040503050406030204" pitchFamily="18" charset="0"/>
                                  <a:ea typeface="Cambria Math" panose="02040503050406030204" pitchFamily="18" charset="0"/>
                                </a:rPr>
                                <m:t>±</m:t>
                              </m:r>
                            </m:sup>
                          </m:sSup>
                        </m:e>
                      </m:mr>
                      <m:mr>
                        <m:e>
                          <m:sSup>
                            <m:sSupPr>
                              <m:ctrlPr>
                                <a:rPr lang="en-GB" sz="2400" b="1" i="1">
                                  <a:solidFill>
                                    <a:schemeClr val="tx1"/>
                                  </a:solidFill>
                                  <a:latin typeface="Cambria Math" panose="02040503050406030204" pitchFamily="18" charset="0"/>
                                </a:rPr>
                              </m:ctrlPr>
                            </m:sSupPr>
                            <m:e>
                              <m:r>
                                <a:rPr lang="en-GB" sz="2400" b="1" i="1" smtClean="0">
                                  <a:solidFill>
                                    <a:schemeClr val="tx1"/>
                                  </a:solidFill>
                                  <a:latin typeface="Cambria Math" panose="02040503050406030204" pitchFamily="18" charset="0"/>
                                  <a:ea typeface="Cambria Math" panose="02040503050406030204" pitchFamily="18" charset="0"/>
                                </a:rPr>
                                <m:t>𝝁</m:t>
                              </m:r>
                            </m:e>
                            <m:sup>
                              <m:r>
                                <a:rPr lang="en-GB" sz="2400" b="1" i="1">
                                  <a:solidFill>
                                    <a:schemeClr val="tx1"/>
                                  </a:solidFill>
                                  <a:latin typeface="Cambria Math" panose="02040503050406030204" pitchFamily="18" charset="0"/>
                                  <a:ea typeface="Cambria Math" panose="02040503050406030204" pitchFamily="18" charset="0"/>
                                </a:rPr>
                                <m:t>±</m:t>
                              </m:r>
                            </m:sup>
                          </m:sSup>
                        </m:e>
                      </m:mr>
                    </m:m>
                    <m:r>
                      <a:rPr lang="en-GB" sz="2400" b="1" i="1" smtClean="0">
                        <a:solidFill>
                          <a:schemeClr val="tx1"/>
                        </a:solidFill>
                        <a:latin typeface="Cambria Math" panose="02040503050406030204" pitchFamily="18" charset="0"/>
                      </a:rPr>
                      <m:t>𝒑</m:t>
                    </m:r>
                    <m:r>
                      <a:rPr lang="en-GB" sz="2400" b="1" i="1" smtClean="0">
                        <a:solidFill>
                          <a:schemeClr val="tx1"/>
                        </a:solidFill>
                        <a:latin typeface="Cambria Math" panose="02040503050406030204" pitchFamily="18" charset="0"/>
                        <a:ea typeface="Cambria Math" panose="02040503050406030204" pitchFamily="18" charset="0"/>
                      </a:rPr>
                      <m:t>→</m:t>
                    </m:r>
                    <m:m>
                      <m:mPr>
                        <m:mcs>
                          <m:mc>
                            <m:mcPr>
                              <m:count m:val="1"/>
                              <m:mcJc m:val="center"/>
                            </m:mcPr>
                          </m:mc>
                        </m:mcs>
                        <m:ctrlPr>
                          <a:rPr lang="en-GB" sz="2400" b="1" i="1">
                            <a:solidFill>
                              <a:schemeClr val="tx1"/>
                            </a:solidFill>
                            <a:latin typeface="Cambria Math" panose="02040503050406030204" pitchFamily="18" charset="0"/>
                          </a:rPr>
                        </m:ctrlPr>
                      </m:mPr>
                      <m:mr>
                        <m:e>
                          <m:sSup>
                            <m:sSupPr>
                              <m:ctrlPr>
                                <a:rPr lang="en-GB" sz="2400" b="1" i="1">
                                  <a:solidFill>
                                    <a:schemeClr val="tx1"/>
                                  </a:solidFill>
                                  <a:latin typeface="Cambria Math" panose="02040503050406030204" pitchFamily="18" charset="0"/>
                                </a:rPr>
                              </m:ctrlPr>
                            </m:sSupPr>
                            <m:e>
                              <m:r>
                                <a:rPr lang="en-GB" sz="2400" b="1" i="1">
                                  <a:solidFill>
                                    <a:schemeClr val="tx1"/>
                                  </a:solidFill>
                                  <a:latin typeface="Cambria Math" panose="02040503050406030204" pitchFamily="18" charset="0"/>
                                  <a:ea typeface="Cambria Math" panose="02040503050406030204" pitchFamily="18" charset="0"/>
                                </a:rPr>
                                <m:t>𝒆</m:t>
                              </m:r>
                            </m:e>
                            <m:sup>
                              <m:r>
                                <a:rPr lang="en-GB" sz="2400" b="1" i="1">
                                  <a:solidFill>
                                    <a:schemeClr val="tx1"/>
                                  </a:solidFill>
                                  <a:latin typeface="Cambria Math" panose="02040503050406030204" pitchFamily="18" charset="0"/>
                                  <a:ea typeface="Cambria Math" panose="02040503050406030204" pitchFamily="18" charset="0"/>
                                </a:rPr>
                                <m:t>±</m:t>
                              </m:r>
                            </m:sup>
                          </m:sSup>
                        </m:e>
                      </m:mr>
                      <m:mr>
                        <m:e>
                          <m:sSup>
                            <m:sSupPr>
                              <m:ctrlPr>
                                <a:rPr lang="en-GB" sz="2400" b="1" i="1">
                                  <a:solidFill>
                                    <a:schemeClr val="tx1"/>
                                  </a:solidFill>
                                  <a:latin typeface="Cambria Math" panose="02040503050406030204" pitchFamily="18" charset="0"/>
                                </a:rPr>
                              </m:ctrlPr>
                            </m:sSupPr>
                            <m:e>
                              <m:r>
                                <a:rPr lang="en-GB" sz="2400" b="1" i="1">
                                  <a:solidFill>
                                    <a:schemeClr val="tx1"/>
                                  </a:solidFill>
                                  <a:latin typeface="Cambria Math" panose="02040503050406030204" pitchFamily="18" charset="0"/>
                                  <a:ea typeface="Cambria Math" panose="02040503050406030204" pitchFamily="18" charset="0"/>
                                </a:rPr>
                                <m:t>𝝁</m:t>
                              </m:r>
                            </m:e>
                            <m:sup>
                              <m:r>
                                <a:rPr lang="en-GB" sz="2400" b="1" i="1">
                                  <a:solidFill>
                                    <a:schemeClr val="tx1"/>
                                  </a:solidFill>
                                  <a:latin typeface="Cambria Math" panose="02040503050406030204" pitchFamily="18" charset="0"/>
                                  <a:ea typeface="Cambria Math" panose="02040503050406030204" pitchFamily="18" charset="0"/>
                                </a:rPr>
                                <m:t>±</m:t>
                              </m:r>
                            </m:sup>
                          </m:sSup>
                        </m:e>
                      </m:mr>
                    </m:m>
                    <m:r>
                      <a:rPr lang="en-GB" sz="2400" b="1" i="1" smtClean="0">
                        <a:solidFill>
                          <a:schemeClr val="tx1"/>
                        </a:solidFill>
                        <a:latin typeface="Cambria Math" panose="02040503050406030204" pitchFamily="18" charset="0"/>
                      </a:rPr>
                      <m:t>𝑿</m:t>
                    </m:r>
                  </m:oMath>
                </a14:m>
                <a:r>
                  <a:rPr lang="en-GB" sz="2400" b="1" dirty="0" smtClean="0">
                    <a:solidFill>
                      <a:schemeClr val="tx1"/>
                    </a:solidFill>
                  </a:rPr>
                  <a:t> </a:t>
                </a:r>
                <a:r>
                  <a:rPr lang="en-GB" sz="2800" dirty="0" smtClean="0">
                    <a:solidFill>
                      <a:schemeClr val="tx1"/>
                    </a:solidFill>
                  </a:rPr>
                  <a:t>@ </a:t>
                </a:r>
                <a14:m>
                  <m:oMath xmlns:m="http://schemas.openxmlformats.org/officeDocument/2006/math">
                    <m:m>
                      <m:mPr>
                        <m:mcs>
                          <m:mc>
                            <m:mcPr>
                              <m:count m:val="1"/>
                              <m:mcJc m:val="center"/>
                            </m:mcPr>
                          </m:mc>
                        </m:mcs>
                        <m:ctrlPr>
                          <a:rPr lang="en-GB" sz="2400" b="1" i="1" smtClean="0">
                            <a:solidFill>
                              <a:schemeClr val="tx1"/>
                            </a:solidFill>
                            <a:latin typeface="Cambria Math" panose="02040503050406030204" pitchFamily="18" charset="0"/>
                          </a:rPr>
                        </m:ctrlPr>
                      </m:mPr>
                      <m:mr>
                        <m:e>
                          <m:r>
                            <m:rPr>
                              <m:brk m:alnAt="7"/>
                            </m:rPr>
                            <a:rPr lang="en-GB" sz="2400" b="1" i="0" smtClean="0">
                              <a:solidFill>
                                <a:schemeClr val="tx1"/>
                              </a:solidFill>
                              <a:latin typeface="Cambria Math" panose="02040503050406030204" pitchFamily="18" charset="0"/>
                            </a:rPr>
                            <m:t>𝐒</m:t>
                          </m:r>
                          <m:r>
                            <a:rPr lang="en-GB" sz="2400" b="1" i="0" smtClean="0">
                              <a:solidFill>
                                <a:schemeClr val="tx1"/>
                              </a:solidFill>
                              <a:latin typeface="Cambria Math" panose="02040503050406030204" pitchFamily="18" charset="0"/>
                            </a:rPr>
                            <m:t>𝐋𝐀𝐂</m:t>
                          </m:r>
                        </m:e>
                      </m:mr>
                      <m:mr>
                        <m:e>
                          <m:r>
                            <a:rPr lang="en-GB" sz="2400" b="1" i="0" smtClean="0">
                              <a:solidFill>
                                <a:schemeClr val="tx1"/>
                              </a:solidFill>
                              <a:latin typeface="Cambria Math" panose="02040503050406030204" pitchFamily="18" charset="0"/>
                            </a:rPr>
                            <m:t>𝐂𝐄𝐑𝐍</m:t>
                          </m:r>
                          <m:r>
                            <a:rPr lang="en-GB" sz="2400" b="1" i="0" smtClean="0">
                              <a:solidFill>
                                <a:schemeClr val="tx1"/>
                              </a:solidFill>
                              <a:latin typeface="Cambria Math" panose="02040503050406030204" pitchFamily="18" charset="0"/>
                            </a:rPr>
                            <m:t>, </m:t>
                          </m:r>
                          <m:r>
                            <a:rPr lang="en-GB" sz="2400" b="1" i="0" smtClean="0">
                              <a:solidFill>
                                <a:schemeClr val="tx1"/>
                              </a:solidFill>
                              <a:latin typeface="Cambria Math" panose="02040503050406030204" pitchFamily="18" charset="0"/>
                            </a:rPr>
                            <m:t>𝐅𝐍𝐀𝐋</m:t>
                          </m:r>
                        </m:e>
                      </m:mr>
                    </m:m>
                  </m:oMath>
                </a14:m>
                <a:endParaRPr lang="en-GB" sz="2400" b="1" dirty="0">
                  <a:solidFill>
                    <a:schemeClr val="tx1"/>
                  </a:solidFill>
                </a:endParaRPr>
              </a:p>
            </p:txBody>
          </p:sp>
        </mc:Choice>
        <mc:Fallback xmlns="">
          <p:sp>
            <p:nvSpPr>
              <p:cNvPr id="5" name="Text Box 2059"/>
              <p:cNvSpPr txBox="1">
                <a:spLocks noRot="1" noChangeAspect="1" noMove="1" noResize="1" noEditPoints="1" noAdjustHandles="1" noChangeArrowheads="1" noChangeShapeType="1" noTextEdit="1"/>
              </p:cNvSpPr>
              <p:nvPr/>
            </p:nvSpPr>
            <p:spPr bwMode="auto">
              <a:xfrm>
                <a:off x="323528" y="620688"/>
                <a:ext cx="9073008" cy="819199"/>
              </a:xfrm>
              <a:prstGeom prst="rect">
                <a:avLst/>
              </a:prstGeom>
              <a:blipFill>
                <a:blip r:embed="rId3"/>
                <a:stretch>
                  <a:fillRect l="-2016" t="-9701" b="-8955"/>
                </a:stretch>
              </a:blipFill>
              <a:ln w="9525">
                <a:no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 Box 2059"/>
              <p:cNvSpPr txBox="1">
                <a:spLocks noChangeArrowheads="1"/>
              </p:cNvSpPr>
              <p:nvPr/>
            </p:nvSpPr>
            <p:spPr bwMode="auto">
              <a:xfrm>
                <a:off x="-36512" y="6165304"/>
                <a:ext cx="9289032" cy="1077218"/>
              </a:xfrm>
              <a:prstGeom prst="rect">
                <a:avLst/>
              </a:prstGeom>
              <a:noFill/>
              <a:ln w="9525">
                <a:noFill/>
                <a:miter lim="800000"/>
                <a:headEnd/>
                <a:tailEnd/>
              </a:ln>
            </p:spPr>
            <p:txBody>
              <a:bodyPr wrap="square">
                <a:spAutoFit/>
              </a:bodyPr>
              <a:lstStyle/>
              <a:p>
                <a:pPr>
                  <a:spcBef>
                    <a:spcPts val="0"/>
                  </a:spcBef>
                </a:pPr>
                <a:r>
                  <a:rPr lang="en-GB" dirty="0" smtClean="0">
                    <a:solidFill>
                      <a:srgbClr val="FF0000"/>
                    </a:solidFill>
                    <a:sym typeface="Symbol" pitchFamily="18" charset="2"/>
                  </a:rPr>
                  <a:t></a:t>
                </a:r>
                <a:r>
                  <a:rPr lang="en-GB" sz="3200" b="0" dirty="0" smtClean="0">
                    <a:solidFill>
                      <a:schemeClr val="tx1"/>
                    </a:solidFill>
                  </a:rPr>
                  <a:t> </a:t>
                </a:r>
                <a:r>
                  <a:rPr lang="en-GB" sz="2800" dirty="0">
                    <a:solidFill>
                      <a:schemeClr val="tx1"/>
                    </a:solidFill>
                  </a:rPr>
                  <a:t>s</a:t>
                </a:r>
                <a:r>
                  <a:rPr lang="en-GB" sz="2800" dirty="0" smtClean="0">
                    <a:solidFill>
                      <a:schemeClr val="tx1"/>
                    </a:solidFill>
                  </a:rPr>
                  <a:t>caling violations, sum rules and </a:t>
                </a:r>
                <a14:m>
                  <m:oMath xmlns:m="http://schemas.openxmlformats.org/officeDocument/2006/math">
                    <m:sSub>
                      <m:sSubPr>
                        <m:ctrlPr>
                          <a:rPr lang="en-GB" sz="2800" b="1" i="1" smtClean="0">
                            <a:solidFill>
                              <a:schemeClr val="tx1"/>
                            </a:solidFill>
                            <a:latin typeface="Cambria Math" panose="02040503050406030204" pitchFamily="18" charset="0"/>
                          </a:rPr>
                        </m:ctrlPr>
                      </m:sSubPr>
                      <m:e>
                        <m:r>
                          <a:rPr lang="en-GB" sz="2800" b="1" i="1" smtClean="0">
                            <a:solidFill>
                              <a:schemeClr val="tx1"/>
                            </a:solidFill>
                            <a:latin typeface="Cambria Math" panose="02040503050406030204" pitchFamily="18" charset="0"/>
                            <a:ea typeface="Cambria Math" panose="02040503050406030204" pitchFamily="18" charset="0"/>
                          </a:rPr>
                          <m:t>𝜶</m:t>
                        </m:r>
                      </m:e>
                      <m:sub>
                        <m:r>
                          <a:rPr lang="en-GB" sz="2800" b="1" i="0" smtClean="0">
                            <a:solidFill>
                              <a:schemeClr val="tx1"/>
                            </a:solidFill>
                            <a:latin typeface="Cambria Math" panose="02040503050406030204" pitchFamily="18" charset="0"/>
                          </a:rPr>
                          <m:t>𝐬</m:t>
                        </m:r>
                      </m:sub>
                    </m:sSub>
                  </m:oMath>
                </a14:m>
                <a:r>
                  <a:rPr lang="en-GB" sz="2800" dirty="0" smtClean="0">
                    <a:solidFill>
                      <a:schemeClr val="tx1"/>
                    </a:solidFill>
                  </a:rPr>
                  <a:t> @ </a:t>
                </a:r>
                <a14:m>
                  <m:oMath xmlns:m="http://schemas.openxmlformats.org/officeDocument/2006/math">
                    <m:rad>
                      <m:radPr>
                        <m:degHide m:val="on"/>
                        <m:ctrlPr>
                          <a:rPr lang="en-GB" sz="2800" b="1" i="1" smtClean="0">
                            <a:solidFill>
                              <a:schemeClr val="tx1"/>
                            </a:solidFill>
                            <a:latin typeface="Cambria Math" panose="02040503050406030204" pitchFamily="18" charset="0"/>
                          </a:rPr>
                        </m:ctrlPr>
                      </m:radPr>
                      <m:deg/>
                      <m:e>
                        <m:sSub>
                          <m:sSubPr>
                            <m:ctrlPr>
                              <a:rPr lang="en-GB" sz="2800" b="1" i="1" smtClean="0">
                                <a:solidFill>
                                  <a:schemeClr val="tx1"/>
                                </a:solidFill>
                                <a:latin typeface="Cambria Math" panose="02040503050406030204" pitchFamily="18" charset="0"/>
                              </a:rPr>
                            </m:ctrlPr>
                          </m:sSubPr>
                          <m:e>
                            <m:r>
                              <a:rPr lang="en-GB" sz="2800" b="1" i="1" smtClean="0">
                                <a:solidFill>
                                  <a:schemeClr val="tx1"/>
                                </a:solidFill>
                                <a:latin typeface="Cambria Math" panose="02040503050406030204" pitchFamily="18" charset="0"/>
                              </a:rPr>
                              <m:t>𝒔</m:t>
                            </m:r>
                          </m:e>
                          <m:sub>
                            <m:r>
                              <a:rPr lang="en-GB" sz="2800" b="1" i="1" smtClean="0">
                                <a:solidFill>
                                  <a:schemeClr val="tx1"/>
                                </a:solidFill>
                                <a:latin typeface="Cambria Math" panose="02040503050406030204" pitchFamily="18" charset="0"/>
                                <a:ea typeface="Cambria Math" panose="02040503050406030204" pitchFamily="18" charset="0"/>
                              </a:rPr>
                              <m:t>𝝁</m:t>
                            </m:r>
                            <m:r>
                              <a:rPr lang="en-GB" sz="2800" b="1" i="1" smtClean="0">
                                <a:solidFill>
                                  <a:schemeClr val="tx1"/>
                                </a:solidFill>
                                <a:latin typeface="Cambria Math" panose="02040503050406030204" pitchFamily="18" charset="0"/>
                                <a:ea typeface="Cambria Math" panose="02040503050406030204" pitchFamily="18" charset="0"/>
                              </a:rPr>
                              <m:t>𝒑</m:t>
                            </m:r>
                          </m:sub>
                        </m:sSub>
                      </m:e>
                    </m:rad>
                    <m:r>
                      <a:rPr lang="en-GB" sz="2800" b="1" i="1" smtClean="0">
                        <a:solidFill>
                          <a:schemeClr val="tx1"/>
                        </a:solidFill>
                        <a:latin typeface="Cambria Math" panose="02040503050406030204" pitchFamily="18" charset="0"/>
                        <a:ea typeface="Cambria Math" panose="02040503050406030204" pitchFamily="18" charset="0"/>
                      </a:rPr>
                      <m:t>≤</m:t>
                    </m:r>
                    <m:r>
                      <a:rPr lang="en-GB" sz="2800" b="1" i="1" smtClean="0">
                        <a:solidFill>
                          <a:schemeClr val="tx1"/>
                        </a:solidFill>
                        <a:latin typeface="Cambria Math" panose="02040503050406030204" pitchFamily="18" charset="0"/>
                        <a:ea typeface="Cambria Math" panose="02040503050406030204" pitchFamily="18" charset="0"/>
                      </a:rPr>
                      <m:t>𝟑𝟐</m:t>
                    </m:r>
                  </m:oMath>
                </a14:m>
                <a:r>
                  <a:rPr lang="en-GB" sz="2800" b="1" dirty="0" smtClean="0">
                    <a:solidFill>
                      <a:schemeClr val="tx1"/>
                    </a:solidFill>
                  </a:rPr>
                  <a:t> </a:t>
                </a:r>
                <a:r>
                  <a:rPr lang="en-GB" sz="2800" dirty="0" smtClean="0">
                    <a:solidFill>
                      <a:schemeClr val="tx1"/>
                    </a:solidFill>
                  </a:rPr>
                  <a:t>GeV</a:t>
                </a:r>
                <a:r>
                  <a:rPr lang="en-GB" sz="2800" b="1" dirty="0" smtClean="0">
                    <a:solidFill>
                      <a:schemeClr val="tx1"/>
                    </a:solidFill>
                  </a:rPr>
                  <a:t> </a:t>
                </a:r>
                <a:r>
                  <a:rPr lang="en-GB" sz="2800" b="1" dirty="0" smtClean="0">
                    <a:solidFill>
                      <a:srgbClr val="FF0000"/>
                    </a:solidFill>
                  </a:rPr>
                  <a:t>!</a:t>
                </a:r>
                <a:endParaRPr lang="en-GB" sz="2800" b="1" dirty="0">
                  <a:solidFill>
                    <a:srgbClr val="FF0000"/>
                  </a:solidFill>
                </a:endParaRPr>
              </a:p>
            </p:txBody>
          </p:sp>
        </mc:Choice>
        <mc:Fallback xmlns="">
          <p:sp>
            <p:nvSpPr>
              <p:cNvPr id="6" name="Text Box 2059"/>
              <p:cNvSpPr txBox="1">
                <a:spLocks noRot="1" noChangeAspect="1" noMove="1" noResize="1" noEditPoints="1" noAdjustHandles="1" noChangeArrowheads="1" noChangeShapeType="1" noTextEdit="1"/>
              </p:cNvSpPr>
              <p:nvPr/>
            </p:nvSpPr>
            <p:spPr bwMode="auto">
              <a:xfrm>
                <a:off x="-36512" y="6165304"/>
                <a:ext cx="9289032" cy="1077218"/>
              </a:xfrm>
              <a:prstGeom prst="rect">
                <a:avLst/>
              </a:prstGeom>
              <a:blipFill>
                <a:blip r:embed="rId5"/>
                <a:stretch>
                  <a:fillRect l="-1969" t="-13559" r="-984" b="-14689"/>
                </a:stretch>
              </a:blipFill>
              <a:ln w="9525">
                <a:noFill/>
                <a:miter lim="800000"/>
                <a:headEnd/>
                <a:tailEnd/>
              </a:ln>
            </p:spPr>
            <p:txBody>
              <a:bodyPr/>
              <a:lstStyle/>
              <a:p>
                <a:r>
                  <a:rPr lang="en-GB">
                    <a:noFill/>
                  </a:rPr>
                  <a:t> </a:t>
                </a:r>
              </a:p>
            </p:txBody>
          </p:sp>
        </mc:Fallback>
      </mc:AlternateContent>
      <p:sp>
        <p:nvSpPr>
          <p:cNvPr id="7" name="Rectangle 2"/>
          <p:cNvSpPr txBox="1">
            <a:spLocks noChangeArrowheads="1"/>
          </p:cNvSpPr>
          <p:nvPr/>
        </p:nvSpPr>
        <p:spPr bwMode="auto">
          <a:xfrm>
            <a:off x="1692275" y="-27384"/>
            <a:ext cx="5183188" cy="648072"/>
          </a:xfrm>
          <a:prstGeom prst="rect">
            <a:avLst/>
          </a:prstGeom>
          <a:solidFill>
            <a:srgbClr val="FFFF99"/>
          </a:solidFill>
          <a:ln w="9525">
            <a:noFill/>
            <a:miter lim="800000"/>
            <a:headEnd/>
            <a:tailEnd/>
          </a:ln>
          <a:effectLst>
            <a:outerShdw dist="107763" dir="2700000" algn="ctr" rotWithShape="0">
              <a:schemeClr val="bg2"/>
            </a:outerShdw>
          </a:effectLst>
        </p:spPr>
        <p:txBody>
          <a:bodyPr anchor="ctr"/>
          <a:lstStyle/>
          <a:p>
            <a:pPr algn="ctr">
              <a:defRPr/>
            </a:pPr>
            <a:r>
              <a:rPr lang="en-GB" sz="3200" kern="0" dirty="0">
                <a:solidFill>
                  <a:srgbClr val="0033CC"/>
                </a:solidFill>
                <a:latin typeface="+mj-lt"/>
                <a:ea typeface="+mj-ea"/>
                <a:cs typeface="+mj-cs"/>
              </a:rPr>
              <a:t>Matter @ Short-Distance</a:t>
            </a:r>
            <a:endParaRPr lang="en-US" sz="3200" kern="0" dirty="0">
              <a:solidFill>
                <a:srgbClr val="0033CC"/>
              </a:solidFill>
              <a:latin typeface="+mj-lt"/>
              <a:ea typeface="+mj-ea"/>
              <a:cs typeface="+mj-cs"/>
            </a:endParaRPr>
          </a:p>
        </p:txBody>
      </p:sp>
    </p:spTree>
    <p:extLst>
      <p:ext uri="{BB962C8B-B14F-4D97-AF65-F5344CB8AC3E}">
        <p14:creationId xmlns:p14="http://schemas.microsoft.com/office/powerpoint/2010/main" val="3757768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accent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accent2"/>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B89D3C4CB9F24DBBB9B3666809631E" ma:contentTypeVersion="11" ma:contentTypeDescription="Create a new document." ma:contentTypeScope="" ma:versionID="4ccfd729ecb001358b296c0ba8250ad8">
  <xsd:schema xmlns:xsd="http://www.w3.org/2001/XMLSchema" xmlns:xs="http://www.w3.org/2001/XMLSchema" xmlns:p="http://schemas.microsoft.com/office/2006/metadata/properties" xmlns:ns3="d8259933-6eb0-4e00-89be-48d27405b98c" targetNamespace="http://schemas.microsoft.com/office/2006/metadata/properties" ma:root="true" ma:fieldsID="41d5f2acc98b9a6d6f9c9f2de0f41c5c" ns3:_="">
    <xsd:import namespace="d8259933-6eb0-4e00-89be-48d27405b98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259933-6eb0-4e00-89be-48d27405b9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2A859F-BD1A-4D61-AB9D-680FBD8164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259933-6eb0-4e00-89be-48d27405b9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F408A3-DB18-495C-9217-F93C6A48879A}">
  <ds:schemaRefs>
    <ds:schemaRef ds:uri="http://schemas.microsoft.com/sharepoint/v3/contenttype/forms"/>
  </ds:schemaRefs>
</ds:datastoreItem>
</file>

<file path=customXml/itemProps3.xml><?xml version="1.0" encoding="utf-8"?>
<ds:datastoreItem xmlns:ds="http://schemas.openxmlformats.org/officeDocument/2006/customXml" ds:itemID="{790802B0-5F0E-4625-A649-4F048A5D97BB}">
  <ds:schemaRefs>
    <ds:schemaRef ds:uri="d8259933-6eb0-4e00-89be-48d27405b98c"/>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47369</TotalTime>
  <Words>6983</Words>
  <Application>Microsoft Office PowerPoint</Application>
  <PresentationFormat>On-screen Show (4:3)</PresentationFormat>
  <Paragraphs>895</Paragraphs>
  <Slides>75</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6" baseType="lpstr">
      <vt:lpstr>ＭＳ Ｐゴシック</vt:lpstr>
      <vt:lpstr>Arial</vt:lpstr>
      <vt:lpstr>Calibri</vt:lpstr>
      <vt:lpstr>Cambria Math</vt:lpstr>
      <vt:lpstr>Comic Sans MS</vt:lpstr>
      <vt:lpstr>Symbol</vt:lpstr>
      <vt:lpstr>Times</vt:lpstr>
      <vt:lpstr>Times New Roman</vt:lpstr>
      <vt:lpstr>Trebuchet MS</vt:lpstr>
      <vt:lpstr>Blank Presentation</vt:lpstr>
      <vt:lpstr>Equation</vt:lpstr>
      <vt:lpstr>H1’s Legacy … or nearly 40 years in as many minutes and with (too?) many overheads !</vt:lpstr>
      <vt:lpstr>1. Why in 1983 HERA and H1 ? </vt:lpstr>
      <vt:lpstr>Dirac’s Result</vt:lpstr>
      <vt:lpstr>Elastic and Inelastic Interactions</vt:lpstr>
      <vt:lpstr>Hadronic Interaction</vt:lpstr>
      <vt:lpstr>Deep Interactions</vt:lpstr>
      <vt:lpstr>Matter @ Short-Distance</vt:lpstr>
      <vt:lpstr>EMC 1980s</vt:lpstr>
      <vt:lpstr>PowerPoint Presentation</vt:lpstr>
      <vt:lpstr>PowerPoint Presentation</vt:lpstr>
      <vt:lpstr>Nucleons in Nuclei</vt:lpstr>
      <vt:lpstr>Proton Spin</vt:lpstr>
      <vt:lpstr>Matter @ Short-Distance</vt:lpstr>
      <vt:lpstr>Unitarity in νp Interactions </vt:lpstr>
      <vt:lpstr>Intermediate Vector Bosons</vt:lpstr>
      <vt:lpstr>Lepton and Quark Flavour</vt:lpstr>
      <vt:lpstr>Fast Forward LHC </vt:lpstr>
      <vt:lpstr>The Standard Model</vt:lpstr>
      <vt:lpstr>“The Origin of Mass”</vt:lpstr>
      <vt:lpstr>“The Origin of Mass”</vt:lpstr>
      <vt:lpstr>Why Leptons  Quarks ?</vt:lpstr>
      <vt:lpstr>A Precision Collider at the Fermi Scale: HERA @ DESY</vt:lpstr>
      <vt:lpstr>The H1 experiment: day 1 (1992)</vt:lpstr>
      <vt:lpstr>The H1 experiment: 2007</vt:lpstr>
      <vt:lpstr>Rotating Spin</vt:lpstr>
      <vt:lpstr>2. Kinematics and Phenomenology</vt:lpstr>
      <vt:lpstr>Kinematics &amp; Phenomenology</vt:lpstr>
      <vt:lpstr>Kinematics &amp; Phenomenology</vt:lpstr>
      <vt:lpstr>Kinematics &amp; Phenomenology</vt:lpstr>
      <vt:lpstr>Kinematics &amp; Phenomenology</vt:lpstr>
      <vt:lpstr>3. Some Highlights … so far</vt:lpstr>
      <vt:lpstr> The beginning … low x_Bj</vt:lpstr>
      <vt:lpstr> The beginning … low x_Bj</vt:lpstr>
      <vt:lpstr>Low x_Bj … and the high y struggle</vt:lpstr>
      <vt:lpstr>High y→ L DIS γ^∗  Probe</vt:lpstr>
      <vt:lpstr>Proton Structure</vt:lpstr>
      <vt:lpstr>Proton Mass and Chemistry</vt:lpstr>
      <vt:lpstr>DGLAP → Proton Structure</vt:lpstr>
      <vt:lpstr> Low-x_Bj Conundrum</vt:lpstr>
      <vt:lpstr>Hadron Jets →α_s</vt:lpstr>
      <vt:lpstr>Proton Mass ↔ Inertia ← Force</vt:lpstr>
      <vt:lpstr>Probe Proton Inertia</vt:lpstr>
      <vt:lpstr>Rapidity Gap ≡ Colour Singlet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Space-like SM Dynamics</vt:lpstr>
      <vt:lpstr>PowerPoint Presentation</vt:lpstr>
      <vt:lpstr>Proton Chemistry</vt:lpstr>
      <vt:lpstr>P in NC eq→eq</vt:lpstr>
      <vt:lpstr>The H1 “Tour de Force”</vt:lpstr>
      <vt:lpstr>The H1 “Tour de Force”</vt:lpstr>
      <vt:lpstr>Mass of Spacelike CC Propagator</vt:lpstr>
      <vt:lpstr>GSW Space-like Dynamics</vt:lpstr>
      <vt:lpstr>GSW Space-like Dynamics</vt:lpstr>
      <vt:lpstr>Higher Order Form Factors</vt:lpstr>
      <vt:lpstr>Space-like SM Dynamics</vt:lpstr>
      <vt:lpstr>Unfortunately no time for some more Highlights … … so some …</vt:lpstr>
      <vt:lpstr>4. Hindsight and Foresight</vt:lpstr>
      <vt:lpstr>Hindsight 2022</vt:lpstr>
      <vt:lpstr>Hindsight 2022</vt:lpstr>
      <vt:lpstr>Hindsight 2022</vt:lpstr>
      <vt:lpstr>Hindsight 2022</vt:lpstr>
      <vt:lpstr>Hindsight 2022</vt:lpstr>
      <vt:lpstr>Foresight 2022</vt:lpstr>
      <vt:lpstr>PowerPoint Presentation</vt:lpstr>
      <vt:lpstr>“Life is tough in H1, but its worth it!” (JD 1997)</vt:lpstr>
      <vt:lpstr>PowerPoint Presentation</vt:lpstr>
      <vt:lpstr>QCD Phenomenology</vt:lpstr>
      <vt:lpstr>QCD Phenomenology</vt:lpstr>
      <vt:lpstr>Experimental Formalism</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IT-DIS-Mac</dc:creator>
  <cp:lastModifiedBy>Dainton, John (Cockcroft Inst,DL,-)</cp:lastModifiedBy>
  <cp:revision>2053</cp:revision>
  <cp:lastPrinted>2022-06-03T18:01:00Z</cp:lastPrinted>
  <dcterms:created xsi:type="dcterms:W3CDTF">2001-10-04T09:41:30Z</dcterms:created>
  <dcterms:modified xsi:type="dcterms:W3CDTF">2022-06-08T12:04:11Z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0x010100D2B89D3C4CB9F24DBBB9B3666809631E</vt:lpwstr>
  </property>
</Properties>
</file>